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311" r:id="rId4"/>
    <p:sldId id="262" r:id="rId5"/>
    <p:sldId id="263" r:id="rId6"/>
    <p:sldId id="295" r:id="rId7"/>
    <p:sldId id="296" r:id="rId8"/>
    <p:sldId id="297" r:id="rId9"/>
    <p:sldId id="298" r:id="rId10"/>
    <p:sldId id="309" r:id="rId11"/>
    <p:sldId id="272" r:id="rId12"/>
    <p:sldId id="300" r:id="rId13"/>
    <p:sldId id="303" r:id="rId14"/>
    <p:sldId id="310" r:id="rId15"/>
    <p:sldId id="273" r:id="rId16"/>
    <p:sldId id="308" r:id="rId17"/>
    <p:sldId id="305" r:id="rId18"/>
    <p:sldId id="277" r:id="rId19"/>
    <p:sldId id="278" r:id="rId20"/>
    <p:sldId id="279" r:id="rId21"/>
    <p:sldId id="312" r:id="rId22"/>
    <p:sldId id="282" r:id="rId23"/>
    <p:sldId id="283" r:id="rId24"/>
    <p:sldId id="284" r:id="rId25"/>
    <p:sldId id="288" r:id="rId26"/>
    <p:sldId id="316" r:id="rId27"/>
    <p:sldId id="290" r:id="rId28"/>
    <p:sldId id="314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68" autoAdjust="0"/>
  </p:normalViewPr>
  <p:slideViewPr>
    <p:cSldViewPr>
      <p:cViewPr varScale="1">
        <p:scale>
          <a:sx n="72" d="100"/>
          <a:sy n="72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24FB0-977E-4362-B72C-88A954364293}" type="datetimeFigureOut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55F53-3C3D-4600-A3EB-3C6378F74F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E9EF0-097E-41C8-B2E3-1F5D436D732C}" type="datetimeFigureOut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1304B-5654-4D28-9853-341D85213C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1304B-5654-4D28-9853-341D85213CFB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AEA85-3920-4D13-BCB1-8BA934B49153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67000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1304B-5654-4D28-9853-341D85213CFB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AEA85-3920-4D13-BCB1-8BA934B49153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AEA85-3920-4D13-BCB1-8BA934B49153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881C-291C-4C0E-9348-49DC65E5FF76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016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881C-291C-4C0E-9348-49DC65E5FF76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0165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881C-291C-4C0E-9348-49DC65E5FF76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60341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1304B-5654-4D28-9853-341D85213CFB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1304B-5654-4D28-9853-341D85213CFB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1304B-5654-4D28-9853-341D85213CFB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881C-291C-4C0E-9348-49DC65E5FF76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8920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AEA85-3920-4D13-BCB1-8BA934B49153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2284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DE3BC83E-B4E2-4D23-BAD0-D4C6214E3B76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CA350-3168-4541-925A-94EB18056864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097096-B215-4E20-92B5-B0DA6E8CD5D0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F54DC2-DF3E-49F4-B750-16F434FCB990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4106EC-9E23-4FCE-A05F-1E3F538524F7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76DEE-EFA2-4534-9B33-4E5D530B16C6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61B146-BC36-42EC-8EE1-BB0E1F72B2ED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56D447-87DE-4E48-AD96-23A240F5870E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494045-736A-4B1A-8644-02A9F2DB4F4A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81D1EF-2CE9-46B9-81BD-90BCCC14726E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smtClean="0"/>
              <a:t>Click icon to add picture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F1CDD2-3AC5-4118-996B-89045C9CDD3F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  <a:endParaRPr lang="ko-KR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굴림" charset="-127"/>
              </a:defRPr>
            </a:lvl1pPr>
          </a:lstStyle>
          <a:p>
            <a:fld id="{7E42E984-BB96-43EF-A0A1-8076C6C8BE9A}" type="datetime1">
              <a:rPr lang="ko-KR" altLang="en-US" smtClean="0"/>
              <a:pPr/>
              <a:t>2014-04-29</a:t>
            </a:fld>
            <a:endParaRPr lang="ko-KR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a typeface="굴림" charset="-127"/>
              </a:defRPr>
            </a:lvl1pPr>
          </a:lstStyle>
          <a:p>
            <a:endParaRPr lang="ko-KR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굴림" charset="-127"/>
              </a:defRPr>
            </a:lvl1pPr>
          </a:lstStyle>
          <a:p>
            <a:fld id="{A7F83433-88FB-444B-B83C-46CC934477A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ko-KR" altLang="ko-KR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cardiosource.org/ASCVD-Risk-Estimator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yunlee@dankook.ac.kr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1371600"/>
            <a:ext cx="6840760" cy="1913384"/>
          </a:xfrm>
        </p:spPr>
        <p:txBody>
          <a:bodyPr/>
          <a:lstStyle/>
          <a:p>
            <a:r>
              <a:rPr lang="ko-KR" altLang="en-US" sz="4800" b="1" dirty="0" smtClean="0">
                <a:solidFill>
                  <a:schemeClr val="accent2">
                    <a:lumMod val="25000"/>
                  </a:schemeClr>
                </a:solidFill>
                <a:latin typeface="+mj-ea"/>
              </a:rPr>
              <a:t>고혈압과 고지혈증의 </a:t>
            </a:r>
            <a:r>
              <a:rPr lang="en-US" altLang="ko-KR" sz="4800" b="1" dirty="0" smtClean="0">
                <a:solidFill>
                  <a:schemeClr val="accent2">
                    <a:lumMod val="25000"/>
                  </a:schemeClr>
                </a:solidFill>
                <a:latin typeface="+mj-ea"/>
              </a:rPr>
              <a:t/>
            </a:r>
            <a:br>
              <a:rPr lang="en-US" altLang="ko-KR" sz="4800" b="1" dirty="0" smtClean="0">
                <a:solidFill>
                  <a:schemeClr val="accent2">
                    <a:lumMod val="25000"/>
                  </a:schemeClr>
                </a:solidFill>
                <a:latin typeface="+mj-ea"/>
              </a:rPr>
            </a:br>
            <a:r>
              <a:rPr lang="ko-KR" altLang="en-US" sz="4800" b="1" dirty="0" smtClean="0">
                <a:solidFill>
                  <a:schemeClr val="accent2">
                    <a:lumMod val="25000"/>
                  </a:schemeClr>
                </a:solidFill>
                <a:latin typeface="+mj-ea"/>
              </a:rPr>
              <a:t>신규 가이드라인 </a:t>
            </a:r>
            <a:r>
              <a:rPr lang="en-US" altLang="ko-KR" sz="4800" b="1" dirty="0" smtClean="0">
                <a:solidFill>
                  <a:schemeClr val="accent2">
                    <a:lumMod val="25000"/>
                  </a:schemeClr>
                </a:solidFill>
                <a:latin typeface="+mj-ea"/>
              </a:rPr>
              <a:t>Update</a:t>
            </a:r>
            <a:endParaRPr lang="ko-KR" altLang="en-US" sz="4800" b="1" dirty="0">
              <a:solidFill>
                <a:schemeClr val="accent2">
                  <a:lumMod val="25000"/>
                </a:schemeClr>
              </a:solidFill>
              <a:latin typeface="+mj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sz="28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r>
              <a:rPr lang="en-US" altLang="ko-KR" sz="2800" dirty="0" smtClean="0">
                <a:solidFill>
                  <a:schemeClr val="accent5">
                    <a:lumMod val="25000"/>
                  </a:schemeClr>
                </a:solidFill>
              </a:rPr>
              <a:t>  </a:t>
            </a:r>
            <a:r>
              <a:rPr lang="en-US" altLang="ko-KR" sz="2800" dirty="0" err="1" smtClean="0">
                <a:solidFill>
                  <a:schemeClr val="accent5">
                    <a:lumMod val="25000"/>
                  </a:schemeClr>
                </a:solidFill>
              </a:rPr>
              <a:t>Yun</a:t>
            </a:r>
            <a:r>
              <a:rPr lang="en-US" altLang="ko-KR" sz="28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altLang="ko-KR" sz="2800" dirty="0" err="1" smtClean="0">
                <a:solidFill>
                  <a:schemeClr val="accent5">
                    <a:lumMod val="25000"/>
                  </a:schemeClr>
                </a:solidFill>
              </a:rPr>
              <a:t>Jeong</a:t>
            </a:r>
            <a:r>
              <a:rPr lang="en-US" altLang="ko-KR" sz="2800" dirty="0" smtClean="0">
                <a:solidFill>
                  <a:schemeClr val="accent5">
                    <a:lumMod val="25000"/>
                  </a:schemeClr>
                </a:solidFill>
              </a:rPr>
              <a:t> Lee, </a:t>
            </a:r>
            <a:r>
              <a:rPr lang="en-US" altLang="ko-KR" sz="2800" dirty="0" err="1" smtClean="0">
                <a:solidFill>
                  <a:schemeClr val="accent5">
                    <a:lumMod val="25000"/>
                  </a:schemeClr>
                </a:solidFill>
              </a:rPr>
              <a:t>PharmD</a:t>
            </a:r>
            <a:r>
              <a:rPr lang="en-US" altLang="ko-KR" sz="2800" dirty="0" smtClean="0">
                <a:solidFill>
                  <a:schemeClr val="accent5">
                    <a:lumMod val="25000"/>
                  </a:schemeClr>
                </a:solidFill>
              </a:rPr>
              <a:t>, BCPS</a:t>
            </a:r>
          </a:p>
          <a:p>
            <a:pPr algn="ctr"/>
            <a:r>
              <a:rPr lang="ko-KR" altLang="en-US" sz="2800" dirty="0" smtClean="0">
                <a:solidFill>
                  <a:schemeClr val="accent5">
                    <a:lumMod val="25000"/>
                  </a:schemeClr>
                </a:solidFill>
              </a:rPr>
              <a:t>단국대학교 약학대학 조교수</a:t>
            </a:r>
            <a:endParaRPr lang="en-US" altLang="ko-KR" sz="28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r>
              <a:rPr lang="en-US" altLang="ko-KR" sz="2800" dirty="0" smtClean="0">
                <a:solidFill>
                  <a:schemeClr val="accent5">
                    <a:lumMod val="25000"/>
                  </a:schemeClr>
                </a:solidFill>
              </a:rPr>
              <a:t>yunlee@dankook.ac.kr</a:t>
            </a:r>
            <a:endParaRPr lang="ko-KR" altLang="en-US" sz="28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4" name="그림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509120"/>
            <a:ext cx="1368152" cy="109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 smtClean="0"/>
              <a:t>고혈압 </a:t>
            </a:r>
            <a:r>
              <a:rPr lang="en-US" altLang="ko-KR" sz="4400" dirty="0" smtClean="0"/>
              <a:t>1</a:t>
            </a:r>
            <a:r>
              <a:rPr lang="ko-KR" altLang="en-US" sz="4400" dirty="0" smtClean="0"/>
              <a:t>차 약물치료요법</a:t>
            </a:r>
            <a:r>
              <a:rPr lang="en-US" altLang="ko-KR" sz="4400" dirty="0" smtClean="0"/>
              <a:t>: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3600" dirty="0" smtClean="0"/>
              <a:t>대한고혈압학회 </a:t>
            </a:r>
            <a:r>
              <a:rPr lang="en-US" altLang="ko-KR" sz="3600" dirty="0" smtClean="0"/>
              <a:t>&amp; JNC8 </a:t>
            </a:r>
            <a:r>
              <a:rPr lang="ko-KR" altLang="en-US" sz="3600" dirty="0" smtClean="0"/>
              <a:t>비교</a:t>
            </a:r>
            <a:endParaRPr lang="ko-KR" altLang="en-US" sz="3600" dirty="0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43608" y="5733256"/>
            <a:ext cx="8028384" cy="1008112"/>
          </a:xfrm>
          <a:prstGeom prst="wedgeRoundRectCallout">
            <a:avLst>
              <a:gd name="adj1" fmla="val -52784"/>
              <a:gd name="adj2" fmla="val 1908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JNC8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의 변경내용은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…</a:t>
            </a:r>
          </a:p>
          <a:p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베타차단제</a:t>
            </a:r>
            <a:r>
              <a:rPr lang="en-US" altLang="ko-KR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: </a:t>
            </a:r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심혈관계 감소 근거가 다른 </a:t>
            </a:r>
            <a:r>
              <a:rPr lang="en-US" altLang="ko-KR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1</a:t>
            </a:r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차 약제보다 적기 때문에 </a:t>
            </a:r>
            <a:r>
              <a:rPr lang="en-US" altLang="ko-KR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1</a:t>
            </a:r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차 선호약물에서 제외</a:t>
            </a:r>
            <a:endParaRPr lang="en-US" altLang="ko-KR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양재벨라체M" pitchFamily="18" charset="-127"/>
              <a:ea typeface="양재벨라체M" pitchFamily="18" charset="-127"/>
              <a:cs typeface="함초롬바탕" pitchFamily="18" charset="-127"/>
            </a:endParaRPr>
          </a:p>
          <a:p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티아지드 이뇨제</a:t>
            </a:r>
            <a:r>
              <a:rPr lang="en-US" altLang="ko-KR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: </a:t>
            </a:r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타 약제도 좋은 심혈관계 감소 보이기 때문에 단독 </a:t>
            </a:r>
            <a:r>
              <a:rPr lang="en-US" altLang="ko-KR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1</a:t>
            </a:r>
            <a:r>
              <a:rPr lang="ko-KR" alt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양재벨라체M" pitchFamily="18" charset="-127"/>
                <a:ea typeface="양재벨라체M" pitchFamily="18" charset="-127"/>
                <a:cs typeface="함초롬바탕" pitchFamily="18" charset="-127"/>
              </a:rPr>
              <a:t>차 선호약물이 아님</a:t>
            </a:r>
            <a:endParaRPr lang="en-US" altLang="ko-KR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양재벨라체M" pitchFamily="18" charset="-127"/>
              <a:ea typeface="양재벨라체M" pitchFamily="18" charset="-127"/>
              <a:cs typeface="함초롬바탕" pitchFamily="18" charset="-127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pic>
        <p:nvPicPr>
          <p:cNvPr id="12" name="Picture 11" descr="C:\Users\Yun\AppData\Local\Microsoft\Windows\Temporary Internet Files\Content.IE5\P9I0EFGS\MC90007871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877272"/>
            <a:ext cx="720080" cy="83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7545" y="1726510"/>
          <a:ext cx="8136903" cy="33528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34226"/>
                <a:gridCol w="1854205"/>
                <a:gridCol w="2392687"/>
                <a:gridCol w="1855785"/>
              </a:tblGrid>
              <a:tr h="550362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JNC7 (2003)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대한고혈압학회 </a:t>
                      </a:r>
                      <a:r>
                        <a:rPr lang="en-US" altLang="ko-KR" sz="1600" dirty="0" smtClean="0"/>
                        <a:t>(2013)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JNC8 (2014)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368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이뇨제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/>
                        <a:t>1</a:t>
                      </a:r>
                      <a:r>
                        <a:rPr lang="ko-KR" altLang="en-US" sz="2400" b="1" dirty="0" smtClean="0"/>
                        <a:t>차 권장</a:t>
                      </a:r>
                      <a:r>
                        <a:rPr lang="en-US" altLang="ko-KR" sz="2400" dirty="0" smtClean="0"/>
                        <a:t>*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368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ACE </a:t>
                      </a:r>
                      <a:r>
                        <a:rPr lang="ko-KR" altLang="en-US" sz="2400" dirty="0" smtClean="0"/>
                        <a:t>차단제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smtClean="0"/>
                        <a:t>1</a:t>
                      </a:r>
                      <a:r>
                        <a:rPr lang="ko-KR" altLang="en-US" sz="240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7862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안지오텐신차단제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smtClean="0"/>
                        <a:t>1</a:t>
                      </a:r>
                      <a:r>
                        <a:rPr lang="ko-KR" altLang="en-US" sz="240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368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칼슘길항제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368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베타차단제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차 권장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-</a:t>
                      </a:r>
                      <a:endParaRPr lang="ko-KR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5014664"/>
            <a:ext cx="8208912" cy="646584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/>
              <a:t>*</a:t>
            </a:r>
            <a:r>
              <a:rPr lang="ko-KR" altLang="en-US" sz="1800" dirty="0" smtClean="0"/>
              <a:t>티아지드 이뇨제가 단순고혈압에서는 가장 우선적으로 선호되고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타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차 권장 약제는 환자의 동반질병에 따라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차적으로 사용될 수 있음 </a:t>
            </a:r>
            <a:r>
              <a:rPr lang="en-US" altLang="ko-KR" sz="1800" dirty="0" smtClean="0"/>
              <a:t>(JNC7)</a:t>
            </a:r>
            <a:endParaRPr lang="ko-KR" altLang="en-US" sz="18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100" dirty="0" smtClean="0"/>
              <a:t>질환에 따른 추천 고혈압 </a:t>
            </a:r>
            <a:r>
              <a:rPr lang="ko-KR" altLang="en-US" sz="4100" dirty="0" smtClean="0"/>
              <a:t>약제 </a:t>
            </a:r>
            <a:r>
              <a:rPr lang="en-US" altLang="ko-KR" sz="4100" dirty="0" smtClean="0"/>
              <a:t>(</a:t>
            </a:r>
            <a:r>
              <a:rPr lang="ko-KR" altLang="en-US" sz="4100" dirty="0" smtClean="0"/>
              <a:t>강제적응증</a:t>
            </a:r>
            <a:r>
              <a:rPr lang="en-US" altLang="ko-KR" sz="4100" dirty="0" smtClean="0"/>
              <a:t>): JNC7</a:t>
            </a:r>
            <a:endParaRPr lang="ko-KR" altLang="en-US" sz="4100" dirty="0"/>
          </a:p>
        </p:txBody>
      </p:sp>
      <p:pic>
        <p:nvPicPr>
          <p:cNvPr id="4" name="Picture 5" descr="Dip001_Fig_19-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1384" y="1691310"/>
            <a:ext cx="7224837" cy="4378900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899592" y="6095037"/>
            <a:ext cx="7338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900" dirty="0">
                <a:latin typeface="Helvetica Neue" charset="0"/>
                <a:ea typeface="ＭＳ Ｐゴシック" charset="0"/>
              </a:rPr>
              <a:t>Strength of recommendations: A, B, and, C are good, moderate, and poor evidence to support</a:t>
            </a:r>
            <a:r>
              <a:rPr lang="en-US" altLang="ko-KR" sz="900" baseline="300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altLang="ko-KR" sz="900" dirty="0">
                <a:latin typeface="Helvetica Neue" charset="0"/>
                <a:ea typeface="ＭＳ Ｐゴシック" charset="0"/>
              </a:rPr>
              <a:t>recommendation, respectively. </a:t>
            </a:r>
            <a:r>
              <a:rPr lang="en-US" altLang="ko-KR" sz="900" dirty="0" smtClean="0">
                <a:latin typeface="Helvetica Neue" charset="0"/>
                <a:ea typeface="ＭＳ Ｐゴシック" charset="0"/>
              </a:rPr>
              <a:t> Quality </a:t>
            </a:r>
            <a:r>
              <a:rPr lang="en-US" altLang="ko-KR" sz="900" dirty="0">
                <a:latin typeface="Helvetica Neue" charset="0"/>
                <a:ea typeface="ＭＳ Ｐゴシック" charset="0"/>
              </a:rPr>
              <a:t>of evidence: (1) Evidence from more than one properly randomized, controlled trial. (2) Evidence from at least one well-designed clinical trial with randomization, from cohort or case-controlled analytic studies or multiple time series, or dramatic results from </a:t>
            </a:r>
            <a:r>
              <a:rPr lang="en-US" altLang="ko-KR" sz="900" dirty="0" smtClean="0">
                <a:latin typeface="Helvetica Neue" charset="0"/>
                <a:ea typeface="ＭＳ Ｐゴシック" charset="0"/>
              </a:rPr>
              <a:t>uncontrolled experiments </a:t>
            </a:r>
            <a:r>
              <a:rPr lang="en-US" altLang="ko-KR" sz="900" dirty="0">
                <a:latin typeface="Helvetica Neue" charset="0"/>
                <a:ea typeface="ＭＳ Ｐゴシック" charset="0"/>
              </a:rPr>
              <a:t>or subgroup analyses.</a:t>
            </a:r>
            <a:endParaRPr lang="ko-KR" alt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-17884" y="6639163"/>
            <a:ext cx="6102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/>
              <a:t>DiPiro</a:t>
            </a:r>
            <a:r>
              <a:rPr lang="en-US" altLang="ko-KR" sz="1000" dirty="0"/>
              <a:t> </a:t>
            </a:r>
            <a:r>
              <a:rPr lang="en-US" altLang="ko-KR" sz="1000" dirty="0" smtClean="0"/>
              <a:t>JT. Pharmacotherapy: A Pathophysiologic Approach, 8e. 2011.</a:t>
            </a:r>
            <a:endParaRPr lang="ko-KR" altLang="en-US" sz="10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8752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000" dirty="0" smtClean="0"/>
              <a:t>질환에 따른 추천 고혈압 </a:t>
            </a:r>
            <a:r>
              <a:rPr lang="ko-KR" altLang="en-US" sz="4000" dirty="0" smtClean="0"/>
              <a:t>약제</a:t>
            </a:r>
            <a:r>
              <a:rPr lang="en-US" altLang="ko-KR" dirty="0" smtClean="0"/>
              <a:t>: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대한고혈압학회 </a:t>
            </a:r>
            <a:r>
              <a:rPr lang="en-US" altLang="ko-KR" dirty="0" smtClean="0"/>
              <a:t>&amp;</a:t>
            </a:r>
            <a:r>
              <a:rPr lang="en-US" altLang="ko-KR" dirty="0" smtClean="0"/>
              <a:t> </a:t>
            </a:r>
            <a:r>
              <a:rPr lang="en-US" altLang="ko-KR" dirty="0" smtClean="0"/>
              <a:t>JNC8</a:t>
            </a:r>
            <a:endParaRPr lang="ko-KR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" y="1700808"/>
            <a:ext cx="7261920" cy="5040560"/>
          </a:xfrm>
        </p:spPr>
        <p:txBody>
          <a:bodyPr/>
          <a:lstStyle/>
          <a:p>
            <a:r>
              <a:rPr lang="ko-KR" altLang="en-US" sz="2400" dirty="0" smtClean="0">
                <a:latin typeface="+mn-ea"/>
              </a:rPr>
              <a:t>대한고혈압학회</a:t>
            </a:r>
            <a:endParaRPr lang="en-US" altLang="ko-KR" sz="2400" dirty="0" smtClean="0">
              <a:latin typeface="+mn-ea"/>
            </a:endParaRP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3200" dirty="0" smtClean="0"/>
          </a:p>
          <a:p>
            <a:r>
              <a:rPr lang="en-US" altLang="ko-KR" sz="2400" dirty="0" smtClean="0"/>
              <a:t>JNC8: </a:t>
            </a:r>
            <a:r>
              <a:rPr lang="ko-KR" altLang="en-US" sz="2400" dirty="0" smtClean="0"/>
              <a:t>만성신질환 환자는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신장보호를 위해                      </a:t>
            </a:r>
            <a:r>
              <a:rPr lang="en-US" altLang="ko-KR" sz="2400" dirty="0" smtClean="0"/>
              <a:t>ACE</a:t>
            </a:r>
            <a:r>
              <a:rPr lang="ko-KR" altLang="en-US" sz="2400" dirty="0" smtClean="0"/>
              <a:t>차단제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또는 안지오텐신차단제 추천</a:t>
            </a:r>
            <a:endParaRPr lang="ko-KR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65573"/>
            <a:ext cx="6381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6"/>
          <p:cNvSpPr/>
          <p:nvPr/>
        </p:nvSpPr>
        <p:spPr bwMode="auto">
          <a:xfrm>
            <a:off x="6876256" y="2420888"/>
            <a:ext cx="2051720" cy="4104456"/>
          </a:xfrm>
          <a:prstGeom prst="wedgeRoundRectCallout">
            <a:avLst>
              <a:gd name="adj1" fmla="val 3191"/>
              <a:gd name="adj2" fmla="val -57123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질환에 따른 추천 고혈압 약제는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JNC7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가이드라인과 대한고혈압학회 진료지침이 매우 유사함을 알 수 있습니다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JNC8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에서는 만성신질환 환자를 제외하고는 자세한 질환별 추천 혈압약에 대한 언급은 없었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습니다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pic>
        <p:nvPicPr>
          <p:cNvPr id="10" name="Picture 9" descr="C:\Users\Yun\AppData\Local\Microsoft\Windows\Temporary Internet Files\Content.IE5\3O8BP4ES\MC900078722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340768"/>
            <a:ext cx="81209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고혈압 신규 가이드라인 </a:t>
            </a:r>
            <a:r>
              <a:rPr lang="en-US" altLang="ko-KR" dirty="0" smtClean="0"/>
              <a:t>Update </a:t>
            </a:r>
            <a:r>
              <a:rPr lang="ko-KR" altLang="en-US" dirty="0" smtClean="0"/>
              <a:t>요약</a:t>
            </a:r>
            <a:r>
              <a:rPr lang="en-US" altLang="ko-KR" dirty="0" smtClean="0"/>
              <a:t>/</a:t>
            </a:r>
            <a:r>
              <a:rPr lang="ko-KR" altLang="en-US" dirty="0" smtClean="0"/>
              <a:t>정리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05000"/>
            <a:ext cx="7130752" cy="4114800"/>
          </a:xfrm>
        </p:spPr>
        <p:txBody>
          <a:bodyPr/>
          <a:lstStyle/>
          <a:p>
            <a:r>
              <a:rPr lang="ko-KR" altLang="en-US" sz="2800" dirty="0" smtClean="0"/>
              <a:t>혈압분류는 기존 가이드라인과 동일</a:t>
            </a:r>
            <a:endParaRPr lang="en-US" altLang="ko-KR" sz="2800" dirty="0" smtClean="0"/>
          </a:p>
          <a:p>
            <a:r>
              <a:rPr lang="ko-KR" altLang="en-US" sz="2800" dirty="0" smtClean="0"/>
              <a:t>대한고혈압학회와 </a:t>
            </a:r>
            <a:r>
              <a:rPr lang="en-US" altLang="ko-KR" sz="2800" dirty="0" smtClean="0"/>
              <a:t>JNC8</a:t>
            </a:r>
            <a:r>
              <a:rPr lang="ko-KR" altLang="en-US" sz="2800" dirty="0" smtClean="0"/>
              <a:t>은 노인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당뇨</a:t>
            </a:r>
            <a:r>
              <a:rPr lang="en-US" altLang="ko-KR" sz="2800" dirty="0" smtClean="0"/>
              <a:t>,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신부전증 </a:t>
            </a:r>
            <a:r>
              <a:rPr lang="ko-KR" altLang="en-US" sz="2800" dirty="0" smtClean="0"/>
              <a:t>환자의 혈압목표가 </a:t>
            </a:r>
            <a:r>
              <a:rPr lang="en-US" altLang="ko-KR" sz="2800" dirty="0" smtClean="0"/>
              <a:t>JNC7</a:t>
            </a:r>
            <a:r>
              <a:rPr lang="ko-KR" altLang="en-US" sz="2800" dirty="0" smtClean="0"/>
              <a:t>보다 완화됨</a:t>
            </a:r>
            <a:endParaRPr lang="en-US" altLang="ko-KR" sz="2800" dirty="0" smtClean="0"/>
          </a:p>
          <a:p>
            <a:r>
              <a:rPr lang="en-US" altLang="ko-KR" sz="2800" dirty="0" smtClean="0"/>
              <a:t>JNC8</a:t>
            </a:r>
            <a:r>
              <a:rPr lang="ko-KR" altLang="en-US" sz="2800" dirty="0" smtClean="0"/>
              <a:t>에서는 베타차단제가 더이상 </a:t>
            </a:r>
            <a:r>
              <a:rPr lang="en-US" altLang="ko-KR" sz="2800" dirty="0" smtClean="0"/>
              <a:t>1</a:t>
            </a:r>
            <a:r>
              <a:rPr lang="ko-KR" altLang="en-US" sz="2800" dirty="0" smtClean="0"/>
              <a:t>차 </a:t>
            </a:r>
            <a:r>
              <a:rPr lang="ko-KR" altLang="en-US" sz="2800" dirty="0" smtClean="0"/>
              <a:t>   약물로 </a:t>
            </a:r>
            <a:r>
              <a:rPr lang="ko-KR" altLang="en-US" sz="2800" dirty="0" smtClean="0"/>
              <a:t>추천되지 않음</a:t>
            </a:r>
            <a:endParaRPr lang="en-US" altLang="ko-KR" sz="2800" dirty="0" smtClean="0"/>
          </a:p>
          <a:p>
            <a:r>
              <a:rPr lang="en-US" altLang="ko-KR" sz="2800" dirty="0" smtClean="0"/>
              <a:t>JNC8</a:t>
            </a:r>
            <a:r>
              <a:rPr lang="ko-KR" altLang="en-US" sz="2800" dirty="0" smtClean="0"/>
              <a:t>에서 강제적응증에 따른 약물치료는 명시 되어 있지않지만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대한고혈압학회와 </a:t>
            </a:r>
            <a:r>
              <a:rPr lang="en-US" altLang="ko-KR" sz="2800" dirty="0" smtClean="0"/>
              <a:t>JNC7</a:t>
            </a:r>
            <a:r>
              <a:rPr lang="ko-KR" altLang="en-US" sz="2800" dirty="0" smtClean="0"/>
              <a:t>의 권고사항은 대부분 일치함</a:t>
            </a:r>
            <a:endParaRPr lang="en-US" altLang="ko-KR" sz="2800" dirty="0" smtClean="0"/>
          </a:p>
          <a:p>
            <a:endParaRPr lang="ko-KR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13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</p:spPr>
        <p:txBody>
          <a:bodyPr/>
          <a:lstStyle/>
          <a:p>
            <a:r>
              <a:rPr lang="ko-KR" altLang="en-US" dirty="0" err="1" smtClean="0"/>
              <a:t>고지혈증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Hyperlipidemia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고지혈증</a:t>
            </a:r>
            <a:r>
              <a:rPr lang="ko-KR" altLang="en-US" dirty="0" smtClean="0"/>
              <a:t> </a:t>
            </a:r>
            <a:r>
              <a:rPr lang="en-US" altLang="ko-KR" dirty="0" smtClean="0"/>
              <a:t>(Hyperlipidemia)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ko-KR" altLang="en-US" sz="2800" dirty="0" smtClean="0"/>
              <a:t>혈중 콜레스테롤이나 중성지방이 증가된 상태</a:t>
            </a:r>
            <a:endParaRPr lang="en-US" altLang="ko-KR" sz="2800" dirty="0" smtClean="0"/>
          </a:p>
          <a:p>
            <a:pPr lvl="1"/>
            <a:r>
              <a:rPr lang="ko-KR" altLang="en-US" sz="2600" dirty="0" smtClean="0">
                <a:sym typeface="Wingdings" pitchFamily="2" charset="2"/>
              </a:rPr>
              <a:t>죽상동맥경화증</a:t>
            </a:r>
            <a:r>
              <a:rPr lang="en-US" altLang="ko-KR" sz="2600" dirty="0" smtClean="0">
                <a:sym typeface="Wingdings" pitchFamily="2" charset="2"/>
              </a:rPr>
              <a:t>(atherosclerosis)</a:t>
            </a:r>
            <a:r>
              <a:rPr lang="ko-KR" altLang="en-US" sz="2600" dirty="0" smtClean="0">
                <a:sym typeface="Wingdings" pitchFamily="2" charset="2"/>
              </a:rPr>
              <a:t>을 촉진함</a:t>
            </a:r>
            <a:endParaRPr lang="en-US" altLang="ko-KR" sz="2800" dirty="0" smtClean="0"/>
          </a:p>
          <a:p>
            <a:r>
              <a:rPr lang="ko-KR" altLang="en-US" sz="2800" dirty="0" smtClean="0"/>
              <a:t>우리나라의 </a:t>
            </a:r>
            <a:r>
              <a:rPr lang="ko-KR" altLang="en-US" sz="2800" dirty="0" err="1" smtClean="0"/>
              <a:t>동맥경화성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허혈성</a:t>
            </a:r>
            <a:r>
              <a:rPr lang="ko-KR" altLang="en-US" sz="2800" dirty="0" smtClean="0"/>
              <a:t> 심혈관 질환에 의한 사망률은 지난 </a:t>
            </a:r>
            <a:r>
              <a:rPr lang="en-US" altLang="ko-KR" sz="2800" dirty="0" smtClean="0"/>
              <a:t>10</a:t>
            </a:r>
            <a:r>
              <a:rPr lang="ko-KR" altLang="en-US" sz="2800" dirty="0" smtClean="0"/>
              <a:t>년간 약 </a:t>
            </a:r>
            <a:r>
              <a:rPr lang="en-US" altLang="ko-KR" sz="2800" dirty="0" smtClean="0"/>
              <a:t>6</a:t>
            </a:r>
            <a:r>
              <a:rPr lang="ko-KR" altLang="en-US" sz="2800" dirty="0" smtClean="0"/>
              <a:t>배 증가함</a:t>
            </a:r>
            <a:endParaRPr lang="en-US" altLang="ko-KR" sz="2800" dirty="0" smtClean="0"/>
          </a:p>
          <a:p>
            <a:r>
              <a:rPr lang="ko-KR" altLang="en-US" sz="2800" dirty="0" err="1" smtClean="0"/>
              <a:t>고지혈증의</a:t>
            </a:r>
            <a:r>
              <a:rPr lang="ko-KR" altLang="en-US" sz="2800" dirty="0" smtClean="0"/>
              <a:t> 원인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지방질과 </a:t>
            </a:r>
            <a:r>
              <a:rPr lang="ko-KR" altLang="en-US" sz="2400" dirty="0" err="1" smtClean="0"/>
              <a:t>고열량</a:t>
            </a:r>
            <a:r>
              <a:rPr lang="ko-KR" altLang="en-US" sz="2400" dirty="0" smtClean="0"/>
              <a:t> 음식물 섭취 증가 </a:t>
            </a: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ko-KR" altLang="en-US" sz="2400" dirty="0" smtClean="0">
                <a:sym typeface="Wingdings" pitchFamily="2" charset="2"/>
              </a:rPr>
              <a:t>비만</a:t>
            </a:r>
            <a:endParaRPr lang="en-US" altLang="ko-KR" sz="2400" dirty="0" smtClean="0">
              <a:sym typeface="Wingdings" pitchFamily="2" charset="2"/>
            </a:endParaRPr>
          </a:p>
          <a:p>
            <a:pPr lvl="1"/>
            <a:r>
              <a:rPr lang="ko-KR" altLang="en-US" sz="2400" dirty="0" smtClean="0">
                <a:sym typeface="Wingdings" pitchFamily="2" charset="2"/>
              </a:rPr>
              <a:t>자동차 등 보급 </a:t>
            </a: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ko-KR" altLang="en-US" sz="2400" dirty="0" smtClean="0">
                <a:sym typeface="Wingdings" pitchFamily="2" charset="2"/>
              </a:rPr>
              <a:t>신체적 운동량 급감</a:t>
            </a:r>
            <a:endParaRPr lang="en-US" altLang="ko-KR" sz="2400" dirty="0" smtClean="0">
              <a:sym typeface="Wingdings" pitchFamily="2" charset="2"/>
            </a:endParaRPr>
          </a:p>
          <a:p>
            <a:r>
              <a:rPr lang="en-US" altLang="ko-KR" sz="2800" dirty="0" smtClean="0"/>
              <a:t>Framingham study: </a:t>
            </a:r>
            <a:r>
              <a:rPr lang="ko-KR" altLang="en-US" sz="2800" dirty="0" smtClean="0"/>
              <a:t>총 콜레스테롤과 </a:t>
            </a:r>
            <a:r>
              <a:rPr lang="en-US" altLang="ko-KR" sz="2800" dirty="0" smtClean="0"/>
              <a:t>LDL</a:t>
            </a:r>
            <a:r>
              <a:rPr lang="ko-KR" altLang="en-US" sz="2800" dirty="0" smtClean="0"/>
              <a:t>은 심질환 질병과 직접적인 상관관계가 있음</a:t>
            </a:r>
          </a:p>
          <a:p>
            <a:pPr lvl="1"/>
            <a:r>
              <a:rPr lang="en-US" altLang="ko-KR" sz="2600" dirty="0" smtClean="0"/>
              <a:t>1%</a:t>
            </a:r>
            <a:r>
              <a:rPr lang="ko-KR" altLang="en-US" sz="2600" dirty="0" smtClean="0"/>
              <a:t>의 </a:t>
            </a:r>
            <a:r>
              <a:rPr lang="en-US" altLang="ko-KR" sz="2600" dirty="0" smtClean="0"/>
              <a:t>LDL </a:t>
            </a:r>
            <a:r>
              <a:rPr lang="ko-KR" altLang="en-US" sz="2600" dirty="0" smtClean="0"/>
              <a:t>감소 </a:t>
            </a:r>
            <a:r>
              <a:rPr lang="en-US" altLang="ko-KR" sz="2600" dirty="0" smtClean="0"/>
              <a:t>=</a:t>
            </a:r>
            <a:r>
              <a:rPr lang="ko-KR" altLang="en-US" sz="2600" dirty="0" smtClean="0"/>
              <a:t> 관상동맥 심장질환</a:t>
            </a:r>
            <a:r>
              <a:rPr lang="en-US" altLang="ko-KR" sz="2600" dirty="0" smtClean="0"/>
              <a:t> </a:t>
            </a:r>
            <a:r>
              <a:rPr lang="ko-KR" altLang="en-US" sz="2600" dirty="0" smtClean="0"/>
              <a:t>발병 위험률 </a:t>
            </a:r>
            <a:r>
              <a:rPr lang="en-US" altLang="ko-KR" sz="2600" dirty="0" smtClean="0"/>
              <a:t>1% </a:t>
            </a:r>
            <a:r>
              <a:rPr lang="ko-KR" altLang="en-US" sz="2600" dirty="0" smtClean="0"/>
              <a:t>감소</a:t>
            </a:r>
            <a:endParaRPr lang="en-US" altLang="ko-KR" sz="2600" dirty="0" smtClean="0"/>
          </a:p>
          <a:p>
            <a:endParaRPr lang="en-US" altLang="ko-KR" sz="28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364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 smtClean="0">
                <a:sym typeface="Wingdings" pitchFamily="2" charset="2"/>
              </a:rPr>
              <a:t>죽상동맥경화증</a:t>
            </a:r>
            <a:r>
              <a:rPr lang="en-US" altLang="ko-KR" sz="4400" dirty="0" smtClean="0">
                <a:sym typeface="Wingdings" pitchFamily="2" charset="2"/>
              </a:rPr>
              <a:t> (</a:t>
            </a:r>
            <a:r>
              <a:rPr lang="en-US" altLang="ko-KR" dirty="0" smtClean="0"/>
              <a:t>Atherosclerosis) </a:t>
            </a:r>
            <a:r>
              <a:rPr lang="ko-KR" altLang="en-US" dirty="0" smtClean="0"/>
              <a:t>타임라인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17884" y="6639163"/>
            <a:ext cx="905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sz="1000" dirty="0" smtClean="0"/>
              <a:t>Dupuis J. </a:t>
            </a:r>
            <a:r>
              <a:rPr lang="en-US" altLang="ko-KR" sz="1000" i="1" dirty="0" err="1"/>
              <a:t>Atheroscler</a:t>
            </a:r>
            <a:r>
              <a:rPr lang="en-US" altLang="ko-KR" sz="1000" i="1" dirty="0"/>
              <a:t> Suppl</a:t>
            </a:r>
            <a:r>
              <a:rPr lang="en-US" altLang="ko-KR" sz="1000" dirty="0"/>
              <a:t>. </a:t>
            </a:r>
            <a:r>
              <a:rPr lang="en-US" altLang="ko-KR" sz="1000" dirty="0" smtClean="0"/>
              <a:t>2001;2:9-14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27" y="1628800"/>
            <a:ext cx="6758261" cy="352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 bwMode="auto">
          <a:xfrm>
            <a:off x="4499992" y="5517232"/>
            <a:ext cx="4499992" cy="1268760"/>
          </a:xfrm>
          <a:prstGeom prst="wedgeRoundRectCallout">
            <a:avLst>
              <a:gd name="adj1" fmla="val 8141"/>
              <a:gd name="adj2" fmla="val -7092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죽상동맥경화증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: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혈중 콜레스테롤이 과다하여 동맥 벽이 침착하고 혈관이 좁아지는 현상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이는 체내 혈류를 감소시키고 뇌졸중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,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심장마비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,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돌연사를 발생시킬 수 있음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653136"/>
            <a:ext cx="6343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7047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고지질혈증 가이드라인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7994848" cy="4464496"/>
          </a:xfrm>
        </p:spPr>
        <p:txBody>
          <a:bodyPr/>
          <a:lstStyle/>
          <a:p>
            <a:r>
              <a:rPr lang="ko-KR" altLang="en-US" sz="2800" dirty="0" smtClean="0"/>
              <a:t>기존 가이드라인</a:t>
            </a:r>
            <a:endParaRPr lang="en-US" altLang="ko-KR" sz="2800" dirty="0" smtClean="0"/>
          </a:p>
          <a:p>
            <a:pPr lvl="1"/>
            <a:r>
              <a:rPr lang="en-US" altLang="ko-KR" sz="2400" dirty="0" smtClean="0"/>
              <a:t>NCEP ATP III 2002</a:t>
            </a:r>
          </a:p>
          <a:p>
            <a:pPr lvl="1"/>
            <a:r>
              <a:rPr lang="en-US" altLang="ko-KR" sz="2400" dirty="0" smtClean="0"/>
              <a:t>NCEP ATP III 2004 Update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sz="2400" dirty="0" smtClean="0"/>
          </a:p>
          <a:p>
            <a:r>
              <a:rPr lang="ko-KR" altLang="en-US" sz="2800" dirty="0" smtClean="0"/>
              <a:t>신규 가이드라인</a:t>
            </a:r>
            <a:endParaRPr lang="en-US" altLang="ko-KR" sz="2800" dirty="0" smtClean="0"/>
          </a:p>
          <a:p>
            <a:pPr lvl="1"/>
            <a:r>
              <a:rPr lang="en-US" altLang="ko-KR" sz="2400" dirty="0" smtClean="0"/>
              <a:t>2013 ACC/AHA (American College of Cardiology/American Heart Association) Guideline on the Treatment of Blood Cholesterol to Reduce Atherosclerotic Cardiovascular Risk in Adults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932040" y="1412776"/>
            <a:ext cx="3995936" cy="1656184"/>
          </a:xfrm>
          <a:prstGeom prst="wedgeRoundRectCallout">
            <a:avLst>
              <a:gd name="adj1" fmla="val -66026"/>
              <a:gd name="adj2" fmla="val 3196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2"/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환자의 병력과 관상동맥 심질환의 위험요소에 따라 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LDL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콜레스테롤 목표를 설정함</a:t>
            </a:r>
            <a:endParaRPr lang="en-US" altLang="ko-KR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2"/>
            <a:endParaRPr lang="en-US" altLang="ko-KR" sz="500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2"/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임상적으로는 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LDL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목표에 달성하기 위해 </a:t>
            </a:r>
            <a:r>
              <a:rPr lang="en-US" altLang="ko-KR" dirty="0" err="1" smtClean="0">
                <a:latin typeface="양재벨라체M" pitchFamily="18" charset="-127"/>
                <a:ea typeface="양재벨라체M" pitchFamily="18" charset="-127"/>
              </a:rPr>
              <a:t>statin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외에 여러 콜레스테롤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약제가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복합적으로 사용되고 있음</a:t>
            </a:r>
            <a:endParaRPr lang="en-US" altLang="ko-KR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995936" y="3501008"/>
            <a:ext cx="5076056" cy="1368152"/>
          </a:xfrm>
          <a:prstGeom prst="wedgeRoundRectCallout">
            <a:avLst>
              <a:gd name="adj1" fmla="val -56829"/>
              <a:gd name="adj2" fmla="val 3182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2"/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“LDL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목표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”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 개념을 완전히 배제하고 환자의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관상동맥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심질환 위험 요소에 따라 약물치료를 권장함</a:t>
            </a:r>
            <a:endParaRPr lang="en-US" altLang="ko-KR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2"/>
            <a:endParaRPr lang="en-US" altLang="ko-KR" sz="500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2"/>
            <a:r>
              <a:rPr lang="en-US" altLang="ko-KR" dirty="0" err="1" smtClean="0">
                <a:latin typeface="양재벨라체M" pitchFamily="18" charset="-127"/>
                <a:ea typeface="양재벨라체M" pitchFamily="18" charset="-127"/>
              </a:rPr>
              <a:t>Statin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외 계열의 약물은 죽상경화 심혈관 질환 발병률을 낮추는데 타당한 근거가 없으므로 대부분 추천되지 않음</a:t>
            </a:r>
            <a:endParaRPr lang="en-US" altLang="ko-KR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1"/>
            <a:endParaRPr lang="en-US" altLang="ko-KR" sz="2000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lvl="1"/>
            <a:endParaRPr lang="ko-KR" altLang="en-US" sz="2000" dirty="0" smtClean="0">
              <a:latin typeface="양재벨라체M" pitchFamily="18" charset="-127"/>
              <a:ea typeface="양재벨라체M" pitchFamily="18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17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768667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941168"/>
            <a:ext cx="75914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4"/>
          <p:cNvSpPr/>
          <p:nvPr/>
        </p:nvSpPr>
        <p:spPr>
          <a:xfrm>
            <a:off x="-10533" y="659876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200" dirty="0"/>
              <a:t>Circulation. 2002 Dec 17;106(25):3143-421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732240" y="2276872"/>
            <a:ext cx="2195736" cy="2448272"/>
          </a:xfrm>
          <a:prstGeom prst="wedgeRoundRectCallout">
            <a:avLst>
              <a:gd name="adj1" fmla="val -56369"/>
              <a:gd name="adj2" fmla="val 18736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이 표는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ATP III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가이드라인에서 제시한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LDL,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전체 콜레스테롤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, HDL,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중성 지방의 정상 및 비정상 콜레스테롤 수치의 분류 입니다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 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참고하세요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6459" y="3636813"/>
            <a:ext cx="469757" cy="116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 dirty="0" smtClean="0"/>
              <a:t>ACC/AHA 2013 GUIDELINE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003232" cy="6624736"/>
          </a:xfrm>
        </p:spPr>
        <p:txBody>
          <a:bodyPr/>
          <a:lstStyle/>
          <a:p>
            <a:r>
              <a:rPr lang="ko-KR" altLang="en-US" sz="2800" dirty="0" smtClean="0"/>
              <a:t>신규 가이드라인에서는 </a:t>
            </a:r>
            <a:r>
              <a:rPr lang="en-US" altLang="ko-KR" sz="2800" dirty="0" err="1" smtClean="0"/>
              <a:t>statin</a:t>
            </a:r>
            <a:r>
              <a:rPr lang="ko-KR" altLang="en-US" sz="2800" dirty="0" smtClean="0"/>
              <a:t>을 통해 이득을 볼 수 있는 네가지 환자 집단을 다음과 같이 선정함</a:t>
            </a:r>
            <a:endParaRPr lang="en-US" altLang="ko-KR" sz="2800" dirty="0" smtClean="0"/>
          </a:p>
          <a:p>
            <a:endParaRPr lang="en-US" altLang="ko-KR" sz="1000" dirty="0" smtClean="0"/>
          </a:p>
          <a:p>
            <a:r>
              <a:rPr lang="en-US" altLang="ko-KR" sz="2800" dirty="0" err="1" smtClean="0"/>
              <a:t>Statin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이득 집단 </a:t>
            </a:r>
            <a:r>
              <a:rPr lang="en-US" altLang="ko-KR" sz="2400" dirty="0" smtClean="0"/>
              <a:t>(Four major </a:t>
            </a:r>
            <a:r>
              <a:rPr lang="en-US" altLang="ko-KR" sz="2400" dirty="0" err="1" smtClean="0"/>
              <a:t>statin</a:t>
            </a:r>
            <a:r>
              <a:rPr lang="en-US" altLang="ko-KR" sz="2400" dirty="0" smtClean="0"/>
              <a:t> benefit groups)</a:t>
            </a:r>
            <a:endParaRPr lang="en-US" altLang="ko-KR" sz="2800" dirty="0" smtClean="0"/>
          </a:p>
          <a:p>
            <a:pPr marL="822960" lvl="1" indent="-457200">
              <a:buFont typeface="+mj-lt"/>
              <a:buAutoNum type="arabicParenR"/>
            </a:pPr>
            <a:r>
              <a:rPr lang="ko-KR" altLang="en-US" sz="2400" dirty="0" smtClean="0"/>
              <a:t>죽상경화 심혈관 질환</a:t>
            </a:r>
            <a:r>
              <a:rPr lang="en-US" altLang="ko-KR" sz="2400" dirty="0" smtClean="0"/>
              <a:t>(ASCVD)</a:t>
            </a:r>
            <a:r>
              <a:rPr lang="ko-KR" altLang="en-US" sz="2400" dirty="0" smtClean="0"/>
              <a:t>의 병력이 있는 환자</a:t>
            </a:r>
            <a:endParaRPr lang="en-US" altLang="ko-KR" sz="2400" dirty="0" smtClean="0"/>
          </a:p>
          <a:p>
            <a:pPr marL="822960" lvl="1" indent="-457200">
              <a:buFont typeface="+mj-lt"/>
              <a:buAutoNum type="arabicParenR"/>
            </a:pPr>
            <a:r>
              <a:rPr lang="en-US" altLang="ko-KR" sz="2400" dirty="0" smtClean="0"/>
              <a:t>LDL &gt;190 mg/</a:t>
            </a:r>
            <a:r>
              <a:rPr lang="en-US" altLang="ko-KR" sz="2400" dirty="0" err="1" smtClean="0"/>
              <a:t>dL</a:t>
            </a:r>
            <a:r>
              <a:rPr lang="ko-KR" altLang="en-US" sz="2400" dirty="0" smtClean="0"/>
              <a:t>인 환자</a:t>
            </a:r>
            <a:endParaRPr lang="en-US" altLang="ko-KR" sz="2400" dirty="0" smtClean="0"/>
          </a:p>
          <a:p>
            <a:pPr marL="822960" lvl="1" indent="-457200">
              <a:buFont typeface="+mj-lt"/>
              <a:buAutoNum type="arabicParenR"/>
            </a:pPr>
            <a:r>
              <a:rPr lang="ko-KR" altLang="en-US" sz="2400" dirty="0" smtClean="0"/>
              <a:t>당뇨가 있고</a:t>
            </a:r>
            <a:r>
              <a:rPr lang="en-US" altLang="ko-KR" sz="2400" dirty="0" smtClean="0"/>
              <a:t>, 40-75</a:t>
            </a:r>
            <a:r>
              <a:rPr lang="ko-KR" altLang="en-US" sz="2400" dirty="0" smtClean="0"/>
              <a:t>세 이며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LDL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70-189 mg/</a:t>
            </a:r>
            <a:r>
              <a:rPr lang="en-US" altLang="ko-KR" sz="2400" dirty="0" err="1" smtClean="0"/>
              <a:t>dL</a:t>
            </a:r>
            <a:r>
              <a:rPr lang="ko-KR" altLang="en-US" sz="2400" dirty="0" smtClean="0"/>
              <a:t>인 환자로서 임상적 죽상경화 심혈관 질환 </a:t>
            </a:r>
            <a:r>
              <a:rPr lang="en-US" altLang="ko-KR" sz="2400" dirty="0" smtClean="0"/>
              <a:t>(ASCVD)</a:t>
            </a:r>
            <a:r>
              <a:rPr lang="ko-KR" altLang="en-US" sz="2400" dirty="0" smtClean="0"/>
              <a:t>가 없었던 환자</a:t>
            </a:r>
            <a:endParaRPr lang="en-US" altLang="ko-KR" sz="2400" dirty="0" smtClean="0"/>
          </a:p>
          <a:p>
            <a:pPr marL="822960" lvl="1" indent="-457200">
              <a:buFont typeface="+mj-lt"/>
              <a:buAutoNum type="arabicParenR"/>
            </a:pPr>
            <a:r>
              <a:rPr lang="ko-KR" altLang="en-US" sz="2400" dirty="0" smtClean="0"/>
              <a:t>임상적 중상경화 심혈관 질환 또는 당뇨가 없고 </a:t>
            </a:r>
            <a:r>
              <a:rPr lang="en-US" altLang="ko-KR" sz="2400" dirty="0" smtClean="0"/>
              <a:t>LDL 70-189 mg/</a:t>
            </a:r>
            <a:r>
              <a:rPr lang="en-US" altLang="ko-KR" sz="2400" dirty="0" err="1" smtClean="0"/>
              <a:t>dL</a:t>
            </a:r>
            <a:r>
              <a:rPr lang="ko-KR" altLang="en-US" sz="2400" dirty="0" smtClean="0"/>
              <a:t>이며 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년 죽상경화 심혈관 질환 예상 위험률이 </a:t>
            </a:r>
            <a:r>
              <a:rPr lang="en-US" altLang="ko-KR" sz="2400" dirty="0" smtClean="0">
                <a:latin typeface="Times New Roman"/>
                <a:cs typeface="Times New Roman"/>
              </a:rPr>
              <a:t>≥</a:t>
            </a:r>
            <a:r>
              <a:rPr lang="en-US" altLang="ko-KR" sz="2400" dirty="0" smtClean="0"/>
              <a:t>7.5%</a:t>
            </a:r>
            <a:r>
              <a:rPr lang="ko-KR" altLang="en-US" sz="2400" dirty="0" smtClean="0"/>
              <a:t>인 환자</a:t>
            </a:r>
            <a:endParaRPr lang="ko-KR" altLang="en-US" sz="2400" dirty="0"/>
          </a:p>
        </p:txBody>
      </p:sp>
      <p:sp>
        <p:nvSpPr>
          <p:cNvPr id="5" name="왼쪽 중괄호 4"/>
          <p:cNvSpPr/>
          <p:nvPr/>
        </p:nvSpPr>
        <p:spPr>
          <a:xfrm>
            <a:off x="683568" y="3429000"/>
            <a:ext cx="144016" cy="432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왼쪽 중괄호 5"/>
          <p:cNvSpPr/>
          <p:nvPr/>
        </p:nvSpPr>
        <p:spPr>
          <a:xfrm>
            <a:off x="683568" y="4005064"/>
            <a:ext cx="144016" cy="2520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-571888" y="3017749"/>
            <a:ext cx="212372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 smtClean="0"/>
              <a:t>2</a:t>
            </a:r>
            <a:r>
              <a:rPr lang="ko-KR" altLang="en-US" sz="1700" dirty="0" smtClean="0"/>
              <a:t>차 예방</a:t>
            </a:r>
            <a:endParaRPr lang="ko-KR" altLang="en-US" sz="17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555268" y="4529917"/>
            <a:ext cx="212372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 smtClean="0"/>
              <a:t> 1</a:t>
            </a:r>
            <a:r>
              <a:rPr lang="ko-KR" altLang="en-US" sz="1700" dirty="0" smtClean="0"/>
              <a:t>차 예방</a:t>
            </a:r>
            <a:endParaRPr lang="ko-KR" altLang="en-US" sz="170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</a:t>
            </a:r>
            <a:r>
              <a:rPr lang="ko-KR" altLang="en-US" dirty="0"/>
              <a:t>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7296472" cy="41148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고혈압 가이드라인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국내 가이드라인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대한고혈압학회 </a:t>
            </a:r>
            <a:r>
              <a:rPr lang="en-US" altLang="ko-KR" dirty="0" smtClean="0"/>
              <a:t>(2013)</a:t>
            </a:r>
          </a:p>
          <a:p>
            <a:pPr lvl="1"/>
            <a:r>
              <a:rPr lang="ko-KR" altLang="en-US" dirty="0" smtClean="0"/>
              <a:t>미국 가이드라인</a:t>
            </a:r>
            <a:r>
              <a:rPr lang="en-US" altLang="ko-KR" dirty="0" smtClean="0"/>
              <a:t>: JNC 8 (2014)</a:t>
            </a:r>
          </a:p>
          <a:p>
            <a:pPr lvl="1"/>
            <a:endParaRPr lang="en-US" altLang="ko-KR" sz="1100" dirty="0" smtClean="0"/>
          </a:p>
          <a:p>
            <a:r>
              <a:rPr lang="ko-KR" altLang="en-US" dirty="0" smtClean="0"/>
              <a:t>고지혈증 가이드라인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기존 가이드라인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신규 가이드라인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dirty="0" smtClean="0"/>
              <a:t>ACC/AHA (2013)</a:t>
            </a:r>
            <a:endParaRPr lang="ko-KR" alt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pic>
        <p:nvPicPr>
          <p:cNvPr id="7" name="Picture 6" descr="C:\Users\Yun\AppData\Local\Microsoft\Windows\Temporary Internet Files\Content.IE5\3O8BP4ES\MC900078717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517232"/>
            <a:ext cx="514350" cy="102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 bwMode="auto">
          <a:xfrm>
            <a:off x="1187624" y="5373216"/>
            <a:ext cx="6192688" cy="1296144"/>
          </a:xfrm>
          <a:prstGeom prst="wedgeRoundRectCallout">
            <a:avLst>
              <a:gd name="adj1" fmla="val -55645"/>
              <a:gd name="adj2" fmla="val -1520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안녕하세요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?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저는 단국대학교 약학대학의 임상약학 교수 이윤정입니다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본 교육자료는 금년과 작년에 새로 나온 고혈압 및 고지혈증의 국내 및 국외 가이드라인에 대한 업데이트 입니다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크게 변경된 사안을 중점으로 소개를 드리겠습니다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용어 정의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8182744" cy="4752528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죽상경화 심혈관 질환 </a:t>
            </a:r>
            <a:r>
              <a:rPr lang="en-US" altLang="ko-KR" dirty="0" smtClean="0"/>
              <a:t>(atherosclerotic cardiovascular disease, ASCVD) - </a:t>
            </a:r>
            <a:r>
              <a:rPr lang="ko-KR" altLang="en-US" dirty="0" smtClean="0"/>
              <a:t>죽상경화에 의한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관상동맥심질환 </a:t>
            </a:r>
            <a:r>
              <a:rPr lang="en-US" altLang="ko-KR" dirty="0" smtClean="0"/>
              <a:t>(CHD)</a:t>
            </a:r>
          </a:p>
          <a:p>
            <a:pPr lvl="1"/>
            <a:r>
              <a:rPr lang="ko-KR" altLang="en-US" dirty="0" smtClean="0"/>
              <a:t>뇌졸중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말초동맥질환</a:t>
            </a:r>
            <a:endParaRPr lang="en-US" altLang="ko-KR" dirty="0" smtClean="0"/>
          </a:p>
          <a:p>
            <a:endParaRPr lang="en-US" altLang="ko-KR" sz="1500" dirty="0" smtClean="0"/>
          </a:p>
          <a:p>
            <a:r>
              <a:rPr lang="ko-KR" altLang="en-US" dirty="0" smtClean="0"/>
              <a:t>관상동맥심질환 </a:t>
            </a:r>
            <a:r>
              <a:rPr lang="en-US" altLang="ko-KR" dirty="0" smtClean="0"/>
              <a:t>(Coronary heart disease, CHD)</a:t>
            </a:r>
          </a:p>
          <a:p>
            <a:pPr lvl="1"/>
            <a:r>
              <a:rPr lang="ko-KR" altLang="en-US" dirty="0" smtClean="0"/>
              <a:t>심근허혈</a:t>
            </a:r>
            <a:r>
              <a:rPr lang="en-US" altLang="ko-KR" dirty="0" smtClean="0"/>
              <a:t>/</a:t>
            </a:r>
            <a:r>
              <a:rPr lang="ko-KR" altLang="en-US" dirty="0" smtClean="0"/>
              <a:t>협심증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심근경색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심장동맥성형술 또는스텐트 삽입술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관상동맥우회술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불안정협심증</a:t>
            </a:r>
            <a:endParaRPr lang="en-US" altLang="ko-KR" dirty="0" smtClean="0"/>
          </a:p>
          <a:p>
            <a:pPr lvl="1"/>
            <a:endParaRPr lang="en-US" altLang="ko-KR" sz="1900" dirty="0" smtClean="0"/>
          </a:p>
          <a:p>
            <a:pPr>
              <a:buNone/>
            </a:pPr>
            <a:endParaRPr lang="en-US" sz="12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20</a:t>
            </a:fld>
            <a:endParaRPr lang="ko-KR" alt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1971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ACC/AHA 2013 </a:t>
            </a:r>
            <a:r>
              <a:rPr lang="ko-KR" altLang="en-US" dirty="0" smtClean="0"/>
              <a:t>가이드라인 알고리듬</a:t>
            </a:r>
            <a:endParaRPr lang="ko-KR" alt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16024" y="1772816"/>
            <a:ext cx="2915816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21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세 이상이며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statin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이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복용 가능한 사람인가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?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Parallelogram 12"/>
          <p:cNvSpPr/>
          <p:nvPr/>
        </p:nvSpPr>
        <p:spPr bwMode="auto">
          <a:xfrm>
            <a:off x="35496" y="2996952"/>
            <a:ext cx="2520280" cy="1440160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1)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죽상경화 심혈관 질환 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(ASCVD)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의 병력이 있는가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? </a:t>
            </a:r>
            <a:endParaRPr lang="ko-KR" altLang="en-US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4" name="Parallelogram 13"/>
          <p:cNvSpPr/>
          <p:nvPr/>
        </p:nvSpPr>
        <p:spPr bwMode="auto">
          <a:xfrm>
            <a:off x="2483768" y="2996952"/>
            <a:ext cx="2088232" cy="1440160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2) LDL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이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    ≥ 190mg/</a:t>
            </a:r>
            <a:r>
              <a:rPr lang="en-US" altLang="ko-KR" dirty="0" err="1" smtClean="0">
                <a:latin typeface="HY강M" pitchFamily="18" charset="-127"/>
                <a:ea typeface="HY강M" pitchFamily="18" charset="-127"/>
              </a:rPr>
              <a:t>dL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인가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?</a:t>
            </a:r>
            <a:endParaRPr lang="ko-KR" altLang="en-US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5" name="Parallelogram 14"/>
          <p:cNvSpPr/>
          <p:nvPr/>
        </p:nvSpPr>
        <p:spPr bwMode="auto">
          <a:xfrm>
            <a:off x="4427984" y="2996952"/>
            <a:ext cx="1944216" cy="1440160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3)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당뇨가 있고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40-75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세 인가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?</a:t>
            </a:r>
            <a:endParaRPr lang="ko-KR" altLang="en-US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6" name="Parallelogram 15"/>
          <p:cNvSpPr/>
          <p:nvPr/>
        </p:nvSpPr>
        <p:spPr bwMode="auto">
          <a:xfrm>
            <a:off x="6516216" y="2996952"/>
            <a:ext cx="2627784" cy="1440160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4) 10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년 죽상경화 심혈관 질환 예상 위험률이 </a:t>
            </a:r>
            <a:r>
              <a:rPr lang="en-US" altLang="ko-KR" dirty="0" smtClean="0">
                <a:latin typeface="Times New Roman"/>
                <a:ea typeface="HY강M" pitchFamily="18" charset="-127"/>
                <a:cs typeface="Times New Roman"/>
              </a:rPr>
              <a:t>≥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7.5%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인가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?</a:t>
            </a:r>
            <a:endParaRPr lang="ko-KR" altLang="en-US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5364088" y="1844824"/>
            <a:ext cx="1512168" cy="792088"/>
          </a:xfrm>
          <a:prstGeom prst="wedgeRectCallout">
            <a:avLst>
              <a:gd name="adj1" fmla="val 29402"/>
              <a:gd name="adj2" fmla="val 143761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년 죽상경화 심혈관 질환 계산하기</a:t>
            </a:r>
          </a:p>
        </p:txBody>
      </p:sp>
      <p:cxnSp>
        <p:nvCxnSpPr>
          <p:cNvPr id="10" name="꺾인 연결선 9"/>
          <p:cNvCxnSpPr>
            <a:stCxn id="13" idx="3"/>
          </p:cNvCxnSpPr>
          <p:nvPr/>
        </p:nvCxnSpPr>
        <p:spPr bwMode="auto">
          <a:xfrm rot="16200000" flipH="1">
            <a:off x="1043608" y="4509120"/>
            <a:ext cx="1008112" cy="8640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꺾인 연결선 11"/>
          <p:cNvCxnSpPr>
            <a:stCxn id="13" idx="3"/>
          </p:cNvCxnSpPr>
          <p:nvPr/>
        </p:nvCxnSpPr>
        <p:spPr bwMode="auto">
          <a:xfrm rot="5400000">
            <a:off x="251520" y="4581128"/>
            <a:ext cx="1008112" cy="7200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72008" y="5517232"/>
            <a:ext cx="971600" cy="9361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75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세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: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고강도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1115616" y="5517232"/>
            <a:ext cx="1296144" cy="9361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&gt;75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세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: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  <a:cs typeface="Times New Roman"/>
              </a:rPr>
              <a:t>중등도 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강도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4211960" y="3789040"/>
            <a:ext cx="5400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6084168" y="3789040"/>
            <a:ext cx="72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2123728" y="3789040"/>
            <a:ext cx="72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509120"/>
            <a:ext cx="30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직선 화살표 연결선 31"/>
          <p:cNvCxnSpPr/>
          <p:nvPr/>
        </p:nvCxnSpPr>
        <p:spPr bwMode="auto">
          <a:xfrm flipH="1">
            <a:off x="3275856" y="4437112"/>
            <a:ext cx="8384" cy="100811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직사각형 34"/>
          <p:cNvSpPr/>
          <p:nvPr/>
        </p:nvSpPr>
        <p:spPr bwMode="auto">
          <a:xfrm>
            <a:off x="2555776" y="5517232"/>
            <a:ext cx="1296144" cy="9361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  <a:cs typeface="Times New Roman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고강도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30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직사각형 36"/>
          <p:cNvSpPr/>
          <p:nvPr/>
        </p:nvSpPr>
        <p:spPr>
          <a:xfrm>
            <a:off x="2214972" y="3429000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n-US" altLang="ko-K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211960" y="3429000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n-US" altLang="ko-K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6201325" y="3429000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n-US" altLang="ko-K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48" name="꺾인 연결선 47"/>
          <p:cNvCxnSpPr/>
          <p:nvPr/>
        </p:nvCxnSpPr>
        <p:spPr bwMode="auto">
          <a:xfrm rot="16200000" flipH="1">
            <a:off x="5076056" y="4509120"/>
            <a:ext cx="1008112" cy="8640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꺾인 연결선 48"/>
          <p:cNvCxnSpPr/>
          <p:nvPr/>
        </p:nvCxnSpPr>
        <p:spPr bwMode="auto">
          <a:xfrm rot="5400000">
            <a:off x="4283968" y="4581128"/>
            <a:ext cx="1008112" cy="7200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4032448" y="5517232"/>
            <a:ext cx="971600" cy="9361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dirty="0" smtClean="0">
                <a:latin typeface="HY강M" pitchFamily="18" charset="-127"/>
                <a:ea typeface="HY강M" pitchFamily="18" charset="-127"/>
                <a:cs typeface="Times New Roman"/>
              </a:rPr>
              <a:t>중등도  강도 </a:t>
            </a:r>
            <a:r>
              <a:rPr lang="en-US" altLang="ko-KR" dirty="0" err="1" smtClean="0"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5148064" y="5517232"/>
            <a:ext cx="1584176" cy="10081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10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년 </a:t>
            </a:r>
            <a:r>
              <a:rPr kumimoji="0" lang="ko-KR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죽상경화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 심혈관 질환 위험률 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≥7.5%:    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고</a:t>
            </a: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강도 </a:t>
            </a:r>
            <a:r>
              <a:rPr kumimoji="0" lang="en-US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509120"/>
            <a:ext cx="30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직선 화살표 연결선 52"/>
          <p:cNvCxnSpPr/>
          <p:nvPr/>
        </p:nvCxnSpPr>
        <p:spPr bwMode="auto">
          <a:xfrm flipH="1">
            <a:off x="7740352" y="4437112"/>
            <a:ext cx="8384" cy="100811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직사각형 53"/>
          <p:cNvSpPr/>
          <p:nvPr/>
        </p:nvSpPr>
        <p:spPr bwMode="auto">
          <a:xfrm>
            <a:off x="7020272" y="5517232"/>
            <a:ext cx="1296144" cy="10801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  <a:cs typeface="Times New Roman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중등도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-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고강도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Y강M" pitchFamily="18" charset="-127"/>
                <a:ea typeface="HY강M" pitchFamily="18" charset="-127"/>
                <a:cs typeface="Times New Roman"/>
              </a:rPr>
              <a:t>statin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581128"/>
            <a:ext cx="30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6" name="직선 화살표 연결선 55"/>
          <p:cNvCxnSpPr/>
          <p:nvPr/>
        </p:nvCxnSpPr>
        <p:spPr bwMode="auto">
          <a:xfrm>
            <a:off x="1259632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직선 화살표 연결선 60"/>
          <p:cNvCxnSpPr/>
          <p:nvPr/>
        </p:nvCxnSpPr>
        <p:spPr bwMode="auto">
          <a:xfrm flipV="1">
            <a:off x="8028384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직사각형 62"/>
          <p:cNvSpPr/>
          <p:nvPr/>
        </p:nvSpPr>
        <p:spPr bwMode="auto">
          <a:xfrm>
            <a:off x="7164288" y="908720"/>
            <a:ext cx="1835696" cy="1512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기타 집단의 환자들에게 </a:t>
            </a:r>
            <a:r>
              <a:rPr lang="en-US" altLang="ko-KR" sz="1600" dirty="0" err="1" smtClean="0">
                <a:latin typeface="HY강M" pitchFamily="18" charset="-127"/>
                <a:ea typeface="HY강M" pitchFamily="18" charset="-127"/>
              </a:rPr>
              <a:t>statin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치료의 이득은 확실치 않음 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–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다른 임상적 평가를 통해 결정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7785501" y="2564904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n-US" altLang="ko-KR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8" name="Rectangle 9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21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Statin</a:t>
            </a:r>
            <a:r>
              <a:rPr lang="ko-KR" altLang="en-US" dirty="0" smtClean="0"/>
              <a:t>의 강도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611560" y="1912208"/>
          <a:ext cx="7755633" cy="425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211"/>
                <a:gridCol w="2585211"/>
                <a:gridCol w="2585211"/>
              </a:tblGrid>
              <a:tr h="7261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고강도 </a:t>
                      </a:r>
                      <a:endParaRPr lang="en-US" altLang="ko-KR" sz="20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20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Statin</a:t>
                      </a:r>
                      <a:r>
                        <a:rPr lang="en-US" altLang="ko-KR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치료</a:t>
                      </a:r>
                      <a:endParaRPr lang="ko-KR" alt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중등도 강도</a:t>
                      </a:r>
                      <a:endParaRPr lang="en-US" altLang="ko-KR" sz="20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20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Statin</a:t>
                      </a:r>
                      <a:r>
                        <a:rPr lang="en-US" altLang="ko-KR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치료</a:t>
                      </a:r>
                      <a:r>
                        <a:rPr lang="en-US" altLang="ko-KR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ko-KR" alt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저강도</a:t>
                      </a:r>
                      <a:endParaRPr lang="en-US" altLang="ko-KR" sz="20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20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Statin</a:t>
                      </a:r>
                      <a:r>
                        <a:rPr lang="en-US" altLang="ko-KR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20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치료</a:t>
                      </a:r>
                      <a:endParaRPr lang="ko-KR" altLang="en-US"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21023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 smtClean="0"/>
                        <a:t>매일 용량 투여시 </a:t>
                      </a:r>
                      <a:r>
                        <a:rPr lang="en-US" altLang="ko-KR" sz="1800" dirty="0" smtClean="0"/>
                        <a:t>LDL</a:t>
                      </a:r>
                      <a:r>
                        <a:rPr lang="ko-KR" altLang="en-US" sz="1800" dirty="0" smtClean="0"/>
                        <a:t>이 평균적으로 약 </a:t>
                      </a:r>
                      <a:r>
                        <a:rPr lang="en-US" altLang="ko-KR" sz="1800" dirty="0" smtClean="0">
                          <a:latin typeface="Times New Roman"/>
                          <a:cs typeface="Times New Roman"/>
                        </a:rPr>
                        <a:t>≥</a:t>
                      </a:r>
                      <a:r>
                        <a:rPr lang="en-US" altLang="ko-KR" sz="1800" dirty="0" smtClean="0"/>
                        <a:t>50% </a:t>
                      </a:r>
                      <a:r>
                        <a:rPr lang="ko-KR" altLang="en-US" sz="1800" dirty="0" smtClean="0"/>
                        <a:t>감소함</a:t>
                      </a:r>
                      <a:endParaRPr lang="en-US" altLang="ko-KR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매일 용량 투여시 </a:t>
                      </a:r>
                      <a:r>
                        <a:rPr lang="en-US" altLang="ko-KR" sz="1800" dirty="0" smtClean="0"/>
                        <a:t>LDL</a:t>
                      </a:r>
                      <a:r>
                        <a:rPr lang="ko-KR" altLang="en-US" sz="1800" dirty="0" smtClean="0"/>
                        <a:t>이 평균적으로 약 </a:t>
                      </a:r>
                      <a:r>
                        <a:rPr lang="en-US" altLang="ko-KR" sz="1800" dirty="0" smtClean="0"/>
                        <a:t>30%</a:t>
                      </a:r>
                      <a:r>
                        <a:rPr lang="ko-KR" altLang="en-US" sz="1800" dirty="0" smtClean="0"/>
                        <a:t>에서 </a:t>
                      </a:r>
                      <a:r>
                        <a:rPr lang="en-US" altLang="ko-KR" sz="1800" dirty="0" smtClean="0"/>
                        <a:t>&lt;50% </a:t>
                      </a:r>
                      <a:r>
                        <a:rPr lang="ko-KR" altLang="en-US" sz="1800" dirty="0" smtClean="0"/>
                        <a:t>감소함</a:t>
                      </a:r>
                      <a:endParaRPr lang="en-US" altLang="ko-KR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매일 용량 투여시 </a:t>
                      </a:r>
                      <a:r>
                        <a:rPr lang="en-US" altLang="ko-KR" sz="1800" dirty="0" smtClean="0"/>
                        <a:t>LDL</a:t>
                      </a:r>
                      <a:r>
                        <a:rPr lang="ko-KR" altLang="en-US" sz="1800" dirty="0" smtClean="0"/>
                        <a:t>이 평균적으로 약 </a:t>
                      </a:r>
                      <a:r>
                        <a:rPr lang="en-US" altLang="ko-KR" sz="1800" dirty="0" smtClean="0">
                          <a:latin typeface="Times New Roman"/>
                          <a:cs typeface="Times New Roman"/>
                        </a:rPr>
                        <a:t>&lt;3</a:t>
                      </a:r>
                      <a:r>
                        <a:rPr lang="en-US" altLang="ko-KR" sz="1800" dirty="0" smtClean="0"/>
                        <a:t>0% </a:t>
                      </a:r>
                      <a:r>
                        <a:rPr lang="ko-KR" altLang="en-US" sz="1800" dirty="0" smtClean="0"/>
                        <a:t>감소함</a:t>
                      </a:r>
                      <a:endParaRPr lang="en-US" altLang="ko-KR" sz="1800" dirty="0" smtClean="0"/>
                    </a:p>
                  </a:txBody>
                  <a:tcPr anchor="ctr"/>
                </a:tc>
              </a:tr>
              <a:tr h="23167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err="1" smtClean="0"/>
                        <a:t>Atorvastatin</a:t>
                      </a:r>
                      <a:r>
                        <a:rPr lang="en-US" altLang="ko-KR" sz="1800" dirty="0" smtClean="0"/>
                        <a:t> 40-80 mg</a:t>
                      </a:r>
                    </a:p>
                    <a:p>
                      <a:pPr latinLnBrk="1"/>
                      <a:r>
                        <a:rPr lang="en-US" altLang="ko-KR" sz="1800" dirty="0" err="1" smtClean="0"/>
                        <a:t>Rosuvastatin</a:t>
                      </a:r>
                      <a:r>
                        <a:rPr lang="en-US" altLang="ko-KR" sz="1800" dirty="0" smtClean="0"/>
                        <a:t> 20-40 mg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err="1" smtClean="0"/>
                        <a:t>Atorvastatin</a:t>
                      </a:r>
                      <a:r>
                        <a:rPr lang="en-US" altLang="ko-KR" sz="1800" baseline="0" dirty="0" smtClean="0"/>
                        <a:t> 10-20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Rosuvastatin</a:t>
                      </a:r>
                      <a:r>
                        <a:rPr lang="en-US" altLang="ko-KR" sz="1800" baseline="0" dirty="0" smtClean="0"/>
                        <a:t> 5-10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Simvastatin</a:t>
                      </a:r>
                      <a:r>
                        <a:rPr lang="en-US" altLang="ko-KR" sz="1800" baseline="0" dirty="0" smtClean="0"/>
                        <a:t> 20-40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Pravastatin</a:t>
                      </a:r>
                      <a:r>
                        <a:rPr lang="en-US" altLang="ko-KR" sz="1800" baseline="0" dirty="0" smtClean="0"/>
                        <a:t> 40-80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Lovastatin</a:t>
                      </a:r>
                      <a:r>
                        <a:rPr lang="en-US" altLang="ko-KR" sz="1800" baseline="0" dirty="0" smtClean="0"/>
                        <a:t> 40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Fluvastatin</a:t>
                      </a:r>
                      <a:r>
                        <a:rPr lang="en-US" altLang="ko-KR" sz="1800" baseline="0" dirty="0" smtClean="0"/>
                        <a:t> 40 mg bid </a:t>
                      </a:r>
                    </a:p>
                    <a:p>
                      <a:pPr latinLnBrk="1"/>
                      <a:r>
                        <a:rPr lang="en-US" altLang="ko-KR" sz="1800" baseline="0" dirty="0" smtClean="0"/>
                        <a:t>  OR 80 mg XL daily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Pitavastatin</a:t>
                      </a:r>
                      <a:r>
                        <a:rPr lang="en-US" altLang="ko-KR" sz="1800" baseline="0" dirty="0" smtClean="0"/>
                        <a:t> 2-4 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err="1" smtClean="0"/>
                        <a:t>Simvastatin</a:t>
                      </a:r>
                      <a:r>
                        <a:rPr lang="en-US" altLang="ko-KR" sz="1800" dirty="0" smtClean="0"/>
                        <a:t> 10 mg</a:t>
                      </a:r>
                    </a:p>
                    <a:p>
                      <a:pPr latinLnBrk="1"/>
                      <a:r>
                        <a:rPr lang="en-US" altLang="ko-KR" sz="1800" dirty="0" err="1" smtClean="0"/>
                        <a:t>Pravastatin</a:t>
                      </a:r>
                      <a:r>
                        <a:rPr lang="en-US" altLang="ko-KR" sz="1800" dirty="0" smtClean="0"/>
                        <a:t> 10-20 mg</a:t>
                      </a:r>
                    </a:p>
                    <a:p>
                      <a:pPr latinLnBrk="1"/>
                      <a:r>
                        <a:rPr lang="en-US" altLang="ko-KR" sz="1800" dirty="0" err="1" smtClean="0"/>
                        <a:t>Lovastatin</a:t>
                      </a:r>
                      <a:r>
                        <a:rPr lang="en-US" altLang="ko-KR" sz="1800" dirty="0" smtClean="0"/>
                        <a:t> 20 mg</a:t>
                      </a:r>
                    </a:p>
                    <a:p>
                      <a:pPr latinLnBrk="1"/>
                      <a:r>
                        <a:rPr lang="en-US" altLang="ko-KR" sz="1800" dirty="0" err="1" smtClean="0"/>
                        <a:t>Fluvastatin</a:t>
                      </a:r>
                      <a:r>
                        <a:rPr lang="en-US" altLang="ko-KR" sz="1800" baseline="0" dirty="0" smtClean="0"/>
                        <a:t> 20-40 mg</a:t>
                      </a:r>
                    </a:p>
                    <a:p>
                      <a:pPr latinLnBrk="1"/>
                      <a:r>
                        <a:rPr lang="en-US" altLang="ko-KR" sz="1800" baseline="0" dirty="0" err="1" smtClean="0"/>
                        <a:t>Pitavastatin</a:t>
                      </a:r>
                      <a:r>
                        <a:rPr lang="en-US" altLang="ko-KR" sz="1800" baseline="0" dirty="0" smtClean="0"/>
                        <a:t> 1 mg</a:t>
                      </a:r>
                      <a:endParaRPr lang="ko-KR" alt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22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ACC/AHA 2013 </a:t>
            </a:r>
            <a:r>
              <a:rPr lang="ko-KR" altLang="en-US" dirty="0" smtClean="0"/>
              <a:t>가이드라인 정리</a:t>
            </a:r>
            <a:r>
              <a:rPr lang="en-US" altLang="ko-KR" dirty="0" smtClean="0"/>
              <a:t>: Four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Groups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11632"/>
            <a:ext cx="8219256" cy="4873752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ko-KR" altLang="en-US" sz="3200" dirty="0" smtClean="0"/>
              <a:t>죽상경화 심혈관 질환</a:t>
            </a:r>
            <a:r>
              <a:rPr lang="en-US" altLang="ko-KR" sz="3200" dirty="0" smtClean="0"/>
              <a:t>(ASCVD)</a:t>
            </a:r>
            <a:r>
              <a:rPr lang="ko-KR" altLang="en-US" sz="3200" dirty="0" smtClean="0"/>
              <a:t> 병력이 있는 환자</a:t>
            </a:r>
            <a:r>
              <a:rPr lang="en-US" altLang="ko-KR" sz="3200" dirty="0" smtClean="0"/>
              <a:t>: </a:t>
            </a:r>
            <a:r>
              <a:rPr lang="ko-KR" altLang="en-US" dirty="0" smtClean="0"/>
              <a:t>환자에서의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예방 약물 요법은 연령에 따라 나뉨</a:t>
            </a:r>
            <a:endParaRPr lang="en-US" altLang="ko-KR" dirty="0" smtClean="0"/>
          </a:p>
          <a:p>
            <a:pPr marL="822960" lvl="1" indent="-457200"/>
            <a:r>
              <a:rPr lang="en-US" altLang="ko-KR" dirty="0" smtClean="0">
                <a:latin typeface="Times New Roman"/>
                <a:cs typeface="Times New Roman"/>
              </a:rPr>
              <a:t>≤</a:t>
            </a:r>
            <a:r>
              <a:rPr lang="en-US" altLang="ko-KR" dirty="0" smtClean="0"/>
              <a:t> 75</a:t>
            </a:r>
            <a:r>
              <a:rPr lang="ko-KR" altLang="en-US" dirty="0" smtClean="0"/>
              <a:t>세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고강도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권장</a:t>
            </a:r>
            <a:endParaRPr lang="en-US" altLang="ko-KR" dirty="0" smtClean="0"/>
          </a:p>
          <a:p>
            <a:pPr marL="822960" lvl="1" indent="-457200"/>
            <a:r>
              <a:rPr lang="en-US" altLang="ko-KR" dirty="0" smtClean="0"/>
              <a:t>&gt; 75</a:t>
            </a:r>
            <a:r>
              <a:rPr lang="ko-KR" altLang="en-US" dirty="0" smtClean="0"/>
              <a:t>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중등도 강도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권장</a:t>
            </a:r>
            <a:endParaRPr lang="en-US" altLang="ko-KR" dirty="0" smtClean="0"/>
          </a:p>
          <a:p>
            <a:pPr marL="1223010" lvl="2" indent="-457200">
              <a:buFont typeface="Wingdings" pitchFamily="2" charset="2"/>
              <a:buChar char="l"/>
            </a:pPr>
            <a:endParaRPr lang="en-US" altLang="ko-KR" sz="1400" dirty="0" smtClean="0"/>
          </a:p>
          <a:p>
            <a:pPr marL="457200" indent="-457200">
              <a:buFont typeface="+mj-lt"/>
              <a:buAutoNum type="arabicParenR"/>
            </a:pPr>
            <a:r>
              <a:rPr lang="en-US" altLang="ko-KR" dirty="0" smtClean="0"/>
              <a:t>LDL </a:t>
            </a:r>
            <a:r>
              <a:rPr lang="en-US" altLang="ko-KR" dirty="0" smtClean="0">
                <a:latin typeface="Times New Roman"/>
                <a:cs typeface="Times New Roman"/>
              </a:rPr>
              <a:t>≥</a:t>
            </a:r>
            <a:r>
              <a:rPr lang="en-US" altLang="ko-KR" dirty="0" smtClean="0"/>
              <a:t>190 mg/</a:t>
            </a:r>
            <a:r>
              <a:rPr lang="en-US" altLang="ko-KR" dirty="0" err="1" smtClean="0"/>
              <a:t>dL</a:t>
            </a:r>
            <a:r>
              <a:rPr lang="ko-KR" altLang="en-US" dirty="0" smtClean="0"/>
              <a:t>인 </a:t>
            </a:r>
            <a:r>
              <a:rPr lang="en-US" altLang="ko-KR" dirty="0" smtClean="0">
                <a:latin typeface="Times New Roman"/>
                <a:cs typeface="Times New Roman"/>
              </a:rPr>
              <a:t>≥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세의 </a:t>
            </a:r>
            <a:r>
              <a:rPr lang="ko-KR" altLang="en-US" dirty="0" smtClean="0"/>
              <a:t>환자에서의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예방</a:t>
            </a:r>
            <a:endParaRPr lang="en-US" altLang="ko-KR" dirty="0" smtClean="0"/>
          </a:p>
          <a:p>
            <a:pPr marL="822960" lvl="1" indent="-457200">
              <a:buFont typeface="Wingdings" pitchFamily="2" charset="2"/>
              <a:buChar char="l"/>
            </a:pPr>
            <a:r>
              <a:rPr lang="en-US" altLang="ko-KR" dirty="0" smtClean="0"/>
              <a:t>LDL</a:t>
            </a:r>
            <a:r>
              <a:rPr lang="en-US" altLang="ko-KR" dirty="0" smtClean="0">
                <a:latin typeface="Times New Roman"/>
                <a:cs typeface="Times New Roman"/>
              </a:rPr>
              <a:t> ≥</a:t>
            </a:r>
            <a:r>
              <a:rPr lang="en-US" altLang="ko-KR" dirty="0" smtClean="0"/>
              <a:t>190 mg/</a:t>
            </a:r>
            <a:r>
              <a:rPr lang="en-US" altLang="ko-KR" dirty="0" err="1" smtClean="0"/>
              <a:t>dL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이거나</a:t>
            </a:r>
            <a:r>
              <a:rPr lang="en-US" altLang="ko-KR" dirty="0" smtClean="0"/>
              <a:t> TG </a:t>
            </a:r>
            <a:r>
              <a:rPr lang="en-US" altLang="ko-KR" dirty="0" smtClean="0">
                <a:latin typeface="Times New Roman"/>
                <a:cs typeface="Times New Roman"/>
              </a:rPr>
              <a:t>≥</a:t>
            </a:r>
            <a:r>
              <a:rPr lang="en-US" altLang="ko-KR" dirty="0" smtClean="0"/>
              <a:t>500 mg/</a:t>
            </a:r>
            <a:r>
              <a:rPr lang="en-US" altLang="ko-KR" dirty="0" err="1" smtClean="0"/>
              <a:t>dL</a:t>
            </a:r>
            <a:r>
              <a:rPr lang="ko-KR" altLang="en-US" dirty="0" smtClean="0"/>
              <a:t>이였을때는 고지질혈증의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원인에 대한 평가 필요</a:t>
            </a:r>
            <a:r>
              <a:rPr lang="en-US" altLang="ko-KR" dirty="0" smtClean="0"/>
              <a:t> </a:t>
            </a:r>
          </a:p>
          <a:p>
            <a:pPr marL="822960" lvl="1" indent="-457200"/>
            <a:r>
              <a:rPr lang="en-US" altLang="ko-KR" dirty="0" smtClean="0"/>
              <a:t>10</a:t>
            </a:r>
            <a:r>
              <a:rPr lang="ko-KR" altLang="en-US" dirty="0" smtClean="0"/>
              <a:t>년 죽상경화 심혈관 질환 예상 위험률 계산은 필요없이 고강도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</a:t>
            </a:r>
            <a:endParaRPr lang="en-US" altLang="ko-KR" dirty="0" smtClean="0"/>
          </a:p>
          <a:p>
            <a:pPr marL="822960" lvl="1" indent="-457200"/>
            <a:r>
              <a:rPr lang="ko-KR" altLang="en-US" dirty="0" smtClean="0"/>
              <a:t>최대 강도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 이후에도 </a:t>
            </a:r>
            <a:r>
              <a:rPr lang="en-US" altLang="ko-KR" dirty="0" smtClean="0"/>
              <a:t>LDL</a:t>
            </a:r>
            <a:r>
              <a:rPr lang="ko-KR" altLang="en-US" dirty="0" smtClean="0"/>
              <a:t>이 높으면 비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 약물을 더하는 것도 고려될 수 있음 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전문가 의견</a:t>
            </a:r>
            <a:r>
              <a:rPr lang="en-US" altLang="ko-KR" dirty="0" smtClean="0"/>
              <a:t>)</a:t>
            </a:r>
          </a:p>
          <a:p>
            <a:pPr lvl="1"/>
            <a:endParaRPr lang="ko-KR" altLang="en-US" dirty="0"/>
          </a:p>
        </p:txBody>
      </p:sp>
      <p:sp>
        <p:nvSpPr>
          <p:cNvPr id="4" name="Rectangle 9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23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ACC/AHA 2013 </a:t>
            </a:r>
            <a:r>
              <a:rPr lang="ko-KR" altLang="en-US" dirty="0" smtClean="0"/>
              <a:t>가이드라인 정리</a:t>
            </a:r>
            <a:r>
              <a:rPr lang="en-US" altLang="ko-KR" dirty="0" smtClean="0"/>
              <a:t>: Four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Groups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4016" y="2060848"/>
            <a:ext cx="8892480" cy="49530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dirty="0" smtClean="0"/>
              <a:t>당뇨가 있고 </a:t>
            </a:r>
            <a:r>
              <a:rPr lang="en-US" altLang="ko-KR" dirty="0" smtClean="0"/>
              <a:t>40-75</a:t>
            </a:r>
            <a:r>
              <a:rPr lang="ko-KR" altLang="en-US" dirty="0" smtClean="0"/>
              <a:t>세이며 </a:t>
            </a:r>
            <a:r>
              <a:rPr lang="en-US" altLang="ko-KR" dirty="0" smtClean="0"/>
              <a:t>LDL </a:t>
            </a:r>
            <a:r>
              <a:rPr lang="en-US" altLang="ko-KR" dirty="0" smtClean="0"/>
              <a:t>70-189 mg/</a:t>
            </a:r>
            <a:r>
              <a:rPr lang="en-US" altLang="ko-KR" dirty="0" err="1" smtClean="0"/>
              <a:t>dL</a:t>
            </a:r>
            <a:r>
              <a:rPr lang="ko-KR" altLang="en-US" dirty="0" smtClean="0"/>
              <a:t>인 환자에서의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예방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40</a:t>
            </a:r>
            <a:r>
              <a:rPr lang="ko-KR" altLang="en-US" dirty="0" smtClean="0"/>
              <a:t>세 미만 또는 </a:t>
            </a:r>
            <a:r>
              <a:rPr lang="en-US" altLang="ko-KR" dirty="0" smtClean="0"/>
              <a:t>75</a:t>
            </a:r>
            <a:r>
              <a:rPr lang="ko-KR" altLang="en-US" dirty="0" smtClean="0"/>
              <a:t>세 초과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Statin</a:t>
            </a:r>
            <a:r>
              <a:rPr lang="ko-KR" altLang="en-US" dirty="0" smtClean="0"/>
              <a:t>을 시작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강화시키고자 할때 환자에게의 득과 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유해반응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약물상호작용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환자 선호도 등을 고려할 것</a:t>
            </a:r>
            <a:endParaRPr lang="en-US" altLang="ko-KR" dirty="0" smtClean="0"/>
          </a:p>
          <a:p>
            <a:pPr lvl="1"/>
            <a:endParaRPr lang="en-US" altLang="ko-KR" sz="1100" dirty="0" smtClean="0"/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dirty="0" smtClean="0"/>
              <a:t>당뇨가 없고 </a:t>
            </a:r>
            <a:r>
              <a:rPr lang="en-US" altLang="ko-KR" dirty="0" smtClean="0"/>
              <a:t>LDL 70-189 mg/</a:t>
            </a:r>
            <a:r>
              <a:rPr lang="en-US" altLang="ko-KR" dirty="0" err="1" smtClean="0"/>
              <a:t>dL</a:t>
            </a:r>
            <a:r>
              <a:rPr lang="ko-KR" altLang="en-US" dirty="0" smtClean="0"/>
              <a:t>인 환자에서의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예방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10</a:t>
            </a:r>
            <a:r>
              <a:rPr lang="ko-KR" altLang="en-US" dirty="0" smtClean="0"/>
              <a:t>년 죽상경화 심혈관 질환</a:t>
            </a:r>
            <a:r>
              <a:rPr lang="en-US" altLang="ko-KR" dirty="0" smtClean="0"/>
              <a:t>(ASCVD)</a:t>
            </a:r>
            <a:r>
              <a:rPr lang="ko-KR" altLang="en-US" dirty="0" smtClean="0"/>
              <a:t> 예상 위험률 측정</a:t>
            </a:r>
            <a:endParaRPr lang="en-US" altLang="ko-KR" dirty="0" smtClean="0"/>
          </a:p>
          <a:p>
            <a:pPr lvl="2"/>
            <a:r>
              <a:rPr lang="en-US" altLang="ko-KR" dirty="0" smtClean="0">
                <a:hlinkClick r:id="rId2"/>
              </a:rPr>
              <a:t>http://tools.cardiosource.org/ASCVD-Risk-Estimator/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백인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흑인 남녀를 위한 도구로 죽상경화 심혈관 질환이 없는 환자를 대상으로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아시아인에서도 계산 가능하지만 과소평가될 수 있음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40-75</a:t>
            </a:r>
            <a:r>
              <a:rPr lang="ko-KR" altLang="en-US" dirty="0" smtClean="0"/>
              <a:t>세 환자중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ASCVD </a:t>
            </a:r>
            <a:r>
              <a:rPr lang="ko-KR" altLang="en-US" dirty="0" smtClean="0"/>
              <a:t>위험이 </a:t>
            </a:r>
            <a:r>
              <a:rPr lang="en-US" altLang="ko-KR" dirty="0" smtClean="0"/>
              <a:t>5% 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&lt;7.5%</a:t>
            </a:r>
            <a:r>
              <a:rPr lang="ko-KR" altLang="en-US" dirty="0" smtClean="0"/>
              <a:t>인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중등도 강도의 </a:t>
            </a:r>
            <a:r>
              <a:rPr lang="en-US" altLang="ko-KR" dirty="0" err="1" smtClean="0"/>
              <a:t>statin</a:t>
            </a:r>
            <a:r>
              <a:rPr lang="ko-KR" altLang="en-US" dirty="0" smtClean="0"/>
              <a:t>을 권장하는 것이 합리적임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Rectangle 9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24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이득 집단에 포함되지 않는 환자들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2121024"/>
            <a:ext cx="8280920" cy="440432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이득 집단에 포함되지 않는 환자들은 다음 추가 사항을 고려하여 약물치료를 결정 하도록 함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LDL≥160 mg/</a:t>
            </a:r>
            <a:r>
              <a:rPr lang="en-US" altLang="ko-KR" dirty="0" err="1" smtClean="0"/>
              <a:t>dL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 다른 고지질혈증의 유전적 증거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가족력 중 조기 </a:t>
            </a:r>
            <a:r>
              <a:rPr lang="ko-KR" altLang="en-US" dirty="0" err="1" smtClean="0"/>
              <a:t>죽상경화</a:t>
            </a:r>
            <a:r>
              <a:rPr lang="ko-KR" altLang="en-US" dirty="0" smtClean="0"/>
              <a:t> 심혈관 질환 </a:t>
            </a:r>
            <a:r>
              <a:rPr lang="en-US" altLang="ko-KR" dirty="0" smtClean="0"/>
              <a:t>(ASCVD)</a:t>
            </a:r>
          </a:p>
          <a:p>
            <a:pPr lvl="2"/>
            <a:r>
              <a:rPr lang="ko-KR" altLang="en-US" dirty="0" smtClean="0"/>
              <a:t>가족</a:t>
            </a:r>
            <a:r>
              <a:rPr lang="en-US" altLang="ko-KR" dirty="0" smtClean="0"/>
              <a:t>: 1, 2 </a:t>
            </a:r>
            <a:r>
              <a:rPr lang="ko-KR" altLang="en-US" dirty="0" smtClean="0"/>
              <a:t>촌 중 </a:t>
            </a:r>
            <a:r>
              <a:rPr lang="ko-KR" altLang="en-US" dirty="0" smtClean="0"/>
              <a:t>남</a:t>
            </a:r>
            <a:r>
              <a:rPr lang="ko-KR" altLang="en-US" dirty="0" smtClean="0"/>
              <a:t>성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</a:t>
            </a:r>
            <a:r>
              <a:rPr lang="en-US" altLang="ko-KR" dirty="0" smtClean="0"/>
              <a:t>55</a:t>
            </a:r>
            <a:r>
              <a:rPr lang="ko-KR" altLang="en-US" dirty="0" smtClean="0"/>
              <a:t>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여성 </a:t>
            </a:r>
            <a:r>
              <a:rPr lang="en-US" altLang="ko-KR" dirty="0" smtClean="0"/>
              <a:t>&lt;</a:t>
            </a:r>
            <a:r>
              <a:rPr lang="en-US" altLang="ko-KR" dirty="0" smtClean="0"/>
              <a:t>65</a:t>
            </a:r>
            <a:r>
              <a:rPr lang="ko-KR" altLang="en-US" dirty="0" smtClean="0"/>
              <a:t>세에 나타난 </a:t>
            </a:r>
            <a:r>
              <a:rPr lang="en-US" altLang="ko-KR" dirty="0" smtClean="0"/>
              <a:t>ASCVD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고민감도 </a:t>
            </a:r>
            <a:r>
              <a:rPr lang="en-US" altLang="ko-KR" dirty="0" smtClean="0"/>
              <a:t>C-reactive protein &gt;2 mg/L</a:t>
            </a:r>
          </a:p>
          <a:p>
            <a:pPr lvl="1"/>
            <a:r>
              <a:rPr lang="ko-KR" altLang="en-US" dirty="0" smtClean="0"/>
              <a:t>관상동맥칼슘스캔 </a:t>
            </a:r>
            <a:r>
              <a:rPr lang="en-US" altLang="ko-KR" dirty="0" smtClean="0"/>
              <a:t>(CAC) score ≥300 </a:t>
            </a:r>
            <a:r>
              <a:rPr lang="en-US" altLang="ko-KR" dirty="0" err="1" smtClean="0"/>
              <a:t>Agatston</a:t>
            </a:r>
            <a:r>
              <a:rPr lang="en-US" altLang="ko-KR" dirty="0" smtClean="0"/>
              <a:t> units </a:t>
            </a:r>
            <a:r>
              <a:rPr lang="ko-KR" altLang="en-US" dirty="0" smtClean="0"/>
              <a:t>또는 나이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민족성으로 백분위수</a:t>
            </a:r>
            <a:r>
              <a:rPr lang="en-US" altLang="ko-KR" dirty="0" smtClean="0"/>
              <a:t> ≥75%</a:t>
            </a:r>
          </a:p>
          <a:p>
            <a:pPr lvl="1"/>
            <a:r>
              <a:rPr lang="ko-KR" altLang="en-US" dirty="0" smtClean="0"/>
              <a:t>발목상완지수 </a:t>
            </a:r>
            <a:r>
              <a:rPr lang="en-US" altLang="ko-KR" dirty="0" smtClean="0"/>
              <a:t>(Ankle-brachial index)  &lt;0.9</a:t>
            </a:r>
          </a:p>
          <a:p>
            <a:pPr lvl="1"/>
            <a:r>
              <a:rPr lang="ko-KR" altLang="en-US" dirty="0" smtClean="0"/>
              <a:t>평생 조기 </a:t>
            </a:r>
            <a:r>
              <a:rPr lang="ko-KR" altLang="en-US" dirty="0" err="1" smtClean="0"/>
              <a:t>죽상경화</a:t>
            </a:r>
            <a:r>
              <a:rPr lang="ko-KR" altLang="en-US" dirty="0" smtClean="0"/>
              <a:t> 심혈관 질환 </a:t>
            </a:r>
            <a:r>
              <a:rPr lang="en-US" altLang="ko-KR" dirty="0" smtClean="0"/>
              <a:t>(ASCVD) </a:t>
            </a:r>
            <a:r>
              <a:rPr lang="ko-KR" altLang="en-US" dirty="0" smtClean="0"/>
              <a:t>위험률 증가</a:t>
            </a:r>
          </a:p>
        </p:txBody>
      </p:sp>
      <p:sp>
        <p:nvSpPr>
          <p:cNvPr id="4" name="Rectangle 9"/>
          <p:cNvSpPr/>
          <p:nvPr/>
        </p:nvSpPr>
        <p:spPr>
          <a:xfrm>
            <a:off x="-36512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Circulation. 2013 Nov 12. [</a:t>
            </a:r>
            <a:r>
              <a:rPr lang="en-US" altLang="ko-KR" sz="1000" dirty="0" err="1" smtClean="0"/>
              <a:t>Epub</a:t>
            </a:r>
            <a:r>
              <a:rPr lang="en-US" altLang="ko-KR" sz="1000" dirty="0" smtClean="0"/>
              <a:t> ahead of print]</a:t>
            </a:r>
            <a:endParaRPr lang="ko-KR" altLang="en-US" sz="1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25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ACC/AHA 2013 </a:t>
            </a:r>
            <a:r>
              <a:rPr lang="ko-KR" altLang="en-US" dirty="0" smtClean="0"/>
              <a:t>가이드라인 중요 포인트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Statins</a:t>
            </a:r>
            <a:r>
              <a:rPr lang="en-US" altLang="ko-KR" dirty="0" smtClean="0"/>
              <a:t> </a:t>
            </a:r>
            <a:r>
              <a:rPr lang="ko-KR" altLang="en-US" dirty="0" smtClean="0"/>
              <a:t>정</a:t>
            </a:r>
            <a:r>
              <a:rPr lang="ko-KR" altLang="en-US" dirty="0" smtClean="0"/>
              <a:t>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03648" y="1905000"/>
            <a:ext cx="7272808" cy="4114800"/>
          </a:xfrm>
        </p:spPr>
        <p:txBody>
          <a:bodyPr/>
          <a:lstStyle/>
          <a:p>
            <a:r>
              <a:rPr lang="ko-KR" altLang="en-US" sz="2800" dirty="0" smtClean="0"/>
              <a:t>고강도 </a:t>
            </a:r>
            <a:r>
              <a:rPr lang="en-US" altLang="ko-KR" sz="2800" dirty="0" err="1" smtClean="0"/>
              <a:t>statin</a:t>
            </a:r>
            <a:r>
              <a:rPr lang="ko-KR" altLang="en-US" sz="2800" dirty="0" smtClean="0"/>
              <a:t>에 대한 부작용이 있을것이라 사료될 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중등도 강도 </a:t>
            </a:r>
            <a:r>
              <a:rPr lang="en-US" altLang="ko-KR" sz="2800" dirty="0" err="1" smtClean="0"/>
              <a:t>statin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사용 가능</a:t>
            </a:r>
            <a:endParaRPr lang="en-US" altLang="ko-KR" sz="2800" dirty="0" smtClean="0"/>
          </a:p>
          <a:p>
            <a:r>
              <a:rPr lang="ko-KR" altLang="en-US" sz="2800" dirty="0" smtClean="0"/>
              <a:t>다음 환자에게서 </a:t>
            </a:r>
            <a:r>
              <a:rPr lang="en-US" altLang="ko-KR" sz="2800" dirty="0" err="1" smtClean="0"/>
              <a:t>statin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부작용이 나타날 위험이 증가됨</a:t>
            </a:r>
            <a:endParaRPr lang="en-US" altLang="ko-KR" sz="2800" dirty="0" smtClean="0"/>
          </a:p>
          <a:p>
            <a:pPr lvl="1"/>
            <a:r>
              <a:rPr lang="ko-KR" altLang="en-US" sz="2400" dirty="0" err="1" smtClean="0"/>
              <a:t>간기능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신기능 손상</a:t>
            </a:r>
            <a:r>
              <a:rPr lang="en-US" altLang="ko-KR" sz="2400" dirty="0" smtClean="0"/>
              <a:t>, </a:t>
            </a:r>
            <a:r>
              <a:rPr lang="en-US" altLang="ko-KR" sz="2400" dirty="0" err="1" smtClean="0"/>
              <a:t>statin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부작용 경험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근육 이상</a:t>
            </a:r>
            <a:r>
              <a:rPr lang="en-US" altLang="ko-KR" sz="2400" dirty="0" smtClean="0"/>
              <a:t>, ALT (</a:t>
            </a:r>
            <a:r>
              <a:rPr lang="ko-KR" altLang="en-US" sz="2400" dirty="0" err="1" smtClean="0"/>
              <a:t>간기능효소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정상수치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배 이상상승</a:t>
            </a:r>
            <a:r>
              <a:rPr lang="en-US" altLang="ko-KR" sz="2400" dirty="0" smtClean="0"/>
              <a:t>, </a:t>
            </a:r>
            <a:r>
              <a:rPr lang="en-US" altLang="ko-KR" sz="2400" dirty="0" err="1" smtClean="0"/>
              <a:t>statin</a:t>
            </a:r>
            <a:r>
              <a:rPr lang="ko-KR" altLang="en-US" sz="2400" dirty="0" smtClean="0"/>
              <a:t>과 약물상호작용이 있는 약물 복용</a:t>
            </a:r>
            <a:r>
              <a:rPr lang="en-US" altLang="ko-KR" sz="2400" dirty="0" smtClean="0"/>
              <a:t>, &gt;75</a:t>
            </a:r>
            <a:r>
              <a:rPr lang="ko-KR" altLang="en-US" sz="2400" dirty="0" smtClean="0"/>
              <a:t>세</a:t>
            </a:r>
            <a:endParaRPr lang="en-US" altLang="ko-KR" sz="2400" dirty="0" smtClean="0"/>
          </a:p>
          <a:p>
            <a:r>
              <a:rPr lang="en-US" altLang="ko-KR" sz="2600" dirty="0" err="1" smtClean="0"/>
              <a:t>Statin</a:t>
            </a:r>
            <a:r>
              <a:rPr lang="en-US" altLang="ko-KR" sz="2600" dirty="0" smtClean="0"/>
              <a:t> </a:t>
            </a:r>
            <a:r>
              <a:rPr lang="ko-KR" altLang="en-US" sz="2600" dirty="0" smtClean="0"/>
              <a:t>사용시 근육통</a:t>
            </a:r>
            <a:r>
              <a:rPr lang="en-US" altLang="ko-KR" sz="2600" dirty="0" smtClean="0"/>
              <a:t>, </a:t>
            </a:r>
            <a:r>
              <a:rPr lang="ko-KR" altLang="en-US" sz="2600" dirty="0" err="1" smtClean="0"/>
              <a:t>간독성</a:t>
            </a:r>
            <a:r>
              <a:rPr lang="ko-KR" altLang="en-US" sz="2600" dirty="0" smtClean="0"/>
              <a:t> 증상 유의</a:t>
            </a:r>
            <a:endParaRPr lang="en-US" altLang="ko-KR" sz="2600" dirty="0" smtClean="0"/>
          </a:p>
          <a:p>
            <a:pPr lvl="1"/>
            <a:r>
              <a:rPr lang="ko-KR" altLang="en-US" sz="2200" dirty="0" err="1" smtClean="0"/>
              <a:t>간독성</a:t>
            </a:r>
            <a:r>
              <a:rPr lang="ko-KR" altLang="en-US" sz="2200" dirty="0" smtClean="0"/>
              <a:t> 증상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비정상적인 피로함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쇠약함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식욕감퇴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복부 통증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짙은 색 소변 또는 황달증상 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피부</a:t>
            </a:r>
            <a:r>
              <a:rPr lang="en-US" altLang="ko-KR" sz="2200" dirty="0" smtClean="0"/>
              <a:t>, </a:t>
            </a:r>
            <a:r>
              <a:rPr lang="ko-KR" altLang="en-US" sz="2200" dirty="0" err="1" smtClean="0"/>
              <a:t>공막</a:t>
            </a:r>
            <a:r>
              <a:rPr lang="en-US" altLang="ko-KR" sz="22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26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ACC/AHA 2013 </a:t>
            </a:r>
            <a:r>
              <a:rPr lang="ko-KR" altLang="en-US" dirty="0" smtClean="0"/>
              <a:t>가이드라인 중요 </a:t>
            </a:r>
            <a:r>
              <a:rPr lang="ko-KR" altLang="en-US" dirty="0" smtClean="0"/>
              <a:t>요</a:t>
            </a:r>
            <a:r>
              <a:rPr lang="ko-KR" altLang="en-US" dirty="0" smtClean="0"/>
              <a:t>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944216"/>
            <a:ext cx="8352928" cy="5013176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신규 가이드라인에서는 </a:t>
            </a:r>
            <a:r>
              <a:rPr lang="en-US" altLang="ko-KR" dirty="0" smtClean="0"/>
              <a:t>LDL</a:t>
            </a:r>
            <a:r>
              <a:rPr lang="ko-KR" altLang="en-US" dirty="0" smtClean="0"/>
              <a:t>이나 </a:t>
            </a:r>
            <a:r>
              <a:rPr lang="en-US" altLang="ko-KR" dirty="0" smtClean="0"/>
              <a:t>non-HDL </a:t>
            </a:r>
            <a:r>
              <a:rPr lang="ko-KR" altLang="en-US" dirty="0" smtClean="0"/>
              <a:t>콜레스테롤의 목표수치가 설정되지 않음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다만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위험 정도에 따라 환자에게 권장되는 </a:t>
            </a:r>
            <a:r>
              <a:rPr lang="en-US" altLang="ko-KR" dirty="0" err="1" smtClean="0"/>
              <a:t>statin</a:t>
            </a:r>
            <a:r>
              <a:rPr lang="ko-KR" altLang="en-US" dirty="0" smtClean="0"/>
              <a:t> 약물치료의 강도가 달라짐</a:t>
            </a:r>
            <a:endParaRPr lang="en-US" altLang="ko-KR" dirty="0" smtClean="0"/>
          </a:p>
          <a:p>
            <a:r>
              <a:rPr lang="ko-KR" altLang="en-US" dirty="0" smtClean="0"/>
              <a:t>비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약물을 통한 죽상경화 심혈관 질환</a:t>
            </a:r>
            <a:r>
              <a:rPr lang="en-US" altLang="ko-KR" dirty="0" smtClean="0"/>
              <a:t>(ASCVD) </a:t>
            </a:r>
            <a:r>
              <a:rPr lang="ko-KR" altLang="en-US" dirty="0" smtClean="0"/>
              <a:t>예방에는 근거가 적음으로 거의 권장되지 않음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비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약물들은 유의한 죽상경화 심혈관 질환</a:t>
            </a:r>
            <a:r>
              <a:rPr lang="en-US" altLang="ko-KR" dirty="0" smtClean="0"/>
              <a:t>(ASCVD) </a:t>
            </a:r>
            <a:r>
              <a:rPr lang="ko-KR" altLang="en-US" dirty="0" smtClean="0"/>
              <a:t>감소를 보이지 않았음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다만</a:t>
            </a:r>
            <a:r>
              <a:rPr lang="en-US" altLang="ko-KR" dirty="0" smtClean="0"/>
              <a:t>, LDL </a:t>
            </a:r>
            <a:r>
              <a:rPr lang="en-US" altLang="ko-KR" dirty="0" smtClean="0">
                <a:latin typeface="Times New Roman"/>
                <a:cs typeface="Times New Roman"/>
              </a:rPr>
              <a:t>≥</a:t>
            </a:r>
            <a:r>
              <a:rPr lang="en-US" altLang="ko-KR" dirty="0" smtClean="0"/>
              <a:t>190 mg/</a:t>
            </a:r>
            <a:r>
              <a:rPr lang="en-US" altLang="ko-KR" dirty="0" err="1" smtClean="0"/>
              <a:t>dL</a:t>
            </a:r>
            <a:r>
              <a:rPr lang="ko-KR" altLang="en-US" dirty="0" smtClean="0"/>
              <a:t>인 환자에서 최고강도 </a:t>
            </a:r>
            <a:r>
              <a:rPr lang="en-US" altLang="ko-KR" dirty="0" err="1" smtClean="0"/>
              <a:t>statin</a:t>
            </a:r>
            <a:r>
              <a:rPr lang="ko-KR" altLang="en-US" dirty="0" smtClean="0"/>
              <a:t>을 투여하였지만 </a:t>
            </a:r>
            <a:r>
              <a:rPr lang="en-US" altLang="ko-KR" dirty="0" smtClean="0"/>
              <a:t>LDL</a:t>
            </a:r>
            <a:r>
              <a:rPr lang="ko-KR" altLang="en-US" dirty="0" smtClean="0"/>
              <a:t>이 높이 유지되는 경우는 비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고려 가능 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전문가 의견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따라서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앞으로 고지혈증 약제의 처방 추세가 점점 더 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약물에만 집중될 것으로 예상되며 비</a:t>
            </a:r>
            <a:r>
              <a:rPr lang="en-US" altLang="ko-KR" dirty="0" err="1" smtClean="0"/>
              <a:t>statin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약물의 사용이 점점 줄어들 것으로 예상됨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27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가이드라인 </a:t>
            </a:r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92352"/>
          </a:xfrm>
        </p:spPr>
        <p:txBody>
          <a:bodyPr/>
          <a:lstStyle/>
          <a:p>
            <a:r>
              <a:rPr lang="ko-KR" altLang="en-US" sz="1800" b="1" dirty="0" smtClean="0"/>
              <a:t>고혈압 가이드라인</a:t>
            </a:r>
            <a:endParaRPr lang="en-US" altLang="ko-KR" sz="1800" b="1" dirty="0" smtClean="0"/>
          </a:p>
          <a:p>
            <a:pPr lvl="1"/>
            <a:r>
              <a:rPr lang="ko-KR" altLang="en-US" sz="1500" dirty="0" smtClean="0"/>
              <a:t>대한고혈압학회 진료지침제정위원회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대한고혈압학회 고혈압 진료지침 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안</a:t>
            </a:r>
            <a:r>
              <a:rPr lang="en-US" altLang="ko-KR" sz="1500" dirty="0" smtClean="0"/>
              <a:t>). 2013.</a:t>
            </a:r>
          </a:p>
          <a:p>
            <a:pPr lvl="1"/>
            <a:r>
              <a:rPr lang="en-US" altLang="ko-KR" sz="1500" dirty="0" err="1" smtClean="0"/>
              <a:t>Chobanian</a:t>
            </a:r>
            <a:r>
              <a:rPr lang="en-US" altLang="ko-KR" sz="1500" dirty="0" smtClean="0"/>
              <a:t> AV, </a:t>
            </a:r>
            <a:r>
              <a:rPr lang="en-US" altLang="ko-KR" sz="1500" dirty="0" err="1" smtClean="0"/>
              <a:t>Bakris</a:t>
            </a:r>
            <a:r>
              <a:rPr lang="en-US" altLang="ko-KR" sz="1500" dirty="0" smtClean="0"/>
              <a:t> GL, Black HR, Cushman WC, Green LA, </a:t>
            </a:r>
            <a:r>
              <a:rPr lang="en-US" altLang="ko-KR" sz="1500" dirty="0" err="1" smtClean="0"/>
              <a:t>Izzo</a:t>
            </a:r>
            <a:r>
              <a:rPr lang="en-US" altLang="ko-KR" sz="1500" dirty="0" smtClean="0"/>
              <a:t> JL </a:t>
            </a:r>
            <a:r>
              <a:rPr lang="en-US" altLang="ko-KR" sz="1500" dirty="0" err="1" smtClean="0"/>
              <a:t>Jr</a:t>
            </a:r>
            <a:r>
              <a:rPr lang="en-US" altLang="ko-KR" sz="1500" dirty="0" smtClean="0"/>
              <a:t>, et</a:t>
            </a:r>
            <a:r>
              <a:rPr lang="ko-KR" altLang="en-US" sz="1500" dirty="0" smtClean="0"/>
              <a:t> </a:t>
            </a:r>
            <a:r>
              <a:rPr lang="en-US" altLang="ko-KR" sz="1500" dirty="0" smtClean="0"/>
              <a:t>al. The Seventh Report of the Joint National Committee on Prevention, Detection, Evaluation, and Treatment of High Blood Pressure: the JNC 7 report. JAMA. 2003 May 21;289(19):2560-72. </a:t>
            </a:r>
          </a:p>
          <a:p>
            <a:pPr lvl="1"/>
            <a:r>
              <a:rPr lang="en-US" altLang="ko-KR" sz="1500" dirty="0" smtClean="0"/>
              <a:t>James PA, </a:t>
            </a:r>
            <a:r>
              <a:rPr lang="en-US" altLang="ko-KR" sz="1500" dirty="0" err="1" smtClean="0"/>
              <a:t>Oparil</a:t>
            </a:r>
            <a:r>
              <a:rPr lang="en-US" altLang="ko-KR" sz="1500" dirty="0" smtClean="0"/>
              <a:t> S, Carter BL, Cushman WC, Dennison-</a:t>
            </a:r>
            <a:r>
              <a:rPr lang="en-US" altLang="ko-KR" sz="1500" dirty="0" err="1" smtClean="0"/>
              <a:t>Himmelfarb</a:t>
            </a:r>
            <a:r>
              <a:rPr lang="en-US" altLang="ko-KR" sz="1500" dirty="0" smtClean="0"/>
              <a:t> C, Handler J, et al. 2014 evidence-based guideline for the management of high blood pressure in adults: report from the panel members appointed to the Eighth Joint National Committee (JNC 8).</a:t>
            </a:r>
            <a:r>
              <a:rPr lang="ko-KR" altLang="en-US" sz="1500" dirty="0" smtClean="0"/>
              <a:t> </a:t>
            </a:r>
            <a:r>
              <a:rPr lang="en-US" altLang="ko-KR" sz="1500" dirty="0" smtClean="0"/>
              <a:t>JAMA. 2014 Feb 5;311(5):507-20.</a:t>
            </a:r>
          </a:p>
          <a:p>
            <a:pPr lvl="1">
              <a:buNone/>
            </a:pPr>
            <a:r>
              <a:rPr lang="en-US" altLang="ko-KR" sz="700" dirty="0" smtClean="0"/>
              <a:t> </a:t>
            </a:r>
          </a:p>
          <a:p>
            <a:r>
              <a:rPr lang="ko-KR" altLang="en-US" sz="1800" b="1" dirty="0" err="1" smtClean="0"/>
              <a:t>고지혈증</a:t>
            </a:r>
            <a:r>
              <a:rPr lang="ko-KR" altLang="en-US" sz="1800" b="1" dirty="0" smtClean="0"/>
              <a:t> 가이드라인</a:t>
            </a:r>
            <a:endParaRPr lang="en-US" altLang="ko-KR" sz="1800" b="1" dirty="0" smtClean="0"/>
          </a:p>
          <a:p>
            <a:pPr lvl="1"/>
            <a:r>
              <a:rPr lang="en-US" altLang="ko-KR" sz="1500" dirty="0" smtClean="0"/>
              <a:t>Stone NJ, Robinson J, Lichtenstein AH, </a:t>
            </a:r>
            <a:r>
              <a:rPr lang="en-US" altLang="ko-KR" sz="1500" dirty="0" err="1" smtClean="0"/>
              <a:t>Merz</a:t>
            </a:r>
            <a:r>
              <a:rPr lang="en-US" altLang="ko-KR" sz="1500" dirty="0" smtClean="0"/>
              <a:t> CN, Blum CB, </a:t>
            </a:r>
            <a:r>
              <a:rPr lang="en-US" altLang="ko-KR" sz="1500" dirty="0" err="1" smtClean="0"/>
              <a:t>Eckel</a:t>
            </a:r>
            <a:r>
              <a:rPr lang="en-US" altLang="ko-KR" sz="1500" dirty="0" smtClean="0"/>
              <a:t> RH, et al. 2013 ACC/AHA Guideline on the Treatment of Blood Cholesterol to Reduce Atherosclerotic Cardiovascular Risk in Adults: A Report of the American College of Cardiology/American Heart Association Task Force on Practice Guidelines. Circulation. 2013 Nov 12. [</a:t>
            </a:r>
            <a:r>
              <a:rPr lang="en-US" altLang="ko-KR" sz="1500" dirty="0" err="1" smtClean="0"/>
              <a:t>Epub</a:t>
            </a:r>
            <a:r>
              <a:rPr lang="en-US" altLang="ko-KR" sz="1500" dirty="0" smtClean="0"/>
              <a:t> ahead of print]</a:t>
            </a:r>
          </a:p>
          <a:p>
            <a:endParaRPr lang="en-US" altLang="ko-KR" sz="1600" dirty="0" smtClean="0"/>
          </a:p>
        </p:txBody>
      </p:sp>
      <p:pic>
        <p:nvPicPr>
          <p:cNvPr id="4" name="Picture 3" descr="C:\Users\Yun\AppData\Local\Microsoft\Windows\Temporary Internet Files\Content.IE5\3O8BP4ES\MC900078717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5661248"/>
            <a:ext cx="514350" cy="102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 bwMode="auto">
          <a:xfrm>
            <a:off x="2483768" y="5805264"/>
            <a:ext cx="5616624" cy="936104"/>
          </a:xfrm>
          <a:prstGeom prst="wedgeRoundRectCallout">
            <a:avLst>
              <a:gd name="adj1" fmla="val 55485"/>
              <a:gd name="adj2" fmla="val -1945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고생하셨습니다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!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새로운 고혈압과 고지혈증 가이드라인에 대한 이해에 도움이 되셨길 바랍니다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이에 관련한 문의사항은 제 이메일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  <a:hlinkClick r:id="rId3"/>
              </a:rPr>
              <a:t>yunlee@dankook.ac.kr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로 연락주십시오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감사합니다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양재벨라체M" pitchFamily="18" charset="-127"/>
                <a:ea typeface="양재벨라체M" pitchFamily="18" charset="-127"/>
              </a:rPr>
              <a:t>!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</p:spPr>
        <p:txBody>
          <a:bodyPr/>
          <a:lstStyle/>
          <a:p>
            <a:r>
              <a:rPr lang="ko-KR" altLang="en-US" dirty="0" smtClean="0"/>
              <a:t>고혈압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Hypertention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고혈압 </a:t>
            </a:r>
            <a:r>
              <a:rPr lang="en-US" altLang="ko-KR" dirty="0" smtClean="0"/>
              <a:t>(Hypertension, HTN)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고혈압 정의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수축기혈압 </a:t>
            </a:r>
            <a:r>
              <a:rPr lang="en-US" altLang="ko-KR" dirty="0" smtClean="0"/>
              <a:t>(SBP) 140 mmHg </a:t>
            </a:r>
            <a:r>
              <a:rPr lang="ko-KR" altLang="en-US" dirty="0" smtClean="0"/>
              <a:t>이상</a:t>
            </a:r>
            <a:r>
              <a:rPr lang="en-US" altLang="ko-KR" dirty="0" smtClean="0"/>
              <a:t> </a:t>
            </a:r>
            <a:r>
              <a:rPr lang="ko-KR" altLang="en-US" u="sng" dirty="0" smtClean="0"/>
              <a:t>또는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확장기혈압</a:t>
            </a:r>
            <a:r>
              <a:rPr lang="en-US" altLang="ko-KR" dirty="0" smtClean="0"/>
              <a:t>(DBP)    90 mmHg </a:t>
            </a:r>
            <a:r>
              <a:rPr lang="ko-KR" altLang="en-US" dirty="0" smtClean="0"/>
              <a:t>이상</a:t>
            </a:r>
            <a:endParaRPr lang="en-US" altLang="ko-KR" dirty="0" smtClean="0"/>
          </a:p>
          <a:p>
            <a:endParaRPr lang="en-US" altLang="ko-KR" sz="1600" dirty="0" smtClean="0"/>
          </a:p>
          <a:p>
            <a:r>
              <a:rPr lang="ko-KR" altLang="en-US" dirty="0" smtClean="0"/>
              <a:t>고혈압은 가장 흔한 만성 질환임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국내 고혈압 유병률 </a:t>
            </a:r>
            <a:r>
              <a:rPr lang="en-US" altLang="ko-KR" dirty="0" smtClean="0"/>
              <a:t>28.5%</a:t>
            </a:r>
          </a:p>
          <a:p>
            <a:pPr lvl="2"/>
            <a:r>
              <a:rPr lang="ko-KR" altLang="en-US" dirty="0" smtClean="0"/>
              <a:t>남성 유병률 </a:t>
            </a:r>
            <a:r>
              <a:rPr lang="en-US" altLang="ko-KR" dirty="0" smtClean="0"/>
              <a:t>32.9% &gt; </a:t>
            </a:r>
            <a:r>
              <a:rPr lang="ko-KR" altLang="en-US" dirty="0" smtClean="0"/>
              <a:t>여성 유병률 </a:t>
            </a:r>
            <a:r>
              <a:rPr lang="en-US" altLang="ko-KR" dirty="0" smtClean="0"/>
              <a:t>23.7%</a:t>
            </a:r>
          </a:p>
          <a:p>
            <a:pPr lvl="1"/>
            <a:r>
              <a:rPr lang="ko-KR" altLang="en-US" dirty="0" smtClean="0"/>
              <a:t>고혈압은 </a:t>
            </a:r>
            <a:r>
              <a:rPr lang="en-US" altLang="ko-KR" dirty="0" smtClean="0"/>
              <a:t>2010</a:t>
            </a:r>
            <a:r>
              <a:rPr lang="ko-KR" altLang="en-US" dirty="0" smtClean="0"/>
              <a:t>년 국내 사망원인 </a:t>
            </a:r>
            <a:r>
              <a:rPr lang="en-US" altLang="ko-KR" dirty="0" smtClean="0"/>
              <a:t>2</a:t>
            </a:r>
            <a:r>
              <a:rPr lang="ko-KR" altLang="en-US" dirty="0" smtClean="0"/>
              <a:t>위 뇌혈관질환 </a:t>
            </a:r>
            <a:r>
              <a:rPr lang="en-US" altLang="ko-KR" dirty="0" smtClean="0"/>
              <a:t>(10.4%)</a:t>
            </a:r>
            <a:r>
              <a:rPr lang="ko-KR" altLang="en-US" dirty="0" smtClean="0"/>
              <a:t>과 심장질환 </a:t>
            </a:r>
            <a:r>
              <a:rPr lang="en-US" altLang="ko-KR" dirty="0" smtClean="0"/>
              <a:t>(9.2%)</a:t>
            </a:r>
            <a:r>
              <a:rPr lang="ko-KR" altLang="en-US" dirty="0" smtClean="0"/>
              <a:t>의 주요 위험인자임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나이가 증가되면서 혈압은 상승함</a:t>
            </a:r>
            <a:endParaRPr lang="en-US" altLang="ko-KR" dirty="0" smtClean="0"/>
          </a:p>
          <a:p>
            <a:pPr lvl="1"/>
            <a:endParaRPr lang="en-US" altLang="ko-KR" sz="1600" dirty="0" smtClean="0"/>
          </a:p>
          <a:p>
            <a:r>
              <a:rPr lang="ko-KR" altLang="en-US" dirty="0" smtClean="0"/>
              <a:t>하지만 국내고혈압 관리수준은 매우 저조함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인지율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 </a:t>
            </a:r>
            <a:r>
              <a:rPr lang="en-US" altLang="ko-KR" dirty="0" smtClean="0"/>
              <a:t>58.5%, </a:t>
            </a:r>
            <a:r>
              <a:rPr lang="ko-KR" altLang="en-US" dirty="0" smtClean="0"/>
              <a:t>여 </a:t>
            </a:r>
            <a:r>
              <a:rPr lang="en-US" altLang="ko-KR" dirty="0" smtClean="0"/>
              <a:t>76.1%</a:t>
            </a:r>
          </a:p>
          <a:p>
            <a:pPr lvl="1"/>
            <a:r>
              <a:rPr lang="ko-KR" altLang="en-US" dirty="0" smtClean="0"/>
              <a:t>치료율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 </a:t>
            </a:r>
            <a:r>
              <a:rPr lang="en-US" altLang="ko-KR" dirty="0" smtClean="0"/>
              <a:t>51.7%, </a:t>
            </a:r>
            <a:r>
              <a:rPr lang="ko-KR" altLang="en-US" dirty="0" smtClean="0"/>
              <a:t>여 </a:t>
            </a:r>
            <a:r>
              <a:rPr lang="en-US" altLang="ko-KR" dirty="0" smtClean="0"/>
              <a:t>71.3%</a:t>
            </a:r>
          </a:p>
          <a:p>
            <a:pPr lvl="1"/>
            <a:r>
              <a:rPr lang="ko-KR" altLang="en-US" dirty="0" smtClean="0"/>
              <a:t>조절률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 </a:t>
            </a:r>
            <a:r>
              <a:rPr lang="en-US" altLang="ko-KR" dirty="0" smtClean="0"/>
              <a:t>36.9%, </a:t>
            </a:r>
            <a:r>
              <a:rPr lang="ko-KR" altLang="en-US" dirty="0" smtClean="0"/>
              <a:t>여 </a:t>
            </a:r>
            <a:r>
              <a:rPr lang="en-US" altLang="ko-KR" dirty="0" smtClean="0"/>
              <a:t>49.4%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-17884" y="6639163"/>
            <a:ext cx="905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ko-KR" altLang="en-US" sz="1000" dirty="0" smtClean="0"/>
              <a:t>국민건강통계</a:t>
            </a:r>
            <a:r>
              <a:rPr lang="en-US" altLang="ko-KR" sz="1000" dirty="0" smtClean="0"/>
              <a:t>, 2011.</a:t>
            </a:r>
            <a:endParaRPr lang="ko-KR" altLang="en-US" sz="10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56961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7182"/>
    </mc:Choice>
    <mc:Fallback>
      <p:transition spd="slow" advTm="12718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고혈압 </a:t>
            </a:r>
            <a:r>
              <a:rPr lang="en-US" altLang="ko-KR" dirty="0" smtClean="0"/>
              <a:t>(Hypertension, HTN)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혈압과 심혈관계 동반질병 발병 및 사망률에는 강력한 상관관계가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혈압이 높아짐에 따라 심근경색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뇌졸중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협심증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심부전증 등의 위험 증가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혈압이 </a:t>
            </a:r>
            <a:r>
              <a:rPr lang="en-US" altLang="ko-KR" dirty="0" smtClean="0"/>
              <a:t>20/10 mmHg </a:t>
            </a:r>
            <a:r>
              <a:rPr lang="ko-KR" altLang="en-US" dirty="0" smtClean="0"/>
              <a:t>씩 증가함에 따라 위험률은 </a:t>
            </a:r>
            <a:r>
              <a:rPr lang="en-US" altLang="ko-KR" dirty="0" smtClean="0"/>
              <a:t>2</a:t>
            </a:r>
            <a:r>
              <a:rPr lang="ko-KR" altLang="en-US" dirty="0" smtClean="0"/>
              <a:t>배씩 올라감</a:t>
            </a:r>
            <a:endParaRPr lang="en-US" altLang="ko-KR" dirty="0" smtClean="0"/>
          </a:p>
          <a:p>
            <a:pPr lvl="1"/>
            <a:endParaRPr lang="en-US" altLang="ko-KR" sz="1400" dirty="0" smtClean="0"/>
          </a:p>
          <a:p>
            <a:pPr lvl="1">
              <a:buNone/>
            </a:pPr>
            <a:r>
              <a:rPr lang="ko-KR" altLang="en-US" dirty="0" smtClean="0"/>
              <a:t>  </a:t>
            </a:r>
            <a:r>
              <a:rPr lang="ko-KR" altLang="en-US" sz="2100" dirty="0" smtClean="0"/>
              <a:t> </a:t>
            </a:r>
            <a:r>
              <a:rPr lang="ko-KR" altLang="en-US" dirty="0" smtClean="0"/>
              <a:t>고혈압이 잘 조절되는 것은 매우 중요하며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고혈압을 </a:t>
            </a:r>
            <a:r>
              <a:rPr lang="ko-KR" altLang="en-US" dirty="0" smtClean="0"/>
              <a:t>적절히 조절하기 위해서 가장 최근의 고혈압 가이드라인을 인지하고 있어야 할 필요가 있음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7884" y="6639163"/>
            <a:ext cx="905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sz="1000" dirty="0"/>
              <a:t>The Seventh report of the Joint National Committee on the Detection, Evaluation, and Treatment of High Blood </a:t>
            </a:r>
            <a:r>
              <a:rPr lang="en-US" altLang="ko-KR" sz="1000" dirty="0" smtClean="0"/>
              <a:t>Pressure, 2003.</a:t>
            </a:r>
            <a:endParaRPr lang="ko-KR" altLang="en-US" sz="1000" dirty="0"/>
          </a:p>
        </p:txBody>
      </p:sp>
      <p:sp>
        <p:nvSpPr>
          <p:cNvPr id="6" name="Right Arrow 5"/>
          <p:cNvSpPr/>
          <p:nvPr/>
        </p:nvSpPr>
        <p:spPr>
          <a:xfrm>
            <a:off x="683568" y="4725144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0232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3585"/>
    </mc:Choice>
    <mc:Fallback>
      <p:transition spd="slow" advTm="9358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323528" y="3212976"/>
            <a:ext cx="8352928" cy="216024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4000" y="0"/>
            <a:ext cx="7010400" cy="1717675"/>
          </a:xfrm>
        </p:spPr>
        <p:txBody>
          <a:bodyPr/>
          <a:lstStyle/>
          <a:p>
            <a:r>
              <a:rPr lang="ko-KR" altLang="en-US" dirty="0" smtClean="0"/>
              <a:t>고혈압 가이드라인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968553"/>
          </a:xfrm>
        </p:spPr>
        <p:txBody>
          <a:bodyPr>
            <a:noAutofit/>
          </a:bodyPr>
          <a:lstStyle/>
          <a:p>
            <a:r>
              <a:rPr lang="ko-KR" altLang="en-US" sz="2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</a:rPr>
              <a:t>국내 </a:t>
            </a:r>
            <a:r>
              <a:rPr lang="en-US" altLang="ko-KR" sz="2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</a:rPr>
              <a:t>(</a:t>
            </a:r>
            <a:r>
              <a:rPr lang="ko-KR" altLang="en-US" sz="2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</a:rPr>
              <a:t>대한고혈압학회</a:t>
            </a:r>
            <a:r>
              <a:rPr lang="en-US" altLang="ko-KR" sz="2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</a:rPr>
              <a:t>)</a:t>
            </a:r>
            <a:endParaRPr lang="en-US" altLang="ko-KR" sz="22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lvl="1"/>
            <a:r>
              <a:rPr lang="ko-KR" altLang="en-US" sz="1800" dirty="0" smtClean="0">
                <a:latin typeface="+mn-ea"/>
              </a:rPr>
              <a:t>고혈압 치료지침</a:t>
            </a:r>
            <a:r>
              <a:rPr lang="en-US" altLang="ko-KR" sz="1800" dirty="0" smtClean="0">
                <a:latin typeface="+mn-ea"/>
              </a:rPr>
              <a:t> (</a:t>
            </a:r>
            <a:r>
              <a:rPr lang="ko-KR" altLang="en-US" sz="1800" dirty="0" smtClean="0">
                <a:latin typeface="+mn-ea"/>
              </a:rPr>
              <a:t>안</a:t>
            </a:r>
            <a:r>
              <a:rPr lang="en-US" altLang="ko-KR" sz="1800" dirty="0" smtClean="0">
                <a:latin typeface="+mn-ea"/>
              </a:rPr>
              <a:t>)</a:t>
            </a:r>
            <a:r>
              <a:rPr lang="en-US" altLang="ko-KR" sz="1800" dirty="0" smtClean="0">
                <a:effectLst/>
                <a:latin typeface="+mn-ea"/>
              </a:rPr>
              <a:t>, 2013</a:t>
            </a:r>
          </a:p>
          <a:p>
            <a:pPr lvl="1"/>
            <a:r>
              <a:rPr lang="ko-KR" altLang="en-US" sz="1800" dirty="0" smtClean="0">
                <a:effectLst/>
                <a:latin typeface="+mn-ea"/>
              </a:rPr>
              <a:t>혈압 모니터 지침</a:t>
            </a:r>
            <a:r>
              <a:rPr lang="en-US" altLang="ko-KR" sz="1800" dirty="0" smtClean="0">
                <a:effectLst/>
                <a:latin typeface="+mn-ea"/>
              </a:rPr>
              <a:t>, 2007</a:t>
            </a:r>
          </a:p>
          <a:p>
            <a:pPr lvl="1"/>
            <a:r>
              <a:rPr lang="ko-KR" altLang="en-US" sz="1800" dirty="0" smtClean="0">
                <a:latin typeface="+mn-ea"/>
              </a:rPr>
              <a:t>고혈압 진료지침</a:t>
            </a:r>
            <a:r>
              <a:rPr lang="en-US" altLang="ko-KR" sz="1800" dirty="0" smtClean="0">
                <a:latin typeface="+mn-ea"/>
              </a:rPr>
              <a:t>, 2004</a:t>
            </a:r>
          </a:p>
          <a:p>
            <a:r>
              <a:rPr lang="ko-KR" altLang="en-US" sz="2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ea"/>
              </a:rPr>
              <a:t>미국</a:t>
            </a:r>
            <a:endParaRPr lang="en-US" altLang="ko-KR" sz="22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lvl="1"/>
            <a:r>
              <a:rPr lang="en-US" altLang="ko-KR" sz="1800" dirty="0" smtClean="0">
                <a:latin typeface="+mn-ea"/>
              </a:rPr>
              <a:t>JNC8: Evidence-based guideline for the management of high blood pressure in adults: Report from the panel members appointed to the Eight Joint National Committee, 2014</a:t>
            </a:r>
          </a:p>
          <a:p>
            <a:pPr lvl="1"/>
            <a:r>
              <a:rPr lang="en-US" altLang="ko-KR" sz="1800" dirty="0" smtClean="0">
                <a:latin typeface="+mn-ea"/>
              </a:rPr>
              <a:t>JNC7: The Seventh report of the Joint National Committee on Prevention, Detection, Evaluation, and Treatment of High Blood Pressure, 2003</a:t>
            </a:r>
            <a:endParaRPr lang="ko-KR" altLang="en-US" sz="1800" dirty="0" smtClean="0">
              <a:latin typeface="+mn-ea"/>
            </a:endParaRPr>
          </a:p>
          <a:p>
            <a:r>
              <a:rPr lang="ko-KR" altLang="en-US" sz="22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유럽</a:t>
            </a:r>
            <a:endParaRPr lang="en-US" altLang="ko-KR" sz="22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lvl="1"/>
            <a:r>
              <a:rPr lang="en-US" altLang="ko-KR" sz="1800" dirty="0" smtClean="0">
                <a:latin typeface="+mn-ea"/>
              </a:rPr>
              <a:t>National Institute for Health and Clinical Excellence (NICE), 2010</a:t>
            </a:r>
          </a:p>
          <a:p>
            <a:pPr lvl="1"/>
            <a:r>
              <a:rPr lang="en-US" altLang="ko-KR" sz="1800" dirty="0" smtClean="0">
                <a:latin typeface="+mn-ea"/>
              </a:rPr>
              <a:t>European Society of Hypertension (ESH) / European Society of Cardiology (ESC), 2013</a:t>
            </a:r>
            <a:endParaRPr lang="ko-KR" altLang="en-US" sz="1800" dirty="0">
              <a:latin typeface="+mn-ea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004048" y="1124744"/>
            <a:ext cx="3960440" cy="2448272"/>
          </a:xfrm>
          <a:prstGeom prst="wedgeRoundRectCallout">
            <a:avLst>
              <a:gd name="adj1" fmla="val -56385"/>
              <a:gd name="adj2" fmla="val 12473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국내에서는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2003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년 미국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JNC7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을 토대로 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2004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년에 진료지침을 업데이트 했고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,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유럽가이드라인을 토대로 최근 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2013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년 치료지침을 개정하였습니다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미국에서는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2014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년 초에 새로운 가이드라인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(JNC8)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이 나왔습니다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저희는 국내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2013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년 대한고혈압학회 치료지침과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JNC7, JNC8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의 비교에 중점을 맞추도록 하겠습니다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.</a:t>
            </a:r>
          </a:p>
        </p:txBody>
      </p:sp>
      <p:pic>
        <p:nvPicPr>
          <p:cNvPr id="7" name="Picture 6" descr="C:\Users\Yun\AppData\Local\Microsoft\Windows\Temporary Internet Files\Content.IE5\P9I0EFGS\MC90007871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564904"/>
            <a:ext cx="720080" cy="83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323528" y="1700808"/>
            <a:ext cx="4032448" cy="792088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54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4393"/>
    </mc:Choice>
    <mc:Fallback>
      <p:transition spd="slow" advTm="11439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 smtClean="0"/>
              <a:t>혈압분류</a:t>
            </a:r>
            <a:r>
              <a:rPr lang="en-US" altLang="ko-KR" sz="4400" dirty="0" smtClean="0"/>
              <a:t>:</a:t>
            </a:r>
            <a:r>
              <a:rPr lang="en-US" altLang="ko-KR" sz="4400" b="1" dirty="0" smtClean="0"/>
              <a:t/>
            </a:r>
            <a:br>
              <a:rPr lang="en-US" altLang="ko-KR" sz="4400" b="1" dirty="0" smtClean="0"/>
            </a:br>
            <a:r>
              <a:rPr lang="ko-KR" altLang="en-US" sz="3600" dirty="0" smtClean="0"/>
              <a:t>대한고혈압학회 </a:t>
            </a:r>
            <a:r>
              <a:rPr lang="en-US" altLang="ko-KR" sz="3600" dirty="0" smtClean="0"/>
              <a:t>&amp; JNC7 </a:t>
            </a:r>
            <a:r>
              <a:rPr lang="ko-KR" altLang="en-US" sz="3600" dirty="0" smtClean="0"/>
              <a:t>공통</a:t>
            </a:r>
            <a:endParaRPr lang="ko-KR" alt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632" y="5085184"/>
            <a:ext cx="8210872" cy="1224136"/>
          </a:xfrm>
        </p:spPr>
        <p:txBody>
          <a:bodyPr/>
          <a:lstStyle/>
          <a:p>
            <a:pPr>
              <a:buNone/>
            </a:pPr>
            <a:r>
              <a:rPr lang="en-US" altLang="ko-KR" sz="1800" dirty="0" smtClean="0"/>
              <a:t>* </a:t>
            </a:r>
            <a:r>
              <a:rPr lang="ko-KR" altLang="en-US" sz="1800" dirty="0" smtClean="0"/>
              <a:t>심혈관질환의 발병위험이 가장 낮은 최적혈압</a:t>
            </a:r>
            <a:endParaRPr lang="ko-KR" altLang="en-US" sz="1800" dirty="0"/>
          </a:p>
        </p:txBody>
      </p:sp>
      <p:graphicFrame>
        <p:nvGraphicFramePr>
          <p:cNvPr id="6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4637349"/>
              </p:ext>
            </p:extLst>
          </p:nvPr>
        </p:nvGraphicFramePr>
        <p:xfrm>
          <a:off x="971600" y="1844824"/>
          <a:ext cx="7416823" cy="322210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62633"/>
                <a:gridCol w="1845437"/>
                <a:gridCol w="902918"/>
                <a:gridCol w="1805835"/>
              </a:tblGrid>
              <a:tr h="936104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400" b="1" dirty="0" smtClean="0"/>
                        <a:t>혈압분류</a:t>
                      </a:r>
                      <a:endParaRPr lang="ko-KR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/>
                        <a:t>수축기혈압 </a:t>
                      </a:r>
                      <a:r>
                        <a:rPr lang="en-US" altLang="ko-KR" sz="2400" b="1" dirty="0" smtClean="0"/>
                        <a:t>(mmHg)</a:t>
                      </a:r>
                      <a:endParaRPr lang="ko-KR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smtClean="0"/>
                        <a:t>확장기혈압 </a:t>
                      </a:r>
                      <a:r>
                        <a:rPr lang="en-US" altLang="ko-KR" sz="2400" b="1" dirty="0" smtClean="0"/>
                        <a:t>(mmHg)</a:t>
                      </a:r>
                      <a:endParaRPr lang="ko-KR" altLang="en-US" sz="2400" b="1" dirty="0" smtClean="0"/>
                    </a:p>
                  </a:txBody>
                  <a:tcPr anchor="ctr"/>
                </a:tc>
              </a:tr>
              <a:tr h="45661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400" dirty="0" smtClean="0"/>
                        <a:t>정상혈압</a:t>
                      </a:r>
                      <a:r>
                        <a:rPr lang="en-US" altLang="ko-KR" sz="2400" dirty="0" smtClean="0"/>
                        <a:t>*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&lt;120</a:t>
                      </a:r>
                      <a:r>
                        <a:rPr lang="en-US" altLang="ko-KR" sz="2400" baseline="0" dirty="0" smtClean="0"/>
                        <a:t> 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그리고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&lt;80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5661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400" dirty="0" smtClean="0"/>
                        <a:t>고혈압전단계 </a:t>
                      </a:r>
                      <a:r>
                        <a:rPr lang="en-US" altLang="ko-KR" sz="2400" dirty="0" smtClean="0"/>
                        <a:t>(1</a:t>
                      </a:r>
                      <a:r>
                        <a:rPr lang="ko-KR" altLang="en-US" sz="2400" dirty="0" smtClean="0"/>
                        <a:t>기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120-129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또는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80-84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56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고혈압전단계 </a:t>
                      </a:r>
                      <a:r>
                        <a:rPr lang="en-US" altLang="ko-KR" sz="2400" dirty="0" smtClean="0"/>
                        <a:t>(2</a:t>
                      </a:r>
                      <a:r>
                        <a:rPr lang="ko-KR" altLang="en-US" sz="2400" dirty="0" smtClean="0"/>
                        <a:t>기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130-139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또는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85-89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5661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400" dirty="0" smtClean="0"/>
                        <a:t>고혈압 </a:t>
                      </a:r>
                      <a:r>
                        <a:rPr lang="en-US" altLang="ko-KR" sz="2400" dirty="0" smtClean="0"/>
                        <a:t>(1</a:t>
                      </a:r>
                      <a:r>
                        <a:rPr lang="ko-KR" altLang="en-US" sz="2400" dirty="0" smtClean="0"/>
                        <a:t>기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140-159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또는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90-99</a:t>
                      </a:r>
                      <a:endParaRPr lang="ko-KR" altLang="en-US" sz="2400" dirty="0"/>
                    </a:p>
                  </a:txBody>
                  <a:tcPr anchor="ctr"/>
                </a:tc>
              </a:tr>
              <a:tr h="45661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400" dirty="0" smtClean="0"/>
                        <a:t>고혈압 </a:t>
                      </a:r>
                      <a:r>
                        <a:rPr lang="en-US" altLang="ko-KR" sz="2400" dirty="0" smtClean="0"/>
                        <a:t>(2</a:t>
                      </a:r>
                      <a:r>
                        <a:rPr lang="ko-KR" altLang="en-US" sz="2400" dirty="0" smtClean="0"/>
                        <a:t>기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≥160</a:t>
                      </a:r>
                      <a:endParaRPr lang="ko-KR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또는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≥100</a:t>
                      </a:r>
                      <a:endParaRPr lang="ko-KR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403648" y="5589240"/>
            <a:ext cx="6696744" cy="1008112"/>
          </a:xfrm>
          <a:prstGeom prst="wedgeRoundRectCallout">
            <a:avLst>
              <a:gd name="adj1" fmla="val -56385"/>
              <a:gd name="adj2" fmla="val 12473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JNC7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과 대한고혈압학회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2013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진료지침의 혈압분류는 동일합니다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.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정상혈압은 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&lt;120/80 mmHg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이며 고혈압은 </a:t>
            </a:r>
            <a:r>
              <a:rPr lang="en-US" altLang="ko-KR" dirty="0" smtClean="0">
                <a:latin typeface="Times New Roman"/>
                <a:ea typeface="양재벨라체M" pitchFamily="18" charset="-127"/>
                <a:cs typeface="Times New Roman"/>
              </a:rPr>
              <a:t>≥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140/90 mmHg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부터 분류되는 것을 볼 수 있습니다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 JNC8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에서는 달리 혈압분류를 명시하지는 않았습니다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.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pic>
        <p:nvPicPr>
          <p:cNvPr id="9" name="Picture 8" descr="C:\Users\Yun\AppData\Local\Microsoft\Windows\Temporary Internet Files\Content.IE5\P9I0EFGS\MC90007871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849888"/>
            <a:ext cx="720080" cy="83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 smtClean="0"/>
              <a:t>혈압목표</a:t>
            </a:r>
            <a:r>
              <a:rPr lang="en-US" altLang="ko-KR" sz="4400" dirty="0" smtClean="0"/>
              <a:t>: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3600" dirty="0" smtClean="0"/>
              <a:t>대한고혈압학회 </a:t>
            </a:r>
            <a:r>
              <a:rPr lang="en-US" altLang="ko-KR" sz="3600" dirty="0" smtClean="0"/>
              <a:t>&amp; JNC7 &amp; JNC8 </a:t>
            </a:r>
            <a:endParaRPr lang="ko-KR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28800"/>
            <a:ext cx="7010400" cy="875928"/>
          </a:xfrm>
        </p:spPr>
        <p:txBody>
          <a:bodyPr/>
          <a:lstStyle/>
          <a:p>
            <a:r>
              <a:rPr lang="ko-KR" altLang="en-US" sz="2400" dirty="0" smtClean="0"/>
              <a:t>치료목표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혈압을 조절하여 혈압상승에 의한 심혈관질환을 예방하고 사망을 낮춤</a:t>
            </a:r>
            <a:endParaRPr lang="en-US" altLang="ko-KR" sz="2400" dirty="0" smtClean="0"/>
          </a:p>
          <a:p>
            <a:endParaRPr lang="ko-KR" altLang="en-US" sz="2400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3797381"/>
              </p:ext>
            </p:extLst>
          </p:nvPr>
        </p:nvGraphicFramePr>
        <p:xfrm>
          <a:off x="251520" y="2492896"/>
          <a:ext cx="8712968" cy="385400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88232"/>
                <a:gridCol w="2016224"/>
                <a:gridCol w="2376264"/>
                <a:gridCol w="2232248"/>
              </a:tblGrid>
              <a:tr h="36955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</a:rPr>
                        <a:t>대상환자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solidFill>
                            <a:schemeClr val="bg1"/>
                          </a:solidFill>
                        </a:rPr>
                        <a:t>JNC7 (2003)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대한고혈압학회 </a:t>
                      </a:r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</a:rPr>
                        <a:t>(2013)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JNC8 (2014)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08457">
                <a:tc>
                  <a:txBody>
                    <a:bodyPr/>
                    <a:lstStyle/>
                    <a:p>
                      <a:pPr algn="l"/>
                      <a:r>
                        <a:rPr lang="ko-KR" altLang="en-US" sz="1800" dirty="0" smtClean="0"/>
                        <a:t>고혈압 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일반성인</a:t>
                      </a:r>
                      <a:r>
                        <a:rPr lang="en-US" altLang="ko-KR" sz="1800" dirty="0" smtClean="0"/>
                        <a:t>)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&lt;140/90 mmHg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&lt; 140/90 mm Hg</a:t>
                      </a:r>
                      <a:endParaRPr lang="en-US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&lt; 140/90 mm Hg</a:t>
                      </a:r>
                      <a:endParaRPr lang="en-US" sz="1800" b="0" dirty="0"/>
                    </a:p>
                  </a:txBody>
                  <a:tcPr anchor="ctr"/>
                </a:tc>
              </a:tr>
              <a:tr h="933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고혈압 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노인</a:t>
                      </a:r>
                      <a:r>
                        <a:rPr lang="en-US" altLang="ko-KR" sz="1800" dirty="0" smtClean="0"/>
                        <a:t>)</a:t>
                      </a:r>
                      <a:endParaRPr lang="en-US" altLang="ko-KR" sz="18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aseline="0" dirty="0" smtClean="0"/>
                        <a:t>SBP &lt;140-150 mmHg</a:t>
                      </a:r>
                      <a:endParaRPr lang="ko-KR" alt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/>
                        <a:t>≥60</a:t>
                      </a:r>
                      <a:r>
                        <a:rPr lang="ko-KR" altLang="en-US" sz="1800" dirty="0" smtClean="0"/>
                        <a:t>세 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당뇨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ko-KR" altLang="en-US" sz="1800" dirty="0" smtClean="0"/>
                        <a:t>콩팥 이상 </a:t>
                      </a:r>
                      <a:r>
                        <a:rPr lang="ko-KR" altLang="en-US" sz="1800" dirty="0" smtClean="0"/>
                        <a:t>없는 환자</a:t>
                      </a:r>
                      <a:r>
                        <a:rPr lang="en-US" altLang="ko-KR" sz="1800" dirty="0" smtClean="0"/>
                        <a:t>):</a:t>
                      </a:r>
                    </a:p>
                    <a:p>
                      <a:pPr algn="ctr"/>
                      <a:r>
                        <a:rPr lang="en-US" sz="1800" dirty="0" smtClean="0"/>
                        <a:t>&lt; 150/90 mm Hg</a:t>
                      </a:r>
                      <a:endParaRPr lang="en-US" sz="1800" b="0" dirty="0"/>
                    </a:p>
                  </a:txBody>
                  <a:tcPr anchor="ctr"/>
                </a:tc>
              </a:tr>
              <a:tr h="408457">
                <a:tc>
                  <a:txBody>
                    <a:bodyPr/>
                    <a:lstStyle/>
                    <a:p>
                      <a:pPr algn="l"/>
                      <a:r>
                        <a:rPr lang="ko-KR" altLang="en-US" sz="1800" dirty="0" smtClean="0"/>
                        <a:t>당뇨병 환자</a:t>
                      </a:r>
                      <a:endParaRPr lang="en-US" altLang="ko-KR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/>
                        <a:t>&lt;130/80</a:t>
                      </a:r>
                      <a:r>
                        <a:rPr lang="en-US" altLang="ko-KR" sz="1800" baseline="0" dirty="0" smtClean="0"/>
                        <a:t> mmHg</a:t>
                      </a:r>
                      <a:endParaRPr lang="en-US" altLang="ko-KR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&lt; 140/85 mm Hg</a:t>
                      </a:r>
                      <a:endParaRPr lang="en-US" altLang="ko-KR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/>
                        <a:t>&lt; 140/90 mm Hg</a:t>
                      </a:r>
                      <a:endParaRPr lang="en-US" altLang="ko-KR" sz="1800" b="0" dirty="0"/>
                    </a:p>
                  </a:txBody>
                  <a:tcPr anchor="ctr"/>
                </a:tc>
              </a:tr>
              <a:tr h="972517">
                <a:tc>
                  <a:txBody>
                    <a:bodyPr/>
                    <a:lstStyle/>
                    <a:p>
                      <a:pPr algn="l"/>
                      <a:r>
                        <a:rPr lang="ko-KR" altLang="en-US" sz="1800" dirty="0" smtClean="0"/>
                        <a:t>만성콩팥병 환자</a:t>
                      </a:r>
                      <a:endParaRPr lang="en-US" altLang="ko-KR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&lt;130/80</a:t>
                      </a:r>
                      <a:r>
                        <a:rPr lang="en-US" altLang="ko-KR" sz="1800" baseline="0" dirty="0" smtClean="0"/>
                        <a:t> mmHg</a:t>
                      </a:r>
                      <a:endParaRPr lang="en-US" altLang="ko-KR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SBP &lt;140 mmHg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알부민뇨  동반</a:t>
                      </a:r>
                      <a:r>
                        <a:rPr lang="en-US" altLang="ko-KR" sz="1800" dirty="0" smtClean="0"/>
                        <a:t>: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SBP &lt; 130 mm Hg</a:t>
                      </a:r>
                      <a:endParaRPr lang="en-US" altLang="ko-KR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/>
                        <a:t>&lt; 140/90 mm Hg</a:t>
                      </a:r>
                      <a:endParaRPr lang="en-US" altLang="ko-KR" sz="1800" b="0" dirty="0"/>
                    </a:p>
                  </a:txBody>
                  <a:tcPr anchor="ctr"/>
                </a:tc>
              </a:tr>
              <a:tr h="758563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ko-KR" altLang="en-US" sz="1800" dirty="0" smtClean="0"/>
                        <a:t>뇌졸중 환자</a:t>
                      </a:r>
                      <a:r>
                        <a:rPr lang="en-US" altLang="ko-KR" sz="1800" baseline="0" dirty="0" smtClean="0"/>
                        <a:t>   </a:t>
                      </a:r>
                      <a:r>
                        <a:rPr lang="ko-KR" altLang="en-US" sz="1800" baseline="0" dirty="0" smtClean="0"/>
                        <a:t>또는</a:t>
                      </a:r>
                      <a:endParaRPr lang="en-US" altLang="ko-KR" sz="1800" baseline="0" dirty="0" smtClean="0"/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ko-KR" altLang="en-US" sz="1800" baseline="0" dirty="0" smtClean="0"/>
                        <a:t>관상동맥질환 환자</a:t>
                      </a:r>
                      <a:endParaRPr lang="en-US" altLang="ko-KR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/>
                        <a:t>권장사항 없음</a:t>
                      </a:r>
                      <a:endParaRPr lang="en-US" altLang="ko-KR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SBP &lt; 140 mm Hg</a:t>
                      </a:r>
                      <a:endParaRPr lang="en-US" altLang="ko-KR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dirty="0" smtClean="0"/>
                        <a:t>권장사항 없음</a:t>
                      </a:r>
                      <a:endParaRPr lang="en-US" altLang="ko-KR" sz="18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4355976" y="3250561"/>
            <a:ext cx="2376264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732240" y="3250561"/>
            <a:ext cx="2232248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355976" y="4186665"/>
            <a:ext cx="2376264" cy="4320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355976" y="4618713"/>
            <a:ext cx="2376264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32240" y="4618713"/>
            <a:ext cx="2232248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32240" y="4186665"/>
            <a:ext cx="2232248" cy="4320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ular Callout 7"/>
          <p:cNvSpPr/>
          <p:nvPr/>
        </p:nvSpPr>
        <p:spPr bwMode="auto">
          <a:xfrm>
            <a:off x="899592" y="6309320"/>
            <a:ext cx="8064896" cy="432048"/>
          </a:xfrm>
          <a:prstGeom prst="wedgeRoundRectCallout">
            <a:avLst>
              <a:gd name="adj1" fmla="val 24020"/>
              <a:gd name="adj2" fmla="val -94116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신규 가이드라인에서는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노인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,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당뇨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,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만성콩팥병 환자의 혈압 목표가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완화된 </a:t>
            </a:r>
            <a:r>
              <a:rPr kumimoji="0" lang="ko-KR" altLang="en-US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것을 볼 수 있습니다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effectLst/>
                <a:latin typeface="양재벨라체M" pitchFamily="18" charset="-127"/>
                <a:ea typeface="양재벨라체M" pitchFamily="18" charset="-127"/>
              </a:rPr>
              <a:t>.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 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 smtClean="0"/>
              <a:t>비약물 치료 및 생활요법</a:t>
            </a:r>
            <a:r>
              <a:rPr lang="en-US" altLang="ko-KR" sz="4400" dirty="0" smtClean="0"/>
              <a:t>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3600" dirty="0" smtClean="0"/>
              <a:t>대한고혈압학회</a:t>
            </a:r>
            <a:endParaRPr lang="ko-KR" alt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874728"/>
          <a:ext cx="8424935" cy="48666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728192"/>
                <a:gridCol w="2088232"/>
                <a:gridCol w="460851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생활요법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혈압감소 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수축기</a:t>
                      </a:r>
                      <a:r>
                        <a:rPr lang="en-US" altLang="ko-KR" dirty="0" smtClean="0"/>
                        <a:t>/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확장기</a:t>
                      </a:r>
                      <a:r>
                        <a:rPr lang="en-US" altLang="ko-KR" dirty="0" smtClean="0"/>
                        <a:t>, mmHg)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권고사항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소금 섭취 제한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-5.1/-2.7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하루 소금 </a:t>
                      </a:r>
                      <a:r>
                        <a:rPr lang="en-US" altLang="ko-KR" dirty="0" smtClean="0"/>
                        <a:t>6g </a:t>
                      </a:r>
                      <a:r>
                        <a:rPr lang="ko-KR" altLang="en-US" dirty="0" smtClean="0"/>
                        <a:t>이하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나트륨 </a:t>
                      </a:r>
                      <a:r>
                        <a:rPr lang="en-US" altLang="ko-KR" dirty="0" smtClean="0"/>
                        <a:t>2.4 g </a:t>
                      </a:r>
                      <a:r>
                        <a:rPr lang="ko-KR" altLang="en-US" dirty="0" smtClean="0"/>
                        <a:t>이하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체중감량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-1.1/-0.9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매 체중 </a:t>
                      </a:r>
                      <a:r>
                        <a:rPr lang="en-US" altLang="ko-KR" dirty="0" smtClean="0"/>
                        <a:t>1kg </a:t>
                      </a:r>
                      <a:r>
                        <a:rPr lang="ko-KR" altLang="en-US" dirty="0" smtClean="0"/>
                        <a:t>감소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절주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-3.9/-2.4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하루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잔 이하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운동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-4.9/-3.7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하루 </a:t>
                      </a:r>
                      <a:r>
                        <a:rPr lang="en-US" altLang="ko-KR" dirty="0" smtClean="0"/>
                        <a:t>30-50</a:t>
                      </a:r>
                      <a:r>
                        <a:rPr lang="ko-KR" altLang="en-US" dirty="0" smtClean="0"/>
                        <a:t>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일주일에 </a:t>
                      </a:r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일 이상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식사조절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-11.4/-5.5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채식 위주의 건강한 식습관 </a:t>
                      </a:r>
                      <a:r>
                        <a:rPr lang="en-US" altLang="ko-KR" dirty="0" smtClean="0"/>
                        <a:t>– </a:t>
                      </a:r>
                      <a:r>
                        <a:rPr lang="ko-KR" altLang="en-US" dirty="0" smtClean="0"/>
                        <a:t>칼로리와 동물성 지방의 섭취를 줄이고 야채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과일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생선류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견과류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유제품의 섭취를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증가시키는</a:t>
                      </a:r>
                      <a:r>
                        <a:rPr lang="ko-KR" altLang="en-US" baseline="0" dirty="0" smtClean="0"/>
                        <a:t> 식이요법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금연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정확히 수립되지 않았지만 심혈관질환의 위험 감소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흡연은 일시적으로 혈압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맥박 상승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흡연은 고혈압과 같이 심혈관질환의 강력한 위험인자이기 때문에 금연이 강력 권고됨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카페인 섭취 감소</a:t>
                      </a:r>
                      <a:r>
                        <a:rPr lang="en-US" altLang="ko-KR" dirty="0" smtClean="0"/>
                        <a:t>: </a:t>
                      </a:r>
                      <a:r>
                        <a:rPr lang="ko-KR" altLang="en-US" dirty="0" smtClean="0"/>
                        <a:t>카페인은 혈압의 급격 상승을 유발할 수 있음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스트레스 해소</a:t>
                      </a:r>
                      <a:r>
                        <a:rPr lang="en-US" altLang="ko-KR" dirty="0" smtClean="0"/>
                        <a:t>: </a:t>
                      </a:r>
                      <a:r>
                        <a:rPr lang="ko-KR" altLang="en-US" dirty="0" smtClean="0"/>
                        <a:t>스트레스 혈압 상승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95536" y="2492896"/>
            <a:ext cx="1656184" cy="36004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868144" y="980728"/>
            <a:ext cx="3168352" cy="648072"/>
          </a:xfrm>
          <a:prstGeom prst="wedgeRoundRectCallout">
            <a:avLst>
              <a:gd name="adj1" fmla="val -29635"/>
              <a:gd name="adj2" fmla="val 76303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비약물요법은 크게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바뀐 점은 없지만 다시한번 </a:t>
            </a:r>
            <a:r>
              <a:rPr lang="ko-KR" altLang="en-US" dirty="0" smtClean="0">
                <a:latin typeface="양재벨라체M" pitchFamily="18" charset="-127"/>
                <a:ea typeface="양재벨라체M" pitchFamily="18" charset="-127"/>
              </a:rPr>
              <a:t>참고하십시오</a:t>
            </a:r>
            <a:r>
              <a:rPr lang="en-US" altLang="ko-KR" dirty="0" smtClean="0">
                <a:latin typeface="양재벨라체M" pitchFamily="18" charset="-127"/>
                <a:ea typeface="양재벨라체M" pitchFamily="18" charset="-127"/>
              </a:rPr>
              <a:t>!</a:t>
            </a: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양재벨라체M" pitchFamily="18" charset="-127"/>
              <a:ea typeface="양재벨라체M" pitchFamily="18" charset="-127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7200" y="6428184"/>
            <a:ext cx="1295400" cy="457200"/>
          </a:xfrm>
        </p:spPr>
        <p:txBody>
          <a:bodyPr/>
          <a:lstStyle/>
          <a:p>
            <a:fld id="{A7F83433-88FB-444B-B83C-46CC934477A4}" type="slidenum">
              <a:rPr lang="ko-KR" altLang="en-US" smtClean="0"/>
              <a:pPr/>
              <a:t>9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Theme2">
  <a:themeElements>
    <a:clrScheme name="Office Theme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1257</TotalTime>
  <Words>2507</Words>
  <Application>Microsoft Office PowerPoint</Application>
  <PresentationFormat>On-screen Show (4:3)</PresentationFormat>
  <Paragraphs>378</Paragraphs>
  <Slides>28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Theme2</vt:lpstr>
      <vt:lpstr>고혈압과 고지혈증의  신규 가이드라인 Update</vt:lpstr>
      <vt:lpstr>목차</vt:lpstr>
      <vt:lpstr>고혈압 (Hypertention)</vt:lpstr>
      <vt:lpstr>고혈압 (Hypertension, HTN)</vt:lpstr>
      <vt:lpstr>고혈압 (Hypertension, HTN)</vt:lpstr>
      <vt:lpstr>고혈압 가이드라인</vt:lpstr>
      <vt:lpstr>혈압분류: 대한고혈압학회 &amp; JNC7 공통</vt:lpstr>
      <vt:lpstr>혈압목표: 대한고혈압학회 &amp; JNC7 &amp; JNC8 </vt:lpstr>
      <vt:lpstr>비약물 치료 및 생활요법: 대한고혈압학회</vt:lpstr>
      <vt:lpstr>고혈압 1차 약물치료요법: 대한고혈압학회 &amp; JNC8 비교</vt:lpstr>
      <vt:lpstr>질환에 따른 추천 고혈압 약제 (강제적응증): JNC7</vt:lpstr>
      <vt:lpstr>질환에 따른 추천 고혈압 약제:  대한고혈압학회 &amp; JNC8</vt:lpstr>
      <vt:lpstr>고혈압 신규 가이드라인 Update 요약/정리</vt:lpstr>
      <vt:lpstr>고지혈증 (Hyperlipidemia)</vt:lpstr>
      <vt:lpstr>고지혈증 (Hyperlipidemia)</vt:lpstr>
      <vt:lpstr>죽상동맥경화증 (Atherosclerosis) 타임라인</vt:lpstr>
      <vt:lpstr>고지질혈증 가이드라인</vt:lpstr>
      <vt:lpstr>Slide 18</vt:lpstr>
      <vt:lpstr>ACC/AHA 2013 GUIDELINE</vt:lpstr>
      <vt:lpstr>용어 정의</vt:lpstr>
      <vt:lpstr>ACC/AHA 2013 가이드라인 알고리듬</vt:lpstr>
      <vt:lpstr>Statin의 강도</vt:lpstr>
      <vt:lpstr>ACC/AHA 2013 가이드라인 정리: Four Statin Groups</vt:lpstr>
      <vt:lpstr>ACC/AHA 2013 가이드라인 정리: Four Statin Groups</vt:lpstr>
      <vt:lpstr>Statin 이득 집단에 포함되지 않는 환자들</vt:lpstr>
      <vt:lpstr>ACC/AHA 2013 가이드라인 중요 포인트: Statins 정리</vt:lpstr>
      <vt:lpstr>ACC/AHA 2013 가이드라인 중요 요점</vt:lpstr>
      <vt:lpstr>가이드라인 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고혈압과 고지혈증의  신규 가이드라인 Update</dc:title>
  <dc:creator>Yun</dc:creator>
  <cp:lastModifiedBy>Yun</cp:lastModifiedBy>
  <cp:revision>210</cp:revision>
  <dcterms:created xsi:type="dcterms:W3CDTF">2014-04-26T03:53:15Z</dcterms:created>
  <dcterms:modified xsi:type="dcterms:W3CDTF">2014-04-29T13:28:17Z</dcterms:modified>
</cp:coreProperties>
</file>