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1" r:id="rId1"/>
  </p:sldMasterIdLst>
  <p:notesMasterIdLst>
    <p:notesMasterId r:id="rId36"/>
  </p:notesMasterIdLst>
  <p:sldIdLst>
    <p:sldId id="256" r:id="rId2"/>
    <p:sldId id="257" r:id="rId3"/>
    <p:sldId id="258" r:id="rId4"/>
    <p:sldId id="264" r:id="rId5"/>
    <p:sldId id="259" r:id="rId6"/>
    <p:sldId id="260" r:id="rId7"/>
    <p:sldId id="261" r:id="rId8"/>
    <p:sldId id="262" r:id="rId9"/>
    <p:sldId id="263" r:id="rId10"/>
    <p:sldId id="266" r:id="rId11"/>
    <p:sldId id="269" r:id="rId12"/>
    <p:sldId id="268" r:id="rId13"/>
    <p:sldId id="270" r:id="rId14"/>
    <p:sldId id="271" r:id="rId15"/>
    <p:sldId id="273" r:id="rId16"/>
    <p:sldId id="275" r:id="rId17"/>
    <p:sldId id="274" r:id="rId18"/>
    <p:sldId id="276" r:id="rId19"/>
    <p:sldId id="279" r:id="rId20"/>
    <p:sldId id="278" r:id="rId21"/>
    <p:sldId id="280" r:id="rId22"/>
    <p:sldId id="277" r:id="rId23"/>
    <p:sldId id="265" r:id="rId24"/>
    <p:sldId id="272" r:id="rId25"/>
    <p:sldId id="282" r:id="rId26"/>
    <p:sldId id="281" r:id="rId27"/>
    <p:sldId id="283" r:id="rId28"/>
    <p:sldId id="286" r:id="rId29"/>
    <p:sldId id="284" r:id="rId30"/>
    <p:sldId id="289" r:id="rId31"/>
    <p:sldId id="285" r:id="rId32"/>
    <p:sldId id="288" r:id="rId33"/>
    <p:sldId id="290" r:id="rId34"/>
    <p:sldId id="291" r:id="rId3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autoAdjust="0"/>
    <p:restoredTop sz="86177" autoAdjust="0"/>
  </p:normalViewPr>
  <p:slideViewPr>
    <p:cSldViewPr snapToGrid="0">
      <p:cViewPr varScale="1">
        <p:scale>
          <a:sx n="77" d="100"/>
          <a:sy n="77" d="100"/>
        </p:scale>
        <p:origin x="-66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EDCE7-5A34-4435-ABE8-7C99169E5AD5}" type="datetimeFigureOut">
              <a:rPr lang="ko-KR" altLang="en-US" smtClean="0"/>
              <a:pPr/>
              <a:t>2016-06-13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23932-73A4-4760-A850-9F23BDB39817}" type="slidenum">
              <a:rPr lang="ko-KR" altLang="en-US" smtClean="0"/>
              <a:pPr/>
              <a:t>‹#›</a:t>
            </a:fld>
            <a:endParaRPr lang="ko-KR" altLang="en-US"/>
          </a:p>
        </p:txBody>
      </p:sp>
    </p:spTree>
    <p:extLst>
      <p:ext uri="{BB962C8B-B14F-4D97-AF65-F5344CB8AC3E}">
        <p14:creationId xmlns:p14="http://schemas.microsoft.com/office/powerpoint/2010/main" xmlns="" val="362843106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jcadonline.com/wp-content/uploads/2009/12/berson1.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4</a:t>
            </a:fld>
            <a:endParaRPr lang="ko-KR" altLang="en-US"/>
          </a:p>
        </p:txBody>
      </p:sp>
    </p:spTree>
    <p:extLst>
      <p:ext uri="{BB962C8B-B14F-4D97-AF65-F5344CB8AC3E}">
        <p14:creationId xmlns:p14="http://schemas.microsoft.com/office/powerpoint/2010/main" xmlns="" val="366002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16</a:t>
            </a:fld>
            <a:endParaRPr lang="ko-KR" altLang="en-US"/>
          </a:p>
        </p:txBody>
      </p:sp>
    </p:spTree>
    <p:extLst>
      <p:ext uri="{BB962C8B-B14F-4D97-AF65-F5344CB8AC3E}">
        <p14:creationId xmlns:p14="http://schemas.microsoft.com/office/powerpoint/2010/main" xmlns="" val="2677124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17</a:t>
            </a:fld>
            <a:endParaRPr lang="ko-KR" altLang="en-US"/>
          </a:p>
        </p:txBody>
      </p:sp>
    </p:spTree>
    <p:extLst>
      <p:ext uri="{BB962C8B-B14F-4D97-AF65-F5344CB8AC3E}">
        <p14:creationId xmlns:p14="http://schemas.microsoft.com/office/powerpoint/2010/main" xmlns="" val="28397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0DC0E00-CC63-4770-B21A-2C9979CEF261}" type="slidenum">
              <a:rPr lang="en-US" altLang="ko-KR" smtClean="0"/>
              <a:pPr/>
              <a:t>18</a:t>
            </a:fld>
            <a:endParaRPr lang="en-US" altLang="ko-KR"/>
          </a:p>
        </p:txBody>
      </p:sp>
    </p:spTree>
    <p:extLst>
      <p:ext uri="{BB962C8B-B14F-4D97-AF65-F5344CB8AC3E}">
        <p14:creationId xmlns:p14="http://schemas.microsoft.com/office/powerpoint/2010/main" xmlns="" val="33640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err="1">
                <a:solidFill>
                  <a:schemeClr val="tx1"/>
                </a:solidFill>
                <a:effectLst/>
                <a:latin typeface="Calibri" panose="020F0502020204030204" pitchFamily="34" charset="0"/>
                <a:ea typeface="ＭＳ Ｐゴシック" panose="020B0600070205080204" pitchFamily="34" charset="-128"/>
                <a:cs typeface="+mn-cs"/>
              </a:rPr>
              <a:t>Cyproterone</a:t>
            </a:r>
            <a:r>
              <a:rPr lang="en-US" altLang="ko-KR" sz="1200" kern="1200" dirty="0">
                <a:solidFill>
                  <a:schemeClr val="tx1"/>
                </a:solidFill>
                <a:effectLst/>
                <a:latin typeface="Calibri" panose="020F0502020204030204" pitchFamily="34" charset="0"/>
                <a:ea typeface="ＭＳ Ｐゴシック" panose="020B0600070205080204" pitchFamily="34" charset="-128"/>
                <a:cs typeface="+mn-cs"/>
              </a:rPr>
              <a:t> is used in Canada, Europe, and Asia and is one of the first androgen receptor-blocking agents to be studied. It has dual activity of directly inhibiting androgen receptors and can serve as the progesterone in combination oral contraceptives. It works by inhibiting the conversion of DHEA to androstenedione by blocking 3B-HSD activity (</a:t>
            </a:r>
            <a:r>
              <a:rPr lang="en-US" altLang="ko-KR" sz="1200" kern="1200" dirty="0">
                <a:solidFill>
                  <a:schemeClr val="tx1"/>
                </a:solidFill>
                <a:effectLst/>
                <a:latin typeface="Calibri" panose="020F0502020204030204" pitchFamily="34" charset="0"/>
                <a:ea typeface="ＭＳ Ｐゴシック" panose="020B0600070205080204" pitchFamily="34" charset="-128"/>
                <a:cs typeface="+mn-cs"/>
                <a:hlinkClick r:id="rId3" tooltip="Figure 1  "/>
              </a:rPr>
              <a:t>Figure 1</a:t>
            </a:r>
            <a:r>
              <a:rPr lang="en-US" altLang="ko-KR" sz="1200" kern="1200" dirty="0">
                <a:solidFill>
                  <a:schemeClr val="tx1"/>
                </a:solidFill>
                <a:effectLst/>
                <a:latin typeface="Calibri" panose="020F0502020204030204" pitchFamily="34" charset="0"/>
                <a:ea typeface="ＭＳ Ｐゴシック" panose="020B0600070205080204" pitchFamily="34" charset="-128"/>
                <a:cs typeface="+mn-cs"/>
              </a:rPr>
              <a:t>). This leads to an overall decrease in testosterone with subsequent decrease in sebum production. Single-agent use of </a:t>
            </a:r>
            <a:r>
              <a:rPr lang="en-US" altLang="ko-KR" sz="1200" kern="1200" dirty="0" err="1">
                <a:solidFill>
                  <a:schemeClr val="tx1"/>
                </a:solidFill>
                <a:effectLst/>
                <a:latin typeface="Calibri" panose="020F0502020204030204" pitchFamily="34" charset="0"/>
                <a:ea typeface="ＭＳ Ｐゴシック" panose="020B0600070205080204" pitchFamily="34" charset="-128"/>
                <a:cs typeface="+mn-cs"/>
              </a:rPr>
              <a:t>cyproterone</a:t>
            </a:r>
            <a:r>
              <a:rPr lang="en-US" altLang="ko-KR" sz="1200" kern="1200" dirty="0">
                <a:solidFill>
                  <a:schemeClr val="tx1"/>
                </a:solidFill>
                <a:effectLst/>
                <a:latin typeface="Calibri" panose="020F0502020204030204" pitchFamily="34" charset="0"/>
                <a:ea typeface="ＭＳ Ｐゴシック" panose="020B0600070205080204" pitchFamily="34" charset="-128"/>
                <a:cs typeface="+mn-cs"/>
              </a:rPr>
              <a:t> 50 to 100mg/day has shown acne improvement rates as high as 75 to 90 percent.[6,19–21] It is usually combined in doses of 2mg with 35µg of </a:t>
            </a:r>
            <a:r>
              <a:rPr lang="en-US" altLang="ko-KR" sz="1200" kern="1200" dirty="0" err="1">
                <a:solidFill>
                  <a:schemeClr val="tx1"/>
                </a:solidFill>
                <a:effectLst/>
                <a:latin typeface="Calibri" panose="020F0502020204030204" pitchFamily="34" charset="0"/>
                <a:ea typeface="ＭＳ Ｐゴシック" panose="020B0600070205080204" pitchFamily="34" charset="-128"/>
                <a:cs typeface="+mn-cs"/>
              </a:rPr>
              <a:t>ethinyl</a:t>
            </a:r>
            <a:r>
              <a:rPr lang="en-US" altLang="ko-KR" sz="1200" kern="1200" dirty="0">
                <a:solidFill>
                  <a:schemeClr val="tx1"/>
                </a:solidFill>
                <a:effectLst/>
                <a:latin typeface="Calibri" panose="020F0502020204030204" pitchFamily="34" charset="0"/>
                <a:ea typeface="ＭＳ Ｐゴシック" panose="020B0600070205080204" pitchFamily="34" charset="-128"/>
                <a:cs typeface="+mn-cs"/>
              </a:rPr>
              <a:t> estradiol (Diane-35, Bayer Schering Pharma, Berlin, Germany). The most common side effects are breast tenderness, headache, nausea, and breakthrough bleeding, which resolve by the second cycle. Serious side effects include fatal hepatotoxicity, which is dose dependent, and in women of childbearing age, there is a risk of feminization of the male fetus</a:t>
            </a:r>
            <a:endParaRPr lang="ko-KR" altLang="en-US" dirty="0"/>
          </a:p>
        </p:txBody>
      </p:sp>
      <p:sp>
        <p:nvSpPr>
          <p:cNvPr id="4" name="슬라이드 번호 개체 틀 3"/>
          <p:cNvSpPr>
            <a:spLocks noGrp="1"/>
          </p:cNvSpPr>
          <p:nvPr>
            <p:ph type="sldNum" sz="quarter" idx="10"/>
          </p:nvPr>
        </p:nvSpPr>
        <p:spPr/>
        <p:txBody>
          <a:bodyPr/>
          <a:lstStyle/>
          <a:p>
            <a:fld id="{60DC0E00-CC63-4770-B21A-2C9979CEF261}" type="slidenum">
              <a:rPr lang="en-US" altLang="ko-KR" smtClean="0"/>
              <a:pPr/>
              <a:t>20</a:t>
            </a:fld>
            <a:endParaRPr lang="en-US" altLang="ko-KR"/>
          </a:p>
        </p:txBody>
      </p:sp>
    </p:spTree>
    <p:extLst>
      <p:ext uri="{BB962C8B-B14F-4D97-AF65-F5344CB8AC3E}">
        <p14:creationId xmlns:p14="http://schemas.microsoft.com/office/powerpoint/2010/main" xmlns="" val="2849886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21</a:t>
            </a:fld>
            <a:endParaRPr lang="ko-KR" altLang="en-US"/>
          </a:p>
        </p:txBody>
      </p:sp>
    </p:spTree>
    <p:extLst>
      <p:ext uri="{BB962C8B-B14F-4D97-AF65-F5344CB8AC3E}">
        <p14:creationId xmlns:p14="http://schemas.microsoft.com/office/powerpoint/2010/main" xmlns="" val="771292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응급피임약의 작용 기전</a:t>
            </a:r>
          </a:p>
        </p:txBody>
      </p:sp>
      <p:sp>
        <p:nvSpPr>
          <p:cNvPr id="4" name="슬라이드 번호 개체 틀 3"/>
          <p:cNvSpPr>
            <a:spLocks noGrp="1"/>
          </p:cNvSpPr>
          <p:nvPr>
            <p:ph type="sldNum" sz="quarter" idx="10"/>
          </p:nvPr>
        </p:nvSpPr>
        <p:spPr/>
        <p:txBody>
          <a:bodyPr/>
          <a:lstStyle/>
          <a:p>
            <a:fld id="{60DC0E00-CC63-4770-B21A-2C9979CEF261}" type="slidenum">
              <a:rPr lang="en-US" altLang="ko-KR" smtClean="0"/>
              <a:pPr/>
              <a:t>25</a:t>
            </a:fld>
            <a:endParaRPr lang="en-US" altLang="ko-KR"/>
          </a:p>
        </p:txBody>
      </p:sp>
    </p:spTree>
    <p:extLst>
      <p:ext uri="{BB962C8B-B14F-4D97-AF65-F5344CB8AC3E}">
        <p14:creationId xmlns:p14="http://schemas.microsoft.com/office/powerpoint/2010/main" xmlns="" val="374462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26</a:t>
            </a:fld>
            <a:endParaRPr lang="ko-KR" altLang="en-US"/>
          </a:p>
        </p:txBody>
      </p:sp>
    </p:spTree>
    <p:extLst>
      <p:ext uri="{BB962C8B-B14F-4D97-AF65-F5344CB8AC3E}">
        <p14:creationId xmlns:p14="http://schemas.microsoft.com/office/powerpoint/2010/main" xmlns="" val="2699020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28</a:t>
            </a:fld>
            <a:endParaRPr lang="ko-KR" altLang="en-US"/>
          </a:p>
        </p:txBody>
      </p:sp>
    </p:spTree>
    <p:extLst>
      <p:ext uri="{BB962C8B-B14F-4D97-AF65-F5344CB8AC3E}">
        <p14:creationId xmlns:p14="http://schemas.microsoft.com/office/powerpoint/2010/main" xmlns="" val="762002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29</a:t>
            </a:fld>
            <a:endParaRPr lang="ko-KR" altLang="en-US"/>
          </a:p>
        </p:txBody>
      </p:sp>
    </p:spTree>
    <p:extLst>
      <p:ext uri="{BB962C8B-B14F-4D97-AF65-F5344CB8AC3E}">
        <p14:creationId xmlns:p14="http://schemas.microsoft.com/office/powerpoint/2010/main" xmlns="" val="466067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31</a:t>
            </a:fld>
            <a:endParaRPr lang="ko-KR" altLang="en-US"/>
          </a:p>
        </p:txBody>
      </p:sp>
    </p:spTree>
    <p:extLst>
      <p:ext uri="{BB962C8B-B14F-4D97-AF65-F5344CB8AC3E}">
        <p14:creationId xmlns:p14="http://schemas.microsoft.com/office/powerpoint/2010/main" xmlns="" val="328668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FSH</a:t>
            </a:r>
            <a:r>
              <a:rPr lang="ko-KR" altLang="en-US" dirty="0"/>
              <a:t>는 미성숙한 난포의 </a:t>
            </a:r>
            <a:r>
              <a:rPr lang="en-US" altLang="ko-KR" dirty="0"/>
              <a:t>FSH receptor</a:t>
            </a:r>
            <a:r>
              <a:rPr lang="ko-KR" altLang="en-US" dirty="0"/>
              <a:t>에 작용하여 난포의 성숙을 자극하고 성숙해가는 난포의 과립세포층은 </a:t>
            </a:r>
            <a:r>
              <a:rPr lang="en-US" altLang="ko-KR" dirty="0"/>
              <a:t>estrogen</a:t>
            </a:r>
            <a:r>
              <a:rPr lang="ko-KR" altLang="en-US" dirty="0"/>
              <a:t>을 분비한다</a:t>
            </a:r>
            <a:r>
              <a:rPr lang="en-US" altLang="ko-KR" dirty="0"/>
              <a:t>. </a:t>
            </a:r>
            <a:r>
              <a:rPr lang="ko-KR" altLang="en-US" dirty="0"/>
              <a:t>낮은 농도의  </a:t>
            </a:r>
            <a:r>
              <a:rPr lang="en-US" altLang="ko-KR" dirty="0"/>
              <a:t>estrogen</a:t>
            </a:r>
            <a:r>
              <a:rPr lang="ko-KR" altLang="en-US" dirty="0"/>
              <a:t>은 시상하부에서 </a:t>
            </a:r>
            <a:r>
              <a:rPr lang="en-US" altLang="ko-KR" dirty="0"/>
              <a:t>negative</a:t>
            </a:r>
            <a:r>
              <a:rPr lang="en-US" altLang="ko-KR" baseline="0" dirty="0"/>
              <a:t> feedback</a:t>
            </a:r>
            <a:r>
              <a:rPr lang="ko-KR" altLang="en-US" baseline="0" dirty="0"/>
              <a:t>으로 작용한다</a:t>
            </a:r>
            <a:r>
              <a:rPr lang="en-US" altLang="ko-KR" baseline="0" dirty="0"/>
              <a:t>.</a:t>
            </a:r>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5</a:t>
            </a:fld>
            <a:endParaRPr lang="ko-KR" altLang="en-US"/>
          </a:p>
        </p:txBody>
      </p:sp>
    </p:spTree>
    <p:extLst>
      <p:ext uri="{BB962C8B-B14F-4D97-AF65-F5344CB8AC3E}">
        <p14:creationId xmlns:p14="http://schemas.microsoft.com/office/powerpoint/2010/main" xmlns="" val="4053223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0DC0E00-CC63-4770-B21A-2C9979CEF261}" type="slidenum">
              <a:rPr lang="en-US" altLang="ko-KR" smtClean="0"/>
              <a:pPr/>
              <a:t>33</a:t>
            </a:fld>
            <a:endParaRPr lang="en-US" altLang="ko-KR"/>
          </a:p>
        </p:txBody>
      </p:sp>
    </p:spTree>
    <p:extLst>
      <p:ext uri="{BB962C8B-B14F-4D97-AF65-F5344CB8AC3E}">
        <p14:creationId xmlns:p14="http://schemas.microsoft.com/office/powerpoint/2010/main" xmlns="" val="280970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Ovulation(</a:t>
            </a:r>
            <a:r>
              <a:rPr lang="ko-KR" altLang="en-US" dirty="0"/>
              <a:t>배란</a:t>
            </a:r>
            <a:r>
              <a:rPr lang="en-US" altLang="ko-KR" dirty="0"/>
              <a:t>)</a:t>
            </a:r>
            <a:r>
              <a:rPr lang="ko-KR" altLang="en-US" dirty="0"/>
              <a:t>은 성숙한 난포가</a:t>
            </a:r>
            <a:r>
              <a:rPr lang="ko-KR" altLang="en-US" baseline="0" dirty="0"/>
              <a:t> </a:t>
            </a:r>
            <a:r>
              <a:rPr lang="en-US" altLang="ko-KR" baseline="0" dirty="0"/>
              <a:t>LH</a:t>
            </a:r>
            <a:r>
              <a:rPr lang="ko-KR" altLang="en-US" baseline="0" dirty="0"/>
              <a:t>에 반응하여 일어난다</a:t>
            </a:r>
            <a:r>
              <a:rPr lang="en-US" altLang="ko-KR" baseline="0" dirty="0"/>
              <a:t>. Estrogen peak</a:t>
            </a:r>
            <a:r>
              <a:rPr lang="ko-KR" altLang="en-US" baseline="0" dirty="0"/>
              <a:t>는 </a:t>
            </a:r>
            <a:r>
              <a:rPr lang="en-US" altLang="ko-KR" baseline="0" dirty="0"/>
              <a:t>LH</a:t>
            </a:r>
            <a:r>
              <a:rPr lang="ko-KR" altLang="en-US" baseline="0" dirty="0"/>
              <a:t>와 </a:t>
            </a:r>
            <a:r>
              <a:rPr lang="en-US" altLang="ko-KR" baseline="0" dirty="0"/>
              <a:t>FSH</a:t>
            </a:r>
            <a:r>
              <a:rPr lang="ko-KR" altLang="en-US" baseline="0" dirty="0"/>
              <a:t>의 </a:t>
            </a:r>
            <a:r>
              <a:rPr lang="en-US" altLang="ko-KR" baseline="0" dirty="0"/>
              <a:t>surge</a:t>
            </a:r>
            <a:r>
              <a:rPr lang="ko-KR" altLang="en-US" baseline="0" dirty="0"/>
              <a:t>를 유도하고 </a:t>
            </a:r>
            <a:r>
              <a:rPr lang="en-US" altLang="ko-KR" baseline="0" dirty="0"/>
              <a:t>LH </a:t>
            </a:r>
            <a:r>
              <a:rPr lang="ko-KR" altLang="en-US" baseline="0" dirty="0"/>
              <a:t>급상승은 대략 </a:t>
            </a:r>
            <a:r>
              <a:rPr lang="en-US" altLang="ko-KR" baseline="0" dirty="0"/>
              <a:t>40</a:t>
            </a:r>
            <a:r>
              <a:rPr lang="ko-KR" altLang="en-US" baseline="0" dirty="0"/>
              <a:t>시간 후에 성숙한 난포의 배란을 일으킨다</a:t>
            </a:r>
            <a:r>
              <a:rPr lang="en-US" altLang="ko-KR" baseline="0" dirty="0"/>
              <a:t>. </a:t>
            </a:r>
            <a:r>
              <a:rPr lang="ko-KR" altLang="en-US" baseline="0" dirty="0"/>
              <a:t>난자는 복강으로 유리된 후 난관으로 들어가고 만약 난관 내에서 수정되면 배란 약 </a:t>
            </a:r>
            <a:r>
              <a:rPr lang="en-US" altLang="ko-KR" baseline="0" dirty="0"/>
              <a:t>4</a:t>
            </a:r>
            <a:r>
              <a:rPr lang="ko-KR" altLang="en-US" baseline="0" dirty="0"/>
              <a:t>일 후에 자궁에 도착하고 배란 </a:t>
            </a:r>
            <a:r>
              <a:rPr lang="en-US" altLang="ko-KR" baseline="0" dirty="0"/>
              <a:t>5~6</a:t>
            </a:r>
            <a:r>
              <a:rPr lang="ko-KR" altLang="en-US" baseline="0" dirty="0"/>
              <a:t>일 후 자궁내막에 착상</a:t>
            </a:r>
            <a:r>
              <a:rPr lang="en-US" altLang="ko-KR" baseline="0" dirty="0"/>
              <a:t>(implantation)</a:t>
            </a:r>
            <a:r>
              <a:rPr lang="ko-KR" altLang="en-US" baseline="0" dirty="0"/>
              <a:t>된다</a:t>
            </a:r>
            <a:r>
              <a:rPr lang="en-US" altLang="ko-KR" baseline="0" dirty="0"/>
              <a:t>.  </a:t>
            </a:r>
            <a:r>
              <a:rPr lang="ko-KR" altLang="en-US" baseline="0" dirty="0"/>
              <a:t>또 </a:t>
            </a:r>
            <a:r>
              <a:rPr lang="en-US" altLang="ko-KR" baseline="0" dirty="0"/>
              <a:t>estrogen</a:t>
            </a:r>
            <a:r>
              <a:rPr lang="ko-KR" altLang="en-US" baseline="0" dirty="0"/>
              <a:t>은 자궁내막에 영양효과를 주어 자궁내막의 증식을 일으킨다</a:t>
            </a:r>
            <a:r>
              <a:rPr lang="en-US" altLang="ko-KR" baseline="0" dirty="0"/>
              <a:t>.</a:t>
            </a:r>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6</a:t>
            </a:fld>
            <a:endParaRPr lang="ko-KR" altLang="en-US"/>
          </a:p>
        </p:txBody>
      </p:sp>
    </p:spTree>
    <p:extLst>
      <p:ext uri="{BB962C8B-B14F-4D97-AF65-F5344CB8AC3E}">
        <p14:creationId xmlns:p14="http://schemas.microsoft.com/office/powerpoint/2010/main" xmlns="" val="29277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배란</a:t>
            </a:r>
            <a:r>
              <a:rPr lang="en-US" altLang="ko-KR" dirty="0"/>
              <a:t> </a:t>
            </a:r>
            <a:r>
              <a:rPr lang="ko-KR" altLang="en-US" dirty="0"/>
              <a:t>후의 난포는 황체가 되고 황체는 </a:t>
            </a:r>
            <a:r>
              <a:rPr lang="en-US" altLang="ko-KR" dirty="0"/>
              <a:t>progesterone</a:t>
            </a:r>
            <a:r>
              <a:rPr lang="ko-KR" altLang="en-US" dirty="0"/>
              <a:t>과 </a:t>
            </a:r>
            <a:r>
              <a:rPr lang="en-US" altLang="ko-KR" dirty="0"/>
              <a:t>estrogen</a:t>
            </a:r>
            <a:r>
              <a:rPr lang="ko-KR" altLang="en-US" dirty="0"/>
              <a:t>을 분비한다</a:t>
            </a:r>
            <a:r>
              <a:rPr lang="en-US" altLang="ko-KR" dirty="0"/>
              <a:t>. </a:t>
            </a:r>
            <a:r>
              <a:rPr lang="ko-KR" altLang="en-US" dirty="0"/>
              <a:t>수정이 일어나지 않으면 황체는 퇴화하고 황체의 퇴화는 </a:t>
            </a:r>
            <a:r>
              <a:rPr lang="en-US" altLang="ko-KR" dirty="0"/>
              <a:t>estrogen</a:t>
            </a:r>
            <a:r>
              <a:rPr lang="ko-KR" altLang="en-US" dirty="0"/>
              <a:t>과 </a:t>
            </a:r>
            <a:r>
              <a:rPr lang="en-US" altLang="ko-KR" dirty="0"/>
              <a:t>progesterone</a:t>
            </a:r>
            <a:r>
              <a:rPr lang="ko-KR" altLang="en-US" dirty="0"/>
              <a:t>의 급격한 감소를 일으킨다</a:t>
            </a:r>
            <a:r>
              <a:rPr lang="en-US" altLang="ko-KR" dirty="0"/>
              <a:t>. Estrogen</a:t>
            </a:r>
            <a:r>
              <a:rPr lang="ko-KR" altLang="en-US" dirty="0"/>
              <a:t>과 </a:t>
            </a:r>
            <a:r>
              <a:rPr lang="en-US" altLang="ko-KR" dirty="0"/>
              <a:t>progesterone</a:t>
            </a:r>
            <a:r>
              <a:rPr lang="ko-KR" altLang="en-US" dirty="0"/>
              <a:t>의 급격한 감소는 시상하부에 작용하여 </a:t>
            </a:r>
            <a:r>
              <a:rPr lang="en-US" altLang="ko-KR" dirty="0"/>
              <a:t>GnRH</a:t>
            </a:r>
            <a:r>
              <a:rPr lang="ko-KR" altLang="en-US" dirty="0"/>
              <a:t>와 </a:t>
            </a:r>
            <a:r>
              <a:rPr lang="en-US" altLang="ko-KR" dirty="0"/>
              <a:t>LH, FSH</a:t>
            </a:r>
            <a:r>
              <a:rPr lang="ko-KR" altLang="en-US" dirty="0"/>
              <a:t>의 분비를 일으킨다</a:t>
            </a:r>
            <a:r>
              <a:rPr lang="en-US" altLang="ko-KR" dirty="0"/>
              <a:t>. </a:t>
            </a:r>
            <a:r>
              <a:rPr lang="ko-KR" altLang="en-US" dirty="0"/>
              <a:t>그리고 여성호르몬의 급격한 감소에 반응하여 자궁내막층에서 출혈이 발생한다</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7</a:t>
            </a:fld>
            <a:endParaRPr lang="ko-KR" altLang="en-US"/>
          </a:p>
        </p:txBody>
      </p:sp>
    </p:spTree>
    <p:extLst>
      <p:ext uri="{BB962C8B-B14F-4D97-AF65-F5344CB8AC3E}">
        <p14:creationId xmlns:p14="http://schemas.microsoft.com/office/powerpoint/2010/main" xmlns="" val="295749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황체에서 분비되는 </a:t>
            </a:r>
            <a:r>
              <a:rPr lang="en-US" altLang="ko-KR" dirty="0"/>
              <a:t>inhibin</a:t>
            </a:r>
            <a:r>
              <a:rPr lang="ko-KR" altLang="en-US" dirty="0"/>
              <a:t>은 </a:t>
            </a:r>
            <a:r>
              <a:rPr lang="en-US" altLang="ko-KR" dirty="0"/>
              <a:t>FSH</a:t>
            </a:r>
            <a:r>
              <a:rPr lang="ko-KR" altLang="en-US" dirty="0"/>
              <a:t>의 분비를 감소시켜 하나의 난포만 주도적으로 성숙되도록 한다</a:t>
            </a:r>
            <a:r>
              <a:rPr lang="en-US" altLang="ko-KR" dirty="0"/>
              <a:t>. </a:t>
            </a:r>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8</a:t>
            </a:fld>
            <a:endParaRPr lang="ko-KR" altLang="en-US"/>
          </a:p>
        </p:txBody>
      </p:sp>
    </p:spTree>
    <p:extLst>
      <p:ext uri="{BB962C8B-B14F-4D97-AF65-F5344CB8AC3E}">
        <p14:creationId xmlns:p14="http://schemas.microsoft.com/office/powerpoint/2010/main" xmlns="" val="423469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경구용 피임약의 작용 기전 </a:t>
            </a:r>
            <a:r>
              <a:rPr lang="en-US" altLang="ko-KR" dirty="0"/>
              <a:t>: GnRH,</a:t>
            </a:r>
            <a:r>
              <a:rPr lang="en-US" altLang="ko-KR" baseline="0" dirty="0"/>
              <a:t> LH, FSH</a:t>
            </a:r>
            <a:r>
              <a:rPr lang="ko-KR" altLang="en-US" baseline="0" dirty="0"/>
              <a:t>의 분비와 난포발달을 막아 배란을 억제한다</a:t>
            </a:r>
            <a:r>
              <a:rPr lang="en-US" altLang="ko-KR" baseline="0" dirty="0"/>
              <a:t>. Estrogen</a:t>
            </a:r>
            <a:r>
              <a:rPr lang="ko-KR" altLang="en-US" baseline="0" dirty="0"/>
              <a:t>과 </a:t>
            </a:r>
            <a:r>
              <a:rPr lang="en-US" altLang="ko-KR" baseline="0" dirty="0"/>
              <a:t>progesterone</a:t>
            </a:r>
            <a:r>
              <a:rPr lang="ko-KR" altLang="en-US" baseline="0" dirty="0"/>
              <a:t>을 병용 투여하는 것이 </a:t>
            </a:r>
            <a:r>
              <a:rPr lang="en-US" altLang="ko-KR" baseline="0" dirty="0"/>
              <a:t>GnRH, LH, FSH</a:t>
            </a:r>
            <a:r>
              <a:rPr lang="ko-KR" altLang="en-US" baseline="0" dirty="0"/>
              <a:t>의 분비를 억제하는 가장 강력한 방법이다</a:t>
            </a:r>
            <a:r>
              <a:rPr lang="en-US" altLang="ko-KR" baseline="0" dirty="0"/>
              <a:t>. </a:t>
            </a:r>
            <a:r>
              <a:rPr lang="ko-KR" altLang="en-US" baseline="0" dirty="0"/>
              <a:t>또한 배란의 억제는 약 </a:t>
            </a:r>
            <a:r>
              <a:rPr lang="en-US" altLang="ko-KR" baseline="0" dirty="0"/>
              <a:t>70~80%</a:t>
            </a:r>
            <a:r>
              <a:rPr lang="ko-KR" altLang="en-US" baseline="0" dirty="0"/>
              <a:t>의</a:t>
            </a:r>
            <a:r>
              <a:rPr lang="en-US" altLang="ko-KR" baseline="0" dirty="0"/>
              <a:t> </a:t>
            </a:r>
            <a:r>
              <a:rPr lang="ko-KR" altLang="en-US" baseline="0" dirty="0"/>
              <a:t>확률이지만 난관의 연동운동 변동</a:t>
            </a:r>
            <a:r>
              <a:rPr lang="en-US" altLang="ko-KR" baseline="0" dirty="0"/>
              <a:t>, </a:t>
            </a:r>
            <a:r>
              <a:rPr lang="ko-KR" altLang="en-US" baseline="0" dirty="0"/>
              <a:t>자궁내막의 수용성 및 자궁경부의 점액분비 변화와 같은 이차적인 기전이 더해져서 피임율이 </a:t>
            </a:r>
            <a:r>
              <a:rPr lang="en-US" altLang="ko-KR" baseline="0" dirty="0"/>
              <a:t>99% </a:t>
            </a:r>
            <a:r>
              <a:rPr lang="ko-KR" altLang="en-US" baseline="0" dirty="0"/>
              <a:t>이상이 된다</a:t>
            </a:r>
            <a:r>
              <a:rPr lang="en-US" altLang="ko-KR" baseline="0" dirty="0"/>
              <a:t>. </a:t>
            </a:r>
            <a:endParaRPr lang="ko-KR" altLang="en-US" dirty="0"/>
          </a:p>
        </p:txBody>
      </p:sp>
      <p:sp>
        <p:nvSpPr>
          <p:cNvPr id="4" name="슬라이드 번호 개체 틀 3"/>
          <p:cNvSpPr>
            <a:spLocks noGrp="1"/>
          </p:cNvSpPr>
          <p:nvPr>
            <p:ph type="sldNum" sz="quarter" idx="10"/>
          </p:nvPr>
        </p:nvSpPr>
        <p:spPr/>
        <p:txBody>
          <a:bodyPr/>
          <a:lstStyle/>
          <a:p>
            <a:fld id="{60DC0E00-CC63-4770-B21A-2C9979CEF261}" type="slidenum">
              <a:rPr lang="en-US" altLang="ko-KR" smtClean="0"/>
              <a:pPr/>
              <a:t>9</a:t>
            </a:fld>
            <a:endParaRPr lang="en-US" altLang="ko-KR"/>
          </a:p>
        </p:txBody>
      </p:sp>
    </p:spTree>
    <p:extLst>
      <p:ext uri="{BB962C8B-B14F-4D97-AF65-F5344CB8AC3E}">
        <p14:creationId xmlns:p14="http://schemas.microsoft.com/office/powerpoint/2010/main" xmlns="" val="409703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경구용 피임약을 복용하면 피임약의 </a:t>
            </a:r>
            <a:r>
              <a:rPr lang="en-US" altLang="ko-KR" dirty="0"/>
              <a:t>estrogen</a:t>
            </a:r>
            <a:r>
              <a:rPr lang="ko-KR" altLang="en-US" dirty="0"/>
              <a:t>과 </a:t>
            </a:r>
            <a:r>
              <a:rPr lang="en-US" altLang="ko-KR" dirty="0" err="1"/>
              <a:t>progesteron</a:t>
            </a:r>
            <a:r>
              <a:rPr lang="ko-KR" altLang="en-US" dirty="0"/>
              <a:t>이 시상하부에 작용하여 </a:t>
            </a:r>
            <a:r>
              <a:rPr lang="en-US" altLang="ko-KR" dirty="0"/>
              <a:t>GnRH</a:t>
            </a:r>
            <a:r>
              <a:rPr lang="ko-KR" altLang="en-US" dirty="0"/>
              <a:t>의 분비를 감소시키고 </a:t>
            </a:r>
            <a:r>
              <a:rPr lang="en-US" altLang="ko-KR" dirty="0"/>
              <a:t>GnRH</a:t>
            </a:r>
            <a:r>
              <a:rPr lang="ko-KR" altLang="en-US" dirty="0"/>
              <a:t>의 분비 감소는 </a:t>
            </a:r>
            <a:r>
              <a:rPr lang="en-US" altLang="ko-KR" dirty="0"/>
              <a:t>FSH</a:t>
            </a:r>
            <a:r>
              <a:rPr lang="ko-KR" altLang="en-US" dirty="0"/>
              <a:t>와 </a:t>
            </a:r>
            <a:r>
              <a:rPr lang="en-US" altLang="ko-KR" dirty="0"/>
              <a:t>LH</a:t>
            </a:r>
            <a:r>
              <a:rPr lang="ko-KR" altLang="en-US" dirty="0"/>
              <a:t>의 분비감소로 이어진다</a:t>
            </a:r>
            <a:r>
              <a:rPr lang="en-US" altLang="ko-KR" dirty="0"/>
              <a:t>. </a:t>
            </a:r>
            <a:r>
              <a:rPr lang="ko-KR" altLang="en-US" dirty="0"/>
              <a:t>난포의 발달과 배란이 억제된다</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10</a:t>
            </a:fld>
            <a:endParaRPr lang="ko-KR" altLang="en-US"/>
          </a:p>
        </p:txBody>
      </p:sp>
    </p:spTree>
    <p:extLst>
      <p:ext uri="{BB962C8B-B14F-4D97-AF65-F5344CB8AC3E}">
        <p14:creationId xmlns:p14="http://schemas.microsoft.com/office/powerpoint/2010/main" xmlns="" val="40620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11</a:t>
            </a:fld>
            <a:endParaRPr lang="ko-KR" altLang="en-US"/>
          </a:p>
        </p:txBody>
      </p:sp>
    </p:spTree>
    <p:extLst>
      <p:ext uri="{BB962C8B-B14F-4D97-AF65-F5344CB8AC3E}">
        <p14:creationId xmlns:p14="http://schemas.microsoft.com/office/powerpoint/2010/main" xmlns="" val="188309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C523932-73A4-4760-A850-9F23BDB39817}" type="slidenum">
              <a:rPr lang="ko-KR" altLang="en-US" smtClean="0"/>
              <a:pPr/>
              <a:t>14</a:t>
            </a:fld>
            <a:endParaRPr lang="ko-KR" altLang="en-US"/>
          </a:p>
        </p:txBody>
      </p:sp>
    </p:spTree>
    <p:extLst>
      <p:ext uri="{BB962C8B-B14F-4D97-AF65-F5344CB8AC3E}">
        <p14:creationId xmlns:p14="http://schemas.microsoft.com/office/powerpoint/2010/main" xmlns="" val="6945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96DFF08F-DC6B-4601-B491-B0F83F6DD2DA}" type="datetimeFigureOut">
              <a:rPr lang="en-US" smtClean="0"/>
              <a:pPr/>
              <a:t>6/13/2016</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5104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96DFF08F-DC6B-4601-B491-B0F83F6DD2DA}" type="datetimeFigureOut">
              <a:rPr lang="en-US" smtClean="0"/>
              <a:pPr/>
              <a:t>6/13/2016</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6961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96DFF08F-DC6B-4601-B491-B0F83F6DD2DA}" type="datetimeFigureOut">
              <a:rPr lang="en-US" smtClean="0"/>
              <a:pPr/>
              <a:t>6/13/2016</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7954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96DFF08F-DC6B-4601-B491-B0F83F6DD2DA}" type="datetimeFigureOut">
              <a:rPr lang="en-US" smtClean="0"/>
              <a:pPr/>
              <a:t>6/13/2016</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40069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96DFF08F-DC6B-4601-B491-B0F83F6DD2DA}" type="datetimeFigureOut">
              <a:rPr lang="en-US" smtClean="0"/>
              <a:pPr/>
              <a:t>6/13/2016</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73216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96DFF08F-DC6B-4601-B491-B0F83F6DD2DA}" type="datetimeFigureOut">
              <a:rPr lang="en-US" smtClean="0"/>
              <a:pPr/>
              <a:t>6/13/2016</a:t>
            </a:fld>
            <a:endParaRPr lang="en-US" dirty="0"/>
          </a:p>
        </p:txBody>
      </p:sp>
      <p:sp>
        <p:nvSpPr>
          <p:cNvPr id="6" name="바닥글 개체 틀 5"/>
          <p:cNvSpPr>
            <a:spLocks noGrp="1"/>
          </p:cNvSpPr>
          <p:nvPr>
            <p:ph type="ftr" sz="quarter" idx="11"/>
          </p:nvPr>
        </p:nvSpPr>
        <p:spPr/>
        <p:txBody>
          <a:bodyPr/>
          <a:lstStyle/>
          <a:p>
            <a:endParaRPr lang="en-US" dirty="0"/>
          </a:p>
        </p:txBody>
      </p:sp>
      <p:sp>
        <p:nvSpPr>
          <p:cNvPr id="7" name="슬라이드 번호 개체 틀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09678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96DFF08F-DC6B-4601-B491-B0F83F6DD2DA}" type="datetimeFigureOut">
              <a:rPr lang="en-US" smtClean="0"/>
              <a:pPr/>
              <a:t>6/13/2016</a:t>
            </a:fld>
            <a:endParaRPr lang="en-US" dirty="0"/>
          </a:p>
        </p:txBody>
      </p:sp>
      <p:sp>
        <p:nvSpPr>
          <p:cNvPr id="8" name="바닥글 개체 틀 7"/>
          <p:cNvSpPr>
            <a:spLocks noGrp="1"/>
          </p:cNvSpPr>
          <p:nvPr>
            <p:ph type="ftr" sz="quarter" idx="11"/>
          </p:nvPr>
        </p:nvSpPr>
        <p:spPr/>
        <p:txBody>
          <a:bodyPr/>
          <a:lstStyle/>
          <a:p>
            <a:endParaRPr lang="en-US" dirty="0"/>
          </a:p>
        </p:txBody>
      </p:sp>
      <p:sp>
        <p:nvSpPr>
          <p:cNvPr id="9" name="슬라이드 번호 개체 틀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422084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96DFF08F-DC6B-4601-B491-B0F83F6DD2DA}" type="datetimeFigureOut">
              <a:rPr lang="en-US" smtClean="0"/>
              <a:pPr/>
              <a:t>6/13/2016</a:t>
            </a:fld>
            <a:endParaRPr lang="en-US" dirty="0"/>
          </a:p>
        </p:txBody>
      </p:sp>
      <p:sp>
        <p:nvSpPr>
          <p:cNvPr id="4" name="바닥글 개체 틀 3"/>
          <p:cNvSpPr>
            <a:spLocks noGrp="1"/>
          </p:cNvSpPr>
          <p:nvPr>
            <p:ph type="ftr" sz="quarter" idx="11"/>
          </p:nvPr>
        </p:nvSpPr>
        <p:spPr/>
        <p:txBody>
          <a:bodyPr/>
          <a:lstStyle/>
          <a:p>
            <a:endParaRPr lang="en-US" dirty="0"/>
          </a:p>
        </p:txBody>
      </p:sp>
      <p:sp>
        <p:nvSpPr>
          <p:cNvPr id="5" name="슬라이드 번호 개체 틀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11449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6DFF08F-DC6B-4601-B491-B0F83F6DD2DA}" type="datetimeFigureOut">
              <a:rPr lang="en-US" smtClean="0"/>
              <a:pPr/>
              <a:t>6/13/2016</a:t>
            </a:fld>
            <a:endParaRPr lang="en-US" dirty="0"/>
          </a:p>
        </p:txBody>
      </p:sp>
      <p:sp>
        <p:nvSpPr>
          <p:cNvPr id="3" name="바닥글 개체 틀 2"/>
          <p:cNvSpPr>
            <a:spLocks noGrp="1"/>
          </p:cNvSpPr>
          <p:nvPr>
            <p:ph type="ftr" sz="quarter" idx="11"/>
          </p:nvPr>
        </p:nvSpPr>
        <p:spPr/>
        <p:txBody>
          <a:bodyPr/>
          <a:lstStyle/>
          <a:p>
            <a:endParaRPr lang="en-US" dirty="0"/>
          </a:p>
        </p:txBody>
      </p:sp>
      <p:sp>
        <p:nvSpPr>
          <p:cNvPr id="4" name="슬라이드 번호 개체 틀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47821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96DFF08F-DC6B-4601-B491-B0F83F6DD2DA}" type="datetimeFigureOut">
              <a:rPr lang="en-US" smtClean="0"/>
              <a:pPr/>
              <a:t>6/13/2016</a:t>
            </a:fld>
            <a:endParaRPr lang="en-US" dirty="0"/>
          </a:p>
        </p:txBody>
      </p:sp>
      <p:sp>
        <p:nvSpPr>
          <p:cNvPr id="6" name="바닥글 개체 틀 5"/>
          <p:cNvSpPr>
            <a:spLocks noGrp="1"/>
          </p:cNvSpPr>
          <p:nvPr>
            <p:ph type="ftr" sz="quarter" idx="11"/>
          </p:nvPr>
        </p:nvSpPr>
        <p:spPr/>
        <p:txBody>
          <a:bodyPr/>
          <a:lstStyle/>
          <a:p>
            <a:endParaRPr lang="en-US" dirty="0"/>
          </a:p>
        </p:txBody>
      </p:sp>
      <p:sp>
        <p:nvSpPr>
          <p:cNvPr id="7" name="슬라이드 번호 개체 틀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49412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96DFF08F-DC6B-4601-B491-B0F83F6DD2DA}" type="datetimeFigureOut">
              <a:rPr lang="en-US" smtClean="0"/>
              <a:pPr/>
              <a:t>6/13/2016</a:t>
            </a:fld>
            <a:endParaRPr lang="en-US" dirty="0"/>
          </a:p>
        </p:txBody>
      </p:sp>
      <p:sp>
        <p:nvSpPr>
          <p:cNvPr id="6" name="바닥글 개체 틀 5"/>
          <p:cNvSpPr>
            <a:spLocks noGrp="1"/>
          </p:cNvSpPr>
          <p:nvPr>
            <p:ph type="ftr" sz="quarter" idx="11"/>
          </p:nvPr>
        </p:nvSpPr>
        <p:spPr/>
        <p:txBody>
          <a:bodyPr/>
          <a:lstStyle/>
          <a:p>
            <a:endParaRPr lang="en-US" dirty="0"/>
          </a:p>
        </p:txBody>
      </p:sp>
      <p:sp>
        <p:nvSpPr>
          <p:cNvPr id="7" name="슬라이드 번호 개체 틀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97092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6/13/2016</a:t>
            </a:fld>
            <a:endParaRPr lang="en-US" dirty="0"/>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76478957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kr/url?sa=i&amp;rct=j&amp;q=&amp;esrc=s&amp;source=images&amp;cd=&amp;cad=rja&amp;uact=8&amp;ved=0ahUKEwji7_HazoTNAhVEk5QKHee1A20QjRwIBw&amp;url=http://www.ebmconsult.com/articles/oral-contraceptive-clotting-factors-thrombosis-dvt-pe&amp;psig=AFQjCNF7QHS_Tz0frdG3gdNVo5hH2GUX5Q&amp;ust=1464793483120116"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ko-KR" altLang="en-US" dirty="0"/>
              <a:t>경구용 피임약</a:t>
            </a:r>
          </a:p>
        </p:txBody>
      </p:sp>
      <p:sp>
        <p:nvSpPr>
          <p:cNvPr id="3" name="부제목 2"/>
          <p:cNvSpPr>
            <a:spLocks noGrp="1"/>
          </p:cNvSpPr>
          <p:nvPr>
            <p:ph type="subTitle" idx="1"/>
          </p:nvPr>
        </p:nvSpPr>
        <p:spPr/>
        <p:txBody>
          <a:bodyPr/>
          <a:lstStyle/>
          <a:p>
            <a:r>
              <a:rPr lang="ko-KR" altLang="en-US" dirty="0"/>
              <a:t>지은실 약사 </a:t>
            </a:r>
            <a:r>
              <a:rPr lang="en-US" altLang="ko-KR" dirty="0"/>
              <a:t>hdpharm6119@naver.com</a:t>
            </a:r>
            <a:endParaRPr lang="ko-KR" altLang="en-US" dirty="0"/>
          </a:p>
        </p:txBody>
      </p:sp>
    </p:spTree>
    <p:extLst>
      <p:ext uri="{BB962C8B-B14F-4D97-AF65-F5344CB8AC3E}">
        <p14:creationId xmlns:p14="http://schemas.microsoft.com/office/powerpoint/2010/main" xmlns="" val="393934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1628538" y="496712"/>
            <a:ext cx="8875639" cy="5418667"/>
          </a:xfrm>
          <a:prstGeom prst="rect">
            <a:avLst/>
          </a:prstGeom>
        </p:spPr>
      </p:pic>
    </p:spTree>
    <p:extLst>
      <p:ext uri="{BB962C8B-B14F-4D97-AF65-F5344CB8AC3E}">
        <p14:creationId xmlns:p14="http://schemas.microsoft.com/office/powerpoint/2010/main" xmlns="" val="261837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253836" y="500062"/>
            <a:ext cx="10515600" cy="1325563"/>
          </a:xfrm>
        </p:spPr>
        <p:txBody>
          <a:bodyPr/>
          <a:lstStyle/>
          <a:p>
            <a:r>
              <a:rPr lang="ko-KR" altLang="en-US" dirty="0">
                <a:solidFill>
                  <a:schemeClr val="accent2"/>
                </a:solidFill>
              </a:rPr>
              <a:t>복합형 </a:t>
            </a:r>
            <a:r>
              <a:rPr lang="en-US" altLang="ko-KR" dirty="0">
                <a:solidFill>
                  <a:schemeClr val="accent2"/>
                </a:solidFill>
              </a:rPr>
              <a:t>estrogen-progestin </a:t>
            </a:r>
            <a:r>
              <a:rPr lang="ko-KR" altLang="en-US" dirty="0">
                <a:solidFill>
                  <a:schemeClr val="accent2"/>
                </a:solidFill>
              </a:rPr>
              <a:t>피임제</a:t>
            </a:r>
          </a:p>
        </p:txBody>
      </p:sp>
      <p:sp>
        <p:nvSpPr>
          <p:cNvPr id="3" name="내용 개체 틀 2"/>
          <p:cNvSpPr>
            <a:spLocks noGrp="1"/>
          </p:cNvSpPr>
          <p:nvPr>
            <p:ph idx="1"/>
          </p:nvPr>
        </p:nvSpPr>
        <p:spPr/>
        <p:txBody>
          <a:bodyPr anchor="ctr">
            <a:normAutofit/>
          </a:bodyPr>
          <a:lstStyle/>
          <a:p>
            <a:r>
              <a:rPr lang="en-US" altLang="ko-KR" sz="2000" dirty="0"/>
              <a:t>Estrogen</a:t>
            </a:r>
            <a:r>
              <a:rPr lang="ko-KR" altLang="en-US" sz="2000" dirty="0"/>
              <a:t>과 </a:t>
            </a:r>
            <a:r>
              <a:rPr lang="en-US" altLang="ko-KR" sz="2000" dirty="0"/>
              <a:t>progesterone</a:t>
            </a:r>
            <a:r>
              <a:rPr lang="ko-KR" altLang="en-US" sz="2000" dirty="0"/>
              <a:t>을 병용하는 것이 </a:t>
            </a:r>
            <a:r>
              <a:rPr lang="en-US" altLang="ko-KR" sz="2000" dirty="0"/>
              <a:t>GnRH</a:t>
            </a:r>
            <a:r>
              <a:rPr lang="ko-KR" altLang="en-US" sz="2000" dirty="0"/>
              <a:t>와 </a:t>
            </a:r>
            <a:r>
              <a:rPr lang="en-US" altLang="ko-KR" sz="2000" dirty="0"/>
              <a:t>LH, FSH</a:t>
            </a:r>
            <a:r>
              <a:rPr lang="ko-KR" altLang="en-US" sz="2000" dirty="0"/>
              <a:t>의 분비를 억제하는 가장 강력한 방법이다</a:t>
            </a:r>
            <a:r>
              <a:rPr lang="en-US" altLang="ko-KR" sz="2000" dirty="0"/>
              <a:t>.</a:t>
            </a:r>
          </a:p>
          <a:p>
            <a:r>
              <a:rPr lang="ko-KR" altLang="en-US" sz="2000" dirty="0"/>
              <a:t>복합형 피임제에 사용되는 </a:t>
            </a:r>
            <a:r>
              <a:rPr lang="en-US" altLang="ko-KR" sz="2000" dirty="0"/>
              <a:t>estrogen</a:t>
            </a:r>
            <a:r>
              <a:rPr lang="ko-KR" altLang="en-US" sz="2000" dirty="0"/>
              <a:t>은 </a:t>
            </a:r>
            <a:r>
              <a:rPr lang="en-US" altLang="ko-KR" sz="2000" dirty="0" err="1"/>
              <a:t>ethinyl</a:t>
            </a:r>
            <a:r>
              <a:rPr lang="en-US" altLang="ko-KR" sz="2000" dirty="0"/>
              <a:t> estradiol</a:t>
            </a:r>
            <a:r>
              <a:rPr lang="ko-KR" altLang="en-US" sz="2000" dirty="0"/>
              <a:t>과 </a:t>
            </a:r>
            <a:r>
              <a:rPr lang="en-US" altLang="ko-KR" sz="2000" dirty="0"/>
              <a:t>mestranol</a:t>
            </a:r>
            <a:r>
              <a:rPr lang="ko-KR" altLang="en-US" sz="2000" dirty="0"/>
              <a:t>이다</a:t>
            </a:r>
            <a:r>
              <a:rPr lang="en-US" altLang="ko-KR" sz="2000" dirty="0"/>
              <a:t>. (</a:t>
            </a:r>
            <a:r>
              <a:rPr lang="ko-KR" altLang="en-US" sz="2000" dirty="0"/>
              <a:t>우리나라에서는 </a:t>
            </a:r>
            <a:r>
              <a:rPr lang="en-US" altLang="ko-KR" sz="2000" dirty="0"/>
              <a:t>mestranol</a:t>
            </a:r>
            <a:r>
              <a:rPr lang="ko-KR" altLang="en-US" sz="2000" dirty="0"/>
              <a:t>제제는 없음</a:t>
            </a:r>
            <a:r>
              <a:rPr lang="en-US" altLang="ko-KR" sz="2000" dirty="0"/>
              <a:t>)</a:t>
            </a:r>
          </a:p>
          <a:p>
            <a:r>
              <a:rPr lang="en-US" altLang="ko-KR" sz="2000" dirty="0"/>
              <a:t>Estrogen </a:t>
            </a:r>
            <a:r>
              <a:rPr lang="ko-KR" altLang="en-US" sz="2000" dirty="0"/>
              <a:t>단독 사용은 자궁내막의 성장을 촉진시키므로 자궁내막암의 위험을 증가시킨다</a:t>
            </a:r>
            <a:r>
              <a:rPr lang="en-US" altLang="ko-KR" sz="2000" dirty="0"/>
              <a:t>. </a:t>
            </a:r>
            <a:r>
              <a:rPr lang="ko-KR" altLang="en-US" sz="2000" dirty="0"/>
              <a:t>자궁이 있는 여성에게 </a:t>
            </a:r>
            <a:r>
              <a:rPr lang="en-US" altLang="ko-KR" sz="2000" dirty="0"/>
              <a:t>estrogen</a:t>
            </a:r>
            <a:r>
              <a:rPr lang="ko-KR" altLang="en-US" sz="2000" dirty="0"/>
              <a:t>을 투여할 때는 자궁내막의 증식을 억제하기 위해 </a:t>
            </a:r>
            <a:r>
              <a:rPr lang="en-US" altLang="ko-KR" sz="2000" dirty="0"/>
              <a:t>progestin</a:t>
            </a:r>
            <a:r>
              <a:rPr lang="ko-KR" altLang="en-US" sz="2000" dirty="0"/>
              <a:t>과 함께 투여한다</a:t>
            </a:r>
            <a:r>
              <a:rPr lang="en-US" altLang="ko-KR" sz="2000" dirty="0"/>
              <a:t>.</a:t>
            </a:r>
          </a:p>
          <a:p>
            <a:r>
              <a:rPr lang="ko-KR" altLang="en-US" sz="2000" dirty="0"/>
              <a:t>피임약에 사용되는 </a:t>
            </a:r>
            <a:r>
              <a:rPr lang="en-US" altLang="ko-KR" sz="2000" dirty="0"/>
              <a:t>progestin</a:t>
            </a:r>
            <a:r>
              <a:rPr lang="ko-KR" altLang="en-US" sz="2000" dirty="0"/>
              <a:t>은 모두 강력한 </a:t>
            </a:r>
            <a:r>
              <a:rPr lang="en-US" altLang="ko-KR" sz="2000" dirty="0"/>
              <a:t>progesterone</a:t>
            </a:r>
            <a:r>
              <a:rPr lang="ko-KR" altLang="en-US" sz="2000" dirty="0"/>
              <a:t>수용체 효현제이다</a:t>
            </a:r>
            <a:r>
              <a:rPr lang="en-US" altLang="ko-KR" sz="2000" dirty="0"/>
              <a:t>. </a:t>
            </a:r>
            <a:r>
              <a:rPr lang="ko-KR" altLang="en-US" sz="2000" dirty="0"/>
              <a:t>하지만 최근에 사용되는 모든 </a:t>
            </a:r>
            <a:r>
              <a:rPr lang="en-US" altLang="ko-KR" sz="2000" dirty="0"/>
              <a:t>progestin</a:t>
            </a:r>
            <a:r>
              <a:rPr lang="ko-KR" altLang="en-US" sz="2000" dirty="0"/>
              <a:t>은 </a:t>
            </a:r>
            <a:r>
              <a:rPr lang="en-US" altLang="ko-KR" sz="2000" dirty="0"/>
              <a:t>progesterone</a:t>
            </a:r>
            <a:r>
              <a:rPr lang="ko-KR" altLang="en-US" sz="2000" dirty="0"/>
              <a:t>과 </a:t>
            </a:r>
            <a:r>
              <a:rPr lang="en-US" altLang="ko-KR" sz="2000" dirty="0"/>
              <a:t>androgen</a:t>
            </a:r>
            <a:r>
              <a:rPr lang="ko-KR" altLang="en-US" sz="2000" dirty="0"/>
              <a:t>에 교차활성을 보인다</a:t>
            </a:r>
            <a:r>
              <a:rPr lang="en-US" altLang="ko-KR" sz="2000" dirty="0"/>
              <a:t>. </a:t>
            </a:r>
            <a:r>
              <a:rPr lang="ko-KR" altLang="en-US" sz="2000" dirty="0"/>
              <a:t>이 </a:t>
            </a:r>
            <a:r>
              <a:rPr lang="en-US" altLang="ko-KR" sz="2000" dirty="0"/>
              <a:t>androgen </a:t>
            </a:r>
            <a:r>
              <a:rPr lang="ko-KR" altLang="en-US" sz="2000" dirty="0"/>
              <a:t>활성이 </a:t>
            </a:r>
            <a:r>
              <a:rPr lang="en-US" altLang="ko-KR" sz="2000" dirty="0"/>
              <a:t>progestin</a:t>
            </a:r>
            <a:r>
              <a:rPr lang="ko-KR" altLang="en-US" sz="2000" dirty="0"/>
              <a:t>에 따라 다르다</a:t>
            </a:r>
            <a:r>
              <a:rPr lang="en-US" altLang="ko-KR" sz="2000" dirty="0"/>
              <a:t>.</a:t>
            </a:r>
            <a:endParaRPr lang="ko-KR" altLang="en-US" sz="2000" dirty="0"/>
          </a:p>
        </p:txBody>
      </p:sp>
    </p:spTree>
    <p:extLst>
      <p:ext uri="{BB962C8B-B14F-4D97-AF65-F5344CB8AC3E}">
        <p14:creationId xmlns:p14="http://schemas.microsoft.com/office/powerpoint/2010/main" xmlns="" val="2342727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2"/>
          <a:srcRect r="108" b="9923"/>
          <a:stretch/>
        </p:blipFill>
        <p:spPr>
          <a:xfrm>
            <a:off x="1646434" y="72736"/>
            <a:ext cx="9761460" cy="6608617"/>
          </a:xfrm>
          <a:prstGeom prst="rect">
            <a:avLst/>
          </a:prstGeom>
        </p:spPr>
      </p:pic>
    </p:spTree>
    <p:extLst>
      <p:ext uri="{BB962C8B-B14F-4D97-AF65-F5344CB8AC3E}">
        <p14:creationId xmlns:p14="http://schemas.microsoft.com/office/powerpoint/2010/main" xmlns="" val="183555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1901536" y="166255"/>
            <a:ext cx="8936182" cy="6702137"/>
          </a:xfrm>
          <a:prstGeom prst="rect">
            <a:avLst/>
          </a:prstGeom>
        </p:spPr>
      </p:pic>
    </p:spTree>
    <p:extLst>
      <p:ext uri="{BB962C8B-B14F-4D97-AF65-F5344CB8AC3E}">
        <p14:creationId xmlns:p14="http://schemas.microsoft.com/office/powerpoint/2010/main" xmlns="" val="821887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267808" y="1371599"/>
            <a:ext cx="5699787" cy="4279307"/>
          </a:xfrm>
          <a:prstGeom prst="rect">
            <a:avLst/>
          </a:prstGeom>
        </p:spPr>
      </p:pic>
      <p:sp>
        <p:nvSpPr>
          <p:cNvPr id="3" name="TextBox 2"/>
          <p:cNvSpPr txBox="1"/>
          <p:nvPr/>
        </p:nvSpPr>
        <p:spPr>
          <a:xfrm>
            <a:off x="6155526" y="333648"/>
            <a:ext cx="5624624" cy="3416320"/>
          </a:xfrm>
          <a:prstGeom prst="rect">
            <a:avLst/>
          </a:prstGeom>
          <a:noFill/>
        </p:spPr>
        <p:txBody>
          <a:bodyPr wrap="square" rtlCol="0">
            <a:spAutoFit/>
          </a:bodyPr>
          <a:lstStyle/>
          <a:p>
            <a:pPr marL="285750" indent="-285750">
              <a:buFont typeface="Arial" panose="020B0604020202020204" pitchFamily="34" charset="0"/>
              <a:buChar char="•"/>
            </a:pPr>
            <a:r>
              <a:rPr lang="ko-KR" altLang="en-US" dirty="0"/>
              <a:t>합성 </a:t>
            </a:r>
            <a:r>
              <a:rPr lang="en-US" altLang="ko-KR" dirty="0"/>
              <a:t>progestin</a:t>
            </a:r>
            <a:r>
              <a:rPr lang="ko-KR" altLang="en-US" dirty="0"/>
              <a:t>은 </a:t>
            </a:r>
            <a:r>
              <a:rPr lang="en-US" altLang="ko-KR" dirty="0"/>
              <a:t>1</a:t>
            </a:r>
            <a:r>
              <a:rPr lang="ko-KR" altLang="en-US" dirty="0"/>
              <a:t>세대</a:t>
            </a:r>
            <a:r>
              <a:rPr lang="en-US" altLang="ko-KR" dirty="0"/>
              <a:t>, 2</a:t>
            </a:r>
            <a:r>
              <a:rPr lang="ko-KR" altLang="en-US" dirty="0"/>
              <a:t>세대</a:t>
            </a:r>
            <a:r>
              <a:rPr lang="en-US" altLang="ko-KR" dirty="0"/>
              <a:t>, 3</a:t>
            </a:r>
            <a:r>
              <a:rPr lang="ko-KR" altLang="en-US" dirty="0"/>
              <a:t>세대로 다시 나뉠 수 있는데</a:t>
            </a:r>
            <a:r>
              <a:rPr lang="en-US" altLang="ko-KR" dirty="0"/>
              <a:t>, </a:t>
            </a:r>
            <a:r>
              <a:rPr lang="ko-KR" altLang="en-US" dirty="0"/>
              <a:t>전문의약품으로 사용되는 </a:t>
            </a:r>
            <a:r>
              <a:rPr lang="en-US" altLang="ko-KR" dirty="0"/>
              <a:t>medroxyprogesterone acetate</a:t>
            </a:r>
            <a:r>
              <a:rPr lang="ko-KR" altLang="en-US" dirty="0"/>
              <a:t> </a:t>
            </a:r>
            <a:r>
              <a:rPr lang="en-US" altLang="ko-KR" dirty="0"/>
              <a:t>(</a:t>
            </a:r>
            <a:r>
              <a:rPr lang="ko-KR" altLang="en-US" dirty="0" err="1"/>
              <a:t>프로베라정</a:t>
            </a:r>
            <a:r>
              <a:rPr lang="en-US" altLang="ko-KR" dirty="0"/>
              <a:t>)</a:t>
            </a:r>
            <a:r>
              <a:rPr lang="ko-KR" altLang="en-US" dirty="0"/>
              <a:t>이 </a:t>
            </a:r>
            <a:r>
              <a:rPr lang="en-US" altLang="ko-KR" dirty="0"/>
              <a:t>1</a:t>
            </a:r>
            <a:r>
              <a:rPr lang="ko-KR" altLang="en-US" dirty="0"/>
              <a:t>세대</a:t>
            </a:r>
            <a:r>
              <a:rPr lang="en-US" altLang="ko-KR" dirty="0"/>
              <a:t>, </a:t>
            </a:r>
            <a:r>
              <a:rPr lang="ko-KR" altLang="en-US" dirty="0"/>
              <a:t>피임약으로 사용되는 </a:t>
            </a:r>
            <a:r>
              <a:rPr lang="en-US" altLang="ko-KR" dirty="0" err="1"/>
              <a:t>levonorgestrel</a:t>
            </a:r>
            <a:r>
              <a:rPr lang="ko-KR" altLang="en-US" dirty="0"/>
              <a:t>이 </a:t>
            </a:r>
            <a:r>
              <a:rPr lang="en-US" altLang="ko-KR" dirty="0"/>
              <a:t>2</a:t>
            </a:r>
            <a:r>
              <a:rPr lang="ko-KR" altLang="en-US" dirty="0"/>
              <a:t>세대이다</a:t>
            </a:r>
            <a:r>
              <a:rPr lang="en-US" altLang="ko-KR" dirty="0"/>
              <a:t>.</a:t>
            </a:r>
          </a:p>
          <a:p>
            <a:pPr marL="285750" indent="-285750">
              <a:buFont typeface="Arial" panose="020B0604020202020204" pitchFamily="34" charset="0"/>
              <a:buChar char="•"/>
            </a:pPr>
            <a:r>
              <a:rPr lang="en-US" altLang="ko-KR" dirty="0"/>
              <a:t>1</a:t>
            </a:r>
            <a:r>
              <a:rPr lang="ko-KR" altLang="en-US" dirty="0"/>
              <a:t>세대인 </a:t>
            </a:r>
            <a:r>
              <a:rPr lang="en-US" altLang="ko-KR" dirty="0" err="1"/>
              <a:t>norgestrel</a:t>
            </a:r>
            <a:r>
              <a:rPr lang="ko-KR" altLang="en-US" dirty="0"/>
              <a:t>과</a:t>
            </a:r>
            <a:r>
              <a:rPr lang="en-US" altLang="ko-KR" dirty="0"/>
              <a:t> </a:t>
            </a:r>
            <a:r>
              <a:rPr lang="en-US" altLang="ko-KR" dirty="0" err="1"/>
              <a:t>levonorgestrel</a:t>
            </a:r>
            <a:r>
              <a:rPr lang="ko-KR" altLang="en-US" dirty="0"/>
              <a:t>은 상대적으로 </a:t>
            </a:r>
            <a:r>
              <a:rPr lang="en-US" altLang="ko-KR" dirty="0"/>
              <a:t>androgen </a:t>
            </a:r>
            <a:r>
              <a:rPr lang="ko-KR" altLang="en-US" dirty="0"/>
              <a:t>활성이 높은 편이고 </a:t>
            </a:r>
            <a:r>
              <a:rPr lang="en-US" altLang="ko-KR" dirty="0"/>
              <a:t>3</a:t>
            </a:r>
            <a:r>
              <a:rPr lang="ko-KR" altLang="en-US" dirty="0"/>
              <a:t>세대 </a:t>
            </a:r>
            <a:r>
              <a:rPr lang="en-US" altLang="ko-KR" dirty="0"/>
              <a:t>progestin</a:t>
            </a:r>
            <a:r>
              <a:rPr lang="ko-KR" altLang="en-US" dirty="0"/>
              <a:t>인 </a:t>
            </a:r>
            <a:r>
              <a:rPr lang="en-US" altLang="ko-KR" dirty="0" err="1">
                <a:solidFill>
                  <a:schemeClr val="accent2">
                    <a:lumMod val="75000"/>
                  </a:schemeClr>
                </a:solidFill>
              </a:rPr>
              <a:t>desogestrel</a:t>
            </a:r>
            <a:r>
              <a:rPr lang="ko-KR" altLang="en-US" dirty="0">
                <a:solidFill>
                  <a:schemeClr val="accent2">
                    <a:lumMod val="75000"/>
                  </a:schemeClr>
                </a:solidFill>
              </a:rPr>
              <a:t>과 </a:t>
            </a:r>
            <a:r>
              <a:rPr lang="en-US" altLang="ko-KR" dirty="0" err="1">
                <a:solidFill>
                  <a:schemeClr val="accent2">
                    <a:lumMod val="75000"/>
                  </a:schemeClr>
                </a:solidFill>
              </a:rPr>
              <a:t>gestodene</a:t>
            </a:r>
            <a:r>
              <a:rPr lang="ko-KR" altLang="en-US" dirty="0">
                <a:solidFill>
                  <a:schemeClr val="accent2">
                    <a:lumMod val="75000"/>
                  </a:schemeClr>
                </a:solidFill>
              </a:rPr>
              <a:t>은 </a:t>
            </a:r>
            <a:r>
              <a:rPr lang="en-US" altLang="ko-KR" dirty="0">
                <a:solidFill>
                  <a:schemeClr val="accent2">
                    <a:lumMod val="75000"/>
                  </a:schemeClr>
                </a:solidFill>
              </a:rPr>
              <a:t>androgen</a:t>
            </a:r>
            <a:r>
              <a:rPr lang="ko-KR" altLang="en-US" dirty="0">
                <a:solidFill>
                  <a:schemeClr val="accent2">
                    <a:lumMod val="75000"/>
                  </a:schemeClr>
                </a:solidFill>
              </a:rPr>
              <a:t>활성이 낮다</a:t>
            </a:r>
            <a:r>
              <a:rPr lang="en-US" altLang="ko-KR" dirty="0">
                <a:solidFill>
                  <a:schemeClr val="accent2">
                    <a:lumMod val="75000"/>
                  </a:schemeClr>
                </a:solidFill>
              </a:rPr>
              <a:t>.</a:t>
            </a:r>
          </a:p>
          <a:p>
            <a:pPr marL="285750" indent="-285750">
              <a:buFont typeface="Arial" panose="020B0604020202020204" pitchFamily="34" charset="0"/>
              <a:buChar char="•"/>
            </a:pPr>
            <a:r>
              <a:rPr lang="en-US" altLang="ko-KR" dirty="0"/>
              <a:t>3</a:t>
            </a:r>
            <a:r>
              <a:rPr lang="ko-KR" altLang="en-US" dirty="0"/>
              <a:t>세대 </a:t>
            </a:r>
            <a:r>
              <a:rPr lang="en-US" altLang="ko-KR" dirty="0" err="1"/>
              <a:t>progestins</a:t>
            </a:r>
            <a:r>
              <a:rPr lang="ko-KR" altLang="en-US" dirty="0"/>
              <a:t>은 </a:t>
            </a:r>
            <a:r>
              <a:rPr lang="en-US" altLang="ko-KR" dirty="0"/>
              <a:t>androgen</a:t>
            </a:r>
            <a:r>
              <a:rPr lang="ko-KR" altLang="en-US" dirty="0"/>
              <a:t>활성이 낮아서 혈중지질에 미치는 영향이 적은 대신 </a:t>
            </a:r>
            <a:r>
              <a:rPr lang="en-US" altLang="ko-KR" dirty="0"/>
              <a:t>2</a:t>
            </a:r>
            <a:r>
              <a:rPr lang="ko-KR" altLang="en-US" dirty="0"/>
              <a:t>세대 </a:t>
            </a:r>
            <a:r>
              <a:rPr lang="en-US" altLang="ko-KR" dirty="0" err="1"/>
              <a:t>progestins</a:t>
            </a:r>
            <a:r>
              <a:rPr lang="ko-KR" altLang="en-US" dirty="0"/>
              <a:t>에 비해 </a:t>
            </a:r>
            <a:r>
              <a:rPr lang="ko-KR" altLang="en-US" dirty="0" err="1">
                <a:solidFill>
                  <a:schemeClr val="accent2">
                    <a:lumMod val="75000"/>
                  </a:schemeClr>
                </a:solidFill>
              </a:rPr>
              <a:t>혈전증</a:t>
            </a:r>
            <a:r>
              <a:rPr lang="ko-KR" altLang="en-US" dirty="0">
                <a:solidFill>
                  <a:schemeClr val="accent2">
                    <a:lumMod val="75000"/>
                  </a:schemeClr>
                </a:solidFill>
              </a:rPr>
              <a:t> 위험이 더 큰 단점이 있다</a:t>
            </a:r>
            <a:r>
              <a:rPr lang="en-US" altLang="ko-KR" dirty="0"/>
              <a:t>.</a:t>
            </a:r>
            <a:endParaRPr lang="ko-KR" altLang="en-US" dirty="0"/>
          </a:p>
        </p:txBody>
      </p:sp>
      <p:sp>
        <p:nvSpPr>
          <p:cNvPr id="4" name="TextBox 3"/>
          <p:cNvSpPr txBox="1"/>
          <p:nvPr/>
        </p:nvSpPr>
        <p:spPr>
          <a:xfrm>
            <a:off x="6155526" y="4031672"/>
            <a:ext cx="6036474" cy="2308324"/>
          </a:xfrm>
          <a:prstGeom prst="rect">
            <a:avLst/>
          </a:prstGeom>
          <a:noFill/>
        </p:spPr>
        <p:txBody>
          <a:bodyPr wrap="square" rtlCol="0">
            <a:spAutoFit/>
          </a:bodyPr>
          <a:lstStyle/>
          <a:p>
            <a:r>
              <a:rPr lang="en-US" altLang="ko-KR" b="1" dirty="0"/>
              <a:t>&lt;Androgen receptor </a:t>
            </a:r>
            <a:r>
              <a:rPr lang="ko-KR" altLang="en-US" b="1" dirty="0"/>
              <a:t>활성</a:t>
            </a:r>
            <a:r>
              <a:rPr lang="en-US" altLang="ko-KR" b="1" dirty="0"/>
              <a:t>&gt;</a:t>
            </a:r>
          </a:p>
          <a:p>
            <a:r>
              <a:rPr lang="en-US" altLang="ko-KR" b="1" dirty="0" err="1"/>
              <a:t>Norgesterel</a:t>
            </a:r>
            <a:r>
              <a:rPr lang="en-US" altLang="ko-KR" b="1" dirty="0"/>
              <a:t>, </a:t>
            </a:r>
            <a:r>
              <a:rPr lang="en-US" altLang="ko-KR" b="1" dirty="0" err="1"/>
              <a:t>levonorgestrel</a:t>
            </a:r>
            <a:r>
              <a:rPr lang="en-US" altLang="ko-KR" b="1" dirty="0"/>
              <a:t> &gt; </a:t>
            </a:r>
            <a:r>
              <a:rPr lang="en-US" altLang="ko-KR" b="1" dirty="0" err="1"/>
              <a:t>desogestrel</a:t>
            </a:r>
            <a:r>
              <a:rPr lang="en-US" altLang="ko-KR" b="1" dirty="0"/>
              <a:t>, </a:t>
            </a:r>
            <a:r>
              <a:rPr lang="en-US" altLang="ko-KR" b="1" dirty="0" err="1"/>
              <a:t>gestodene</a:t>
            </a:r>
            <a:endParaRPr lang="en-US" altLang="ko-KR" b="1" dirty="0"/>
          </a:p>
          <a:p>
            <a:endParaRPr lang="en-US" altLang="ko-KR" b="1" dirty="0"/>
          </a:p>
          <a:p>
            <a:r>
              <a:rPr lang="en-US" altLang="ko-KR" b="1" dirty="0">
                <a:solidFill>
                  <a:schemeClr val="accent5">
                    <a:lumMod val="75000"/>
                  </a:schemeClr>
                </a:solidFill>
              </a:rPr>
              <a:t>17</a:t>
            </a:r>
            <a:r>
              <a:rPr lang="el-GR" altLang="ko-KR" b="1" baseline="30000" dirty="0">
                <a:solidFill>
                  <a:schemeClr val="accent5">
                    <a:lumMod val="75000"/>
                  </a:schemeClr>
                </a:solidFill>
              </a:rPr>
              <a:t>α</a:t>
            </a:r>
            <a:r>
              <a:rPr lang="en-US" altLang="ko-KR" b="1" dirty="0">
                <a:solidFill>
                  <a:schemeClr val="accent5">
                    <a:lumMod val="75000"/>
                  </a:schemeClr>
                </a:solidFill>
              </a:rPr>
              <a:t>-spironolactone </a:t>
            </a:r>
            <a:r>
              <a:rPr lang="ko-KR" altLang="en-US" b="1" dirty="0">
                <a:solidFill>
                  <a:schemeClr val="accent5">
                    <a:lumMod val="75000"/>
                  </a:schemeClr>
                </a:solidFill>
              </a:rPr>
              <a:t>계열의 </a:t>
            </a:r>
            <a:r>
              <a:rPr lang="en-US" altLang="ko-KR" b="1" dirty="0" err="1">
                <a:solidFill>
                  <a:schemeClr val="accent5">
                    <a:lumMod val="75000"/>
                  </a:schemeClr>
                </a:solidFill>
              </a:rPr>
              <a:t>drospirenone</a:t>
            </a:r>
            <a:r>
              <a:rPr lang="ko-KR" altLang="en-US" b="1" dirty="0">
                <a:solidFill>
                  <a:schemeClr val="accent5">
                    <a:lumMod val="75000"/>
                  </a:schemeClr>
                </a:solidFill>
              </a:rPr>
              <a:t>과 </a:t>
            </a:r>
            <a:r>
              <a:rPr lang="en-US" altLang="ko-KR" b="1" dirty="0" err="1">
                <a:solidFill>
                  <a:schemeClr val="accent5">
                    <a:lumMod val="75000"/>
                  </a:schemeClr>
                </a:solidFill>
              </a:rPr>
              <a:t>preganane</a:t>
            </a:r>
            <a:r>
              <a:rPr lang="ko-KR" altLang="en-US" b="1" dirty="0">
                <a:solidFill>
                  <a:schemeClr val="accent5">
                    <a:lumMod val="75000"/>
                  </a:schemeClr>
                </a:solidFill>
              </a:rPr>
              <a:t>계열의 </a:t>
            </a:r>
            <a:r>
              <a:rPr lang="en-US" altLang="ko-KR" b="1" dirty="0" err="1">
                <a:solidFill>
                  <a:schemeClr val="accent5">
                    <a:lumMod val="75000"/>
                  </a:schemeClr>
                </a:solidFill>
              </a:rPr>
              <a:t>cyproterone</a:t>
            </a:r>
            <a:r>
              <a:rPr lang="ko-KR" altLang="en-US" b="1" dirty="0">
                <a:solidFill>
                  <a:schemeClr val="accent5">
                    <a:lumMod val="75000"/>
                  </a:schemeClr>
                </a:solidFill>
              </a:rPr>
              <a:t>은 오히려 </a:t>
            </a:r>
            <a:r>
              <a:rPr lang="en-US" altLang="ko-KR" b="1" dirty="0">
                <a:solidFill>
                  <a:schemeClr val="accent5">
                    <a:lumMod val="75000"/>
                  </a:schemeClr>
                </a:solidFill>
              </a:rPr>
              <a:t>anti-androgen </a:t>
            </a:r>
            <a:r>
              <a:rPr lang="ko-KR" altLang="en-US" b="1" dirty="0">
                <a:solidFill>
                  <a:schemeClr val="accent5">
                    <a:lumMod val="75000"/>
                  </a:schemeClr>
                </a:solidFill>
              </a:rPr>
              <a:t>활성을 보인다</a:t>
            </a:r>
            <a:r>
              <a:rPr lang="en-US" altLang="ko-KR" b="1" dirty="0">
                <a:solidFill>
                  <a:schemeClr val="accent5">
                    <a:lumMod val="75000"/>
                  </a:schemeClr>
                </a:solidFill>
              </a:rPr>
              <a:t>.</a:t>
            </a:r>
          </a:p>
          <a:p>
            <a:endParaRPr lang="en-US" altLang="ko-KR" dirty="0">
              <a:solidFill>
                <a:schemeClr val="accent1"/>
              </a:solidFill>
            </a:endParaRPr>
          </a:p>
          <a:p>
            <a:endParaRPr lang="ko-KR" altLang="en-US" dirty="0"/>
          </a:p>
        </p:txBody>
      </p:sp>
    </p:spTree>
    <p:extLst>
      <p:ext uri="{BB962C8B-B14F-4D97-AF65-F5344CB8AC3E}">
        <p14:creationId xmlns:p14="http://schemas.microsoft.com/office/powerpoint/2010/main" xmlns="" val="408722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740477" y="365125"/>
            <a:ext cx="8711045" cy="1325563"/>
          </a:xfrm>
        </p:spPr>
        <p:txBody>
          <a:bodyPr/>
          <a:lstStyle/>
          <a:p>
            <a:r>
              <a:rPr lang="ko-KR" altLang="en-US" dirty="0">
                <a:solidFill>
                  <a:schemeClr val="accent2"/>
                </a:solidFill>
              </a:rPr>
              <a:t>시판용 경구 피임약의 구성</a:t>
            </a:r>
            <a:r>
              <a:rPr lang="en-US" altLang="ko-KR" dirty="0">
                <a:solidFill>
                  <a:schemeClr val="accent2"/>
                </a:solidFill>
              </a:rPr>
              <a:t>(OTC)</a:t>
            </a:r>
            <a:endParaRPr lang="ko-KR" altLang="en-US" dirty="0">
              <a:solidFill>
                <a:schemeClr val="accent2"/>
              </a:solidFill>
            </a:endParaRPr>
          </a:p>
        </p:txBody>
      </p:sp>
      <p:graphicFrame>
        <p:nvGraphicFramePr>
          <p:cNvPr id="4" name="내용 개체 틀 3"/>
          <p:cNvGraphicFramePr>
            <a:graphicFrameLocks noGrp="1"/>
          </p:cNvGraphicFramePr>
          <p:nvPr>
            <p:ph idx="1"/>
            <p:extLst>
              <p:ext uri="{D42A27DB-BD31-4B8C-83A1-F6EECF244321}">
                <p14:modId xmlns:p14="http://schemas.microsoft.com/office/powerpoint/2010/main" xmlns="" val="2893183652"/>
              </p:ext>
            </p:extLst>
          </p:nvPr>
        </p:nvGraphicFramePr>
        <p:xfrm>
          <a:off x="2982192" y="1776846"/>
          <a:ext cx="6037293" cy="1628819"/>
        </p:xfrm>
        <a:graphic>
          <a:graphicData uri="http://schemas.openxmlformats.org/drawingml/2006/table">
            <a:tbl>
              <a:tblPr firstRow="1" bandRow="1">
                <a:tableStyleId>{5C22544A-7EE6-4342-B048-85BDC9FD1C3A}</a:tableStyleId>
              </a:tblPr>
              <a:tblGrid>
                <a:gridCol w="3042026">
                  <a:extLst>
                    <a:ext uri="{9D8B030D-6E8A-4147-A177-3AD203B41FA5}">
                      <a16:colId xmlns:a16="http://schemas.microsoft.com/office/drawing/2014/main" xmlns="" val="3175173566"/>
                    </a:ext>
                  </a:extLst>
                </a:gridCol>
                <a:gridCol w="2995267">
                  <a:extLst>
                    <a:ext uri="{9D8B030D-6E8A-4147-A177-3AD203B41FA5}">
                      <a16:colId xmlns:a16="http://schemas.microsoft.com/office/drawing/2014/main" xmlns="" val="1255015429"/>
                    </a:ext>
                  </a:extLst>
                </a:gridCol>
              </a:tblGrid>
              <a:tr h="487644">
                <a:tc>
                  <a:txBody>
                    <a:bodyPr/>
                    <a:lstStyle/>
                    <a:p>
                      <a:pPr algn="ctr" latinLnBrk="1"/>
                      <a:r>
                        <a:rPr lang="ko-KR" altLang="en-US" dirty="0"/>
                        <a:t>미니보라</a:t>
                      </a:r>
                      <a:r>
                        <a:rPr lang="en-US" altLang="ko-KR" dirty="0"/>
                        <a:t>, </a:t>
                      </a:r>
                      <a:r>
                        <a:rPr lang="ko-KR" altLang="en-US" dirty="0" err="1"/>
                        <a:t>쎄스콘</a:t>
                      </a:r>
                      <a:endParaRPr lang="ko-KR" altLang="en-US" dirty="0"/>
                    </a:p>
                  </a:txBody>
                  <a:tcPr anchor="ctr"/>
                </a:tc>
                <a:tc>
                  <a:txBody>
                    <a:bodyPr/>
                    <a:lstStyle/>
                    <a:p>
                      <a:pPr algn="ctr" latinLnBrk="1"/>
                      <a:r>
                        <a:rPr lang="ko-KR" altLang="en-US" dirty="0" err="1"/>
                        <a:t>마이보라</a:t>
                      </a:r>
                      <a:r>
                        <a:rPr lang="en-US" altLang="ko-KR" dirty="0"/>
                        <a:t>, </a:t>
                      </a:r>
                      <a:r>
                        <a:rPr lang="ko-KR" altLang="en-US" dirty="0" err="1"/>
                        <a:t>미뉴렛</a:t>
                      </a:r>
                      <a:endParaRPr lang="ko-KR" altLang="en-US" dirty="0"/>
                    </a:p>
                  </a:txBody>
                  <a:tcPr anchor="ctr"/>
                </a:tc>
                <a:extLst>
                  <a:ext uri="{0D108BD9-81ED-4DB2-BD59-A6C34878D82A}">
                    <a16:rowId xmlns:a16="http://schemas.microsoft.com/office/drawing/2014/main" xmlns="" val="880747121"/>
                  </a:ext>
                </a:extLst>
              </a:tr>
              <a:tr h="1141175">
                <a:tc>
                  <a:txBody>
                    <a:bodyPr/>
                    <a:lstStyle/>
                    <a:p>
                      <a:pPr latinLnBrk="1"/>
                      <a:r>
                        <a:rPr lang="en-US" altLang="ko-KR" dirty="0" err="1"/>
                        <a:t>Ethinyl</a:t>
                      </a:r>
                      <a:r>
                        <a:rPr lang="en-US" altLang="ko-KR" baseline="0" dirty="0"/>
                        <a:t> estradiol 0.03mg</a:t>
                      </a:r>
                    </a:p>
                    <a:p>
                      <a:pPr latinLnBrk="1"/>
                      <a:r>
                        <a:rPr lang="en-US" altLang="ko-KR" dirty="0" err="1"/>
                        <a:t>Levonorgestel</a:t>
                      </a:r>
                      <a:r>
                        <a:rPr lang="en-US" altLang="ko-KR" baseline="0" dirty="0"/>
                        <a:t> 0.15mg</a:t>
                      </a:r>
                    </a:p>
                    <a:p>
                      <a:pPr latinLnBrk="1"/>
                      <a:r>
                        <a:rPr lang="en-US" altLang="ko-KR" sz="1600" baseline="0" dirty="0"/>
                        <a:t>(2</a:t>
                      </a:r>
                      <a:r>
                        <a:rPr lang="ko-KR" altLang="en-US" sz="1600" baseline="0" dirty="0"/>
                        <a:t>세대</a:t>
                      </a:r>
                      <a:r>
                        <a:rPr lang="en-US" altLang="ko-KR" sz="1600" baseline="0" dirty="0"/>
                        <a:t>, androgen </a:t>
                      </a:r>
                      <a:r>
                        <a:rPr lang="ko-KR" altLang="en-US" sz="1600" baseline="0" dirty="0"/>
                        <a:t>활성 ↑</a:t>
                      </a:r>
                      <a:r>
                        <a:rPr lang="en-US" altLang="ko-KR" sz="1600" baseline="0" dirty="0"/>
                        <a:t>)</a:t>
                      </a:r>
                      <a:endParaRPr lang="ko-KR" altLang="en-US" sz="1600" dirty="0"/>
                    </a:p>
                  </a:txBody>
                  <a:tcPr anchor="ctr"/>
                </a:tc>
                <a:tc>
                  <a:txBody>
                    <a:bodyPr/>
                    <a:lstStyle/>
                    <a:p>
                      <a:pPr latinLnBrk="1"/>
                      <a:r>
                        <a:rPr lang="en-US" altLang="ko-KR" dirty="0" err="1"/>
                        <a:t>Ethinyl</a:t>
                      </a:r>
                      <a:r>
                        <a:rPr lang="en-US" altLang="ko-KR" baseline="0" dirty="0"/>
                        <a:t> estradiol 0.03mg</a:t>
                      </a:r>
                    </a:p>
                    <a:p>
                      <a:pPr latinLnBrk="1"/>
                      <a:r>
                        <a:rPr lang="en-US" altLang="ko-KR" baseline="0" dirty="0" err="1"/>
                        <a:t>Gestodene</a:t>
                      </a:r>
                      <a:r>
                        <a:rPr lang="en-US" altLang="ko-KR" baseline="0" dirty="0"/>
                        <a:t> 0.75mg</a:t>
                      </a:r>
                    </a:p>
                    <a:p>
                      <a:pPr latinLnBrk="1"/>
                      <a:r>
                        <a:rPr lang="en-US" altLang="ko-KR" baseline="0" dirty="0"/>
                        <a:t>(</a:t>
                      </a:r>
                      <a:r>
                        <a:rPr lang="en-US" altLang="ko-KR" sz="1600" baseline="0" dirty="0"/>
                        <a:t>3</a:t>
                      </a:r>
                      <a:r>
                        <a:rPr lang="ko-KR" altLang="en-US" sz="1600" baseline="0" dirty="0"/>
                        <a:t>세대</a:t>
                      </a:r>
                      <a:r>
                        <a:rPr lang="en-US" altLang="ko-KR" sz="1600" baseline="0" dirty="0"/>
                        <a:t>, androgen </a:t>
                      </a:r>
                      <a:r>
                        <a:rPr lang="ko-KR" altLang="en-US" sz="1600" baseline="0" dirty="0"/>
                        <a:t>활성 ↓</a:t>
                      </a:r>
                      <a:r>
                        <a:rPr lang="en-US" altLang="ko-KR" sz="1600" baseline="0" dirty="0"/>
                        <a:t>)</a:t>
                      </a:r>
                      <a:endParaRPr lang="ko-KR" altLang="en-US" dirty="0"/>
                    </a:p>
                  </a:txBody>
                  <a:tcPr anchor="ctr"/>
                </a:tc>
                <a:extLst>
                  <a:ext uri="{0D108BD9-81ED-4DB2-BD59-A6C34878D82A}">
                    <a16:rowId xmlns:a16="http://schemas.microsoft.com/office/drawing/2014/main" xmlns="" val="1990006994"/>
                  </a:ext>
                </a:extLst>
              </a:tr>
            </a:tbl>
          </a:graphicData>
        </a:graphic>
      </p:graphicFrame>
      <p:graphicFrame>
        <p:nvGraphicFramePr>
          <p:cNvPr id="5" name="표 4"/>
          <p:cNvGraphicFramePr>
            <a:graphicFrameLocks noGrp="1"/>
          </p:cNvGraphicFramePr>
          <p:nvPr>
            <p:extLst>
              <p:ext uri="{D42A27DB-BD31-4B8C-83A1-F6EECF244321}">
                <p14:modId xmlns:p14="http://schemas.microsoft.com/office/powerpoint/2010/main" xmlns="" val="3360974002"/>
              </p:ext>
            </p:extLst>
          </p:nvPr>
        </p:nvGraphicFramePr>
        <p:xfrm>
          <a:off x="1475509" y="3969327"/>
          <a:ext cx="9632373" cy="1964197"/>
        </p:xfrm>
        <a:graphic>
          <a:graphicData uri="http://schemas.openxmlformats.org/drawingml/2006/table">
            <a:tbl>
              <a:tblPr firstRow="1" bandRow="1">
                <a:tableStyleId>{5C22544A-7EE6-4342-B048-85BDC9FD1C3A}</a:tableStyleId>
              </a:tblPr>
              <a:tblGrid>
                <a:gridCol w="3110575">
                  <a:extLst>
                    <a:ext uri="{9D8B030D-6E8A-4147-A177-3AD203B41FA5}">
                      <a16:colId xmlns:a16="http://schemas.microsoft.com/office/drawing/2014/main" xmlns="" val="3168130652"/>
                    </a:ext>
                  </a:extLst>
                </a:gridCol>
                <a:gridCol w="3260899">
                  <a:extLst>
                    <a:ext uri="{9D8B030D-6E8A-4147-A177-3AD203B41FA5}">
                      <a16:colId xmlns:a16="http://schemas.microsoft.com/office/drawing/2014/main" xmlns="" val="826259985"/>
                    </a:ext>
                  </a:extLst>
                </a:gridCol>
                <a:gridCol w="3260899">
                  <a:extLst>
                    <a:ext uri="{9D8B030D-6E8A-4147-A177-3AD203B41FA5}">
                      <a16:colId xmlns:a16="http://schemas.microsoft.com/office/drawing/2014/main" xmlns="" val="369166642"/>
                    </a:ext>
                  </a:extLst>
                </a:gridCol>
              </a:tblGrid>
              <a:tr h="501157">
                <a:tc>
                  <a:txBody>
                    <a:bodyPr/>
                    <a:lstStyle/>
                    <a:p>
                      <a:pPr algn="ctr" latinLnBrk="1"/>
                      <a:r>
                        <a:rPr lang="ko-KR" altLang="en-US" dirty="0" err="1"/>
                        <a:t>멜리안</a:t>
                      </a:r>
                      <a:r>
                        <a:rPr lang="en-US" altLang="ko-KR" dirty="0"/>
                        <a:t>, </a:t>
                      </a:r>
                      <a:r>
                        <a:rPr lang="ko-KR" altLang="en-US" dirty="0" err="1"/>
                        <a:t>센스리베</a:t>
                      </a:r>
                      <a:endParaRPr lang="ko-KR" altLang="en-US" dirty="0"/>
                    </a:p>
                  </a:txBody>
                  <a:tcPr anchor="ctr"/>
                </a:tc>
                <a:tc>
                  <a:txBody>
                    <a:bodyPr/>
                    <a:lstStyle/>
                    <a:p>
                      <a:pPr algn="ctr" latinLnBrk="1"/>
                      <a:r>
                        <a:rPr lang="ko-KR" altLang="en-US" dirty="0" err="1"/>
                        <a:t>에이리스</a:t>
                      </a:r>
                      <a:endParaRPr lang="ko-KR" altLang="en-US" dirty="0"/>
                    </a:p>
                  </a:txBody>
                  <a:tcPr anchor="ctr"/>
                </a:tc>
                <a:tc>
                  <a:txBody>
                    <a:bodyPr/>
                    <a:lstStyle/>
                    <a:p>
                      <a:pPr algn="ctr" latinLnBrk="1"/>
                      <a:r>
                        <a:rPr lang="ko-KR" altLang="en-US" dirty="0" err="1"/>
                        <a:t>머시론</a:t>
                      </a:r>
                      <a:endParaRPr lang="ko-KR" altLang="en-US" dirty="0"/>
                    </a:p>
                  </a:txBody>
                  <a:tcPr anchor="ctr"/>
                </a:tc>
                <a:extLst>
                  <a:ext uri="{0D108BD9-81ED-4DB2-BD59-A6C34878D82A}">
                    <a16:rowId xmlns:a16="http://schemas.microsoft.com/office/drawing/2014/main" xmlns="" val="4236078438"/>
                  </a:ext>
                </a:extLst>
              </a:tr>
              <a:tr h="765685">
                <a:tc>
                  <a:txBody>
                    <a:bodyPr/>
                    <a:lstStyle/>
                    <a:p>
                      <a:pPr latinLnBrk="1"/>
                      <a:r>
                        <a:rPr lang="en-US" altLang="ko-KR" dirty="0" err="1"/>
                        <a:t>Ethinyl</a:t>
                      </a:r>
                      <a:r>
                        <a:rPr lang="en-US" altLang="ko-KR" dirty="0"/>
                        <a:t> estradiol 0.02mg</a:t>
                      </a:r>
                    </a:p>
                    <a:p>
                      <a:pPr latinLnBrk="1"/>
                      <a:r>
                        <a:rPr lang="en-US" altLang="ko-KR" dirty="0"/>
                        <a:t>(estrogen</a:t>
                      </a:r>
                      <a:r>
                        <a:rPr lang="ko-KR" altLang="en-US" baseline="0" dirty="0"/>
                        <a:t> 용량 </a:t>
                      </a:r>
                      <a:r>
                        <a:rPr lang="en-US" altLang="ko-KR" baseline="0" dirty="0"/>
                        <a:t>2/3)</a:t>
                      </a:r>
                      <a:endParaRPr lang="en-US" altLang="ko-KR" dirty="0"/>
                    </a:p>
                    <a:p>
                      <a:pPr latinLnBrk="1"/>
                      <a:r>
                        <a:rPr lang="en-US" altLang="ko-KR" dirty="0" err="1"/>
                        <a:t>Gestodene</a:t>
                      </a:r>
                      <a:r>
                        <a:rPr lang="en-US" altLang="ko-KR" baseline="0" dirty="0"/>
                        <a:t> 0.75mg</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t>(</a:t>
                      </a:r>
                      <a:r>
                        <a:rPr lang="en-US" altLang="ko-KR" sz="1800" baseline="0" dirty="0"/>
                        <a:t>3</a:t>
                      </a:r>
                      <a:r>
                        <a:rPr lang="ko-KR" altLang="en-US" sz="1800" baseline="0" dirty="0"/>
                        <a:t>세대</a:t>
                      </a:r>
                      <a:r>
                        <a:rPr lang="en-US" altLang="ko-KR" sz="1800" baseline="0" dirty="0"/>
                        <a:t>, androgen </a:t>
                      </a:r>
                      <a:r>
                        <a:rPr lang="ko-KR" altLang="en-US" sz="1800" baseline="0" dirty="0"/>
                        <a:t>활성 ↓</a:t>
                      </a:r>
                      <a:r>
                        <a:rPr lang="en-US" altLang="ko-KR" sz="1800" baseline="0" dirty="0"/>
                        <a:t>)</a:t>
                      </a:r>
                      <a:endParaRPr lang="ko-KR" altLang="en-US" dirty="0"/>
                    </a:p>
                    <a:p>
                      <a:pPr latinLnBrk="1"/>
                      <a:endParaRPr lang="ko-KR" altLang="en-US" dirty="0"/>
                    </a:p>
                  </a:txBody>
                  <a:tcPr anchor="ctr"/>
                </a:tc>
                <a:tc>
                  <a:txBody>
                    <a:bodyPr/>
                    <a:lstStyle/>
                    <a:p>
                      <a:pPr latinLnBrk="1"/>
                      <a:r>
                        <a:rPr lang="en-US" altLang="ko-KR" dirty="0" err="1"/>
                        <a:t>Ethinyl</a:t>
                      </a:r>
                      <a:r>
                        <a:rPr lang="en-US" altLang="ko-KR" dirty="0"/>
                        <a:t> estradiol 0.02mg</a:t>
                      </a:r>
                    </a:p>
                    <a:p>
                      <a:pPr latinLnBrk="1"/>
                      <a:r>
                        <a:rPr lang="en-US" altLang="ko-KR" dirty="0"/>
                        <a:t>(estrogen</a:t>
                      </a:r>
                      <a:r>
                        <a:rPr lang="en-US" altLang="ko-KR" baseline="0" dirty="0"/>
                        <a:t> </a:t>
                      </a:r>
                      <a:r>
                        <a:rPr lang="ko-KR" altLang="en-US" baseline="0" dirty="0"/>
                        <a:t>용량 </a:t>
                      </a:r>
                      <a:r>
                        <a:rPr lang="en-US" altLang="ko-KR" baseline="0" dirty="0"/>
                        <a:t>2/3)</a:t>
                      </a:r>
                      <a:endParaRPr lang="en-US" altLang="ko-KR" dirty="0"/>
                    </a:p>
                    <a:p>
                      <a:pPr latinLnBrk="1"/>
                      <a:r>
                        <a:rPr lang="en-US" altLang="ko-KR" dirty="0" err="1"/>
                        <a:t>Levonorgestrel</a:t>
                      </a:r>
                      <a:r>
                        <a:rPr lang="en-US" altLang="ko-KR" baseline="0" dirty="0"/>
                        <a:t> 0.1mg</a:t>
                      </a:r>
                    </a:p>
                    <a:p>
                      <a:pPr latinLnBrk="1"/>
                      <a:r>
                        <a:rPr lang="en-US" altLang="ko-KR" baseline="0" dirty="0"/>
                        <a:t>(progestin </a:t>
                      </a:r>
                      <a:r>
                        <a:rPr lang="ko-KR" altLang="en-US" baseline="0" dirty="0"/>
                        <a:t>용량 </a:t>
                      </a:r>
                      <a:r>
                        <a:rPr lang="en-US" altLang="ko-KR" baseline="0" dirty="0"/>
                        <a:t>2/3)</a:t>
                      </a:r>
                      <a:endParaRPr lang="ko-KR" altLang="en-US" dirty="0"/>
                    </a:p>
                  </a:txBody>
                  <a:tcPr anchor="ctr"/>
                </a:tc>
                <a:tc>
                  <a:txBody>
                    <a:bodyPr/>
                    <a:lstStyle/>
                    <a:p>
                      <a:pPr latinLnBrk="1"/>
                      <a:r>
                        <a:rPr lang="en-US" altLang="ko-KR" dirty="0" err="1"/>
                        <a:t>Ethinyl</a:t>
                      </a:r>
                      <a:r>
                        <a:rPr lang="en-US" altLang="ko-KR" dirty="0"/>
                        <a:t> estradiol 0.02mg</a:t>
                      </a:r>
                    </a:p>
                    <a:p>
                      <a:pPr latinLnBrk="1"/>
                      <a:r>
                        <a:rPr lang="en-US" altLang="ko-KR" dirty="0"/>
                        <a:t>(estrogen </a:t>
                      </a:r>
                      <a:r>
                        <a:rPr lang="ko-KR" altLang="en-US" dirty="0"/>
                        <a:t>용량 </a:t>
                      </a:r>
                      <a:r>
                        <a:rPr lang="en-US" altLang="ko-KR" dirty="0"/>
                        <a:t>2/3)</a:t>
                      </a:r>
                    </a:p>
                    <a:p>
                      <a:pPr latinLnBrk="1"/>
                      <a:r>
                        <a:rPr lang="en-US" altLang="ko-KR" dirty="0" err="1"/>
                        <a:t>Desogestrel</a:t>
                      </a:r>
                      <a:r>
                        <a:rPr lang="en-US" altLang="ko-KR" baseline="0" dirty="0"/>
                        <a:t> 0.15mg</a:t>
                      </a:r>
                    </a:p>
                    <a:p>
                      <a:pPr latinLnBrk="1"/>
                      <a:r>
                        <a:rPr lang="en-US" altLang="ko-KR" baseline="0" dirty="0"/>
                        <a:t>(</a:t>
                      </a:r>
                      <a:r>
                        <a:rPr lang="en-US" altLang="ko-KR" sz="1600" baseline="0" dirty="0"/>
                        <a:t>3</a:t>
                      </a:r>
                      <a:r>
                        <a:rPr lang="ko-KR" altLang="en-US" sz="1600" baseline="0" dirty="0"/>
                        <a:t>세대</a:t>
                      </a:r>
                      <a:r>
                        <a:rPr lang="en-US" altLang="ko-KR" sz="1600" baseline="0" dirty="0"/>
                        <a:t>, androgen </a:t>
                      </a:r>
                      <a:r>
                        <a:rPr lang="ko-KR" altLang="en-US" sz="1600" baseline="0" dirty="0"/>
                        <a:t>활성 ↓</a:t>
                      </a:r>
                      <a:r>
                        <a:rPr lang="en-US" altLang="ko-KR" sz="1600" baseline="0" dirty="0"/>
                        <a:t>)</a:t>
                      </a:r>
                      <a:endParaRPr lang="ko-KR" altLang="en-US" dirty="0"/>
                    </a:p>
                  </a:txBody>
                  <a:tcPr anchor="ctr"/>
                </a:tc>
                <a:extLst>
                  <a:ext uri="{0D108BD9-81ED-4DB2-BD59-A6C34878D82A}">
                    <a16:rowId xmlns:a16="http://schemas.microsoft.com/office/drawing/2014/main" xmlns="" val="403857004"/>
                  </a:ext>
                </a:extLst>
              </a:tr>
            </a:tbl>
          </a:graphicData>
        </a:graphic>
      </p:graphicFrame>
    </p:spTree>
    <p:extLst>
      <p:ext uri="{BB962C8B-B14F-4D97-AF65-F5344CB8AC3E}">
        <p14:creationId xmlns:p14="http://schemas.microsoft.com/office/powerpoint/2010/main" xmlns="" val="41302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893451" y="365124"/>
            <a:ext cx="8711045" cy="1325563"/>
          </a:xfrm>
        </p:spPr>
        <p:txBody>
          <a:bodyPr/>
          <a:lstStyle/>
          <a:p>
            <a:r>
              <a:rPr lang="ko-KR" altLang="en-US" dirty="0">
                <a:solidFill>
                  <a:schemeClr val="accent2"/>
                </a:solidFill>
              </a:rPr>
              <a:t>시판용 경구 피임약의 구성</a:t>
            </a:r>
            <a:r>
              <a:rPr lang="en-US" altLang="ko-KR" dirty="0">
                <a:solidFill>
                  <a:schemeClr val="accent2"/>
                </a:solidFill>
              </a:rPr>
              <a:t>(ETC)</a:t>
            </a:r>
            <a:endParaRPr lang="ko-KR" altLang="en-US" dirty="0">
              <a:solidFill>
                <a:schemeClr val="accent2"/>
              </a:solidFill>
            </a:endParaRPr>
          </a:p>
        </p:txBody>
      </p:sp>
      <p:graphicFrame>
        <p:nvGraphicFramePr>
          <p:cNvPr id="4" name="내용 개체 틀 3"/>
          <p:cNvGraphicFramePr>
            <a:graphicFrameLocks noGrp="1"/>
          </p:cNvGraphicFramePr>
          <p:nvPr>
            <p:ph idx="1"/>
            <p:extLst>
              <p:ext uri="{D42A27DB-BD31-4B8C-83A1-F6EECF244321}">
                <p14:modId xmlns:p14="http://schemas.microsoft.com/office/powerpoint/2010/main" xmlns="" val="1677239875"/>
              </p:ext>
            </p:extLst>
          </p:nvPr>
        </p:nvGraphicFramePr>
        <p:xfrm>
          <a:off x="1779442" y="2163950"/>
          <a:ext cx="8939065" cy="1524000"/>
        </p:xfrm>
        <a:graphic>
          <a:graphicData uri="http://schemas.openxmlformats.org/drawingml/2006/table">
            <a:tbl>
              <a:tblPr firstRow="1" bandRow="1">
                <a:tableStyleId>{5C22544A-7EE6-4342-B048-85BDC9FD1C3A}</a:tableStyleId>
              </a:tblPr>
              <a:tblGrid>
                <a:gridCol w="3045817">
                  <a:extLst>
                    <a:ext uri="{9D8B030D-6E8A-4147-A177-3AD203B41FA5}">
                      <a16:colId xmlns:a16="http://schemas.microsoft.com/office/drawing/2014/main" xmlns="" val="3175173566"/>
                    </a:ext>
                  </a:extLst>
                </a:gridCol>
                <a:gridCol w="3045817">
                  <a:extLst>
                    <a:ext uri="{9D8B030D-6E8A-4147-A177-3AD203B41FA5}">
                      <a16:colId xmlns:a16="http://schemas.microsoft.com/office/drawing/2014/main" xmlns="" val="1255015429"/>
                    </a:ext>
                  </a:extLst>
                </a:gridCol>
                <a:gridCol w="2847431">
                  <a:extLst>
                    <a:ext uri="{9D8B030D-6E8A-4147-A177-3AD203B41FA5}">
                      <a16:colId xmlns:a16="http://schemas.microsoft.com/office/drawing/2014/main" xmlns="" val="4062047480"/>
                    </a:ext>
                  </a:extLst>
                </a:gridCol>
              </a:tblGrid>
              <a:tr h="0">
                <a:tc>
                  <a:txBody>
                    <a:bodyPr/>
                    <a:lstStyle/>
                    <a:p>
                      <a:pPr latinLnBrk="1"/>
                      <a:r>
                        <a:rPr lang="ko-KR" altLang="en-US" dirty="0" err="1"/>
                        <a:t>다이안느</a:t>
                      </a:r>
                      <a:r>
                        <a:rPr lang="en-US" altLang="ko-KR" dirty="0"/>
                        <a:t>35</a:t>
                      </a:r>
                      <a:endParaRPr lang="ko-KR" altLang="en-US" dirty="0"/>
                    </a:p>
                  </a:txBody>
                  <a:tcPr/>
                </a:tc>
                <a:tc>
                  <a:txBody>
                    <a:bodyPr/>
                    <a:lstStyle/>
                    <a:p>
                      <a:pPr latinLnBrk="1"/>
                      <a:r>
                        <a:rPr lang="ko-KR" altLang="en-US" dirty="0" err="1"/>
                        <a:t>야스민</a:t>
                      </a:r>
                      <a:endParaRPr lang="ko-KR" altLang="en-US" dirty="0"/>
                    </a:p>
                  </a:txBody>
                  <a:tcPr/>
                </a:tc>
                <a:tc>
                  <a:txBody>
                    <a:bodyPr/>
                    <a:lstStyle/>
                    <a:p>
                      <a:pPr latinLnBrk="1"/>
                      <a:r>
                        <a:rPr lang="ko-KR" altLang="en-US" dirty="0" err="1"/>
                        <a:t>야즈</a:t>
                      </a:r>
                      <a:endParaRPr lang="ko-KR" altLang="en-US" dirty="0"/>
                    </a:p>
                  </a:txBody>
                  <a:tcPr/>
                </a:tc>
                <a:extLst>
                  <a:ext uri="{0D108BD9-81ED-4DB2-BD59-A6C34878D82A}">
                    <a16:rowId xmlns:a16="http://schemas.microsoft.com/office/drawing/2014/main" xmlns="" val="880747121"/>
                  </a:ext>
                </a:extLst>
              </a:tr>
              <a:tr h="370840">
                <a:tc>
                  <a:txBody>
                    <a:bodyPr/>
                    <a:lstStyle/>
                    <a:p>
                      <a:pPr latinLnBrk="1"/>
                      <a:r>
                        <a:rPr lang="en-US" altLang="ko-KR" dirty="0" err="1"/>
                        <a:t>Ethinyl</a:t>
                      </a:r>
                      <a:r>
                        <a:rPr lang="en-US" altLang="ko-KR" baseline="0" dirty="0"/>
                        <a:t> estradiol 0.035mg</a:t>
                      </a:r>
                    </a:p>
                    <a:p>
                      <a:pPr latinLnBrk="1"/>
                      <a:r>
                        <a:rPr lang="en-US" altLang="ko-KR" baseline="0" dirty="0"/>
                        <a:t>(estrogen </a:t>
                      </a:r>
                      <a:r>
                        <a:rPr lang="ko-KR" altLang="en-US" baseline="0" dirty="0"/>
                        <a:t>최고용량</a:t>
                      </a:r>
                      <a:r>
                        <a:rPr lang="en-US" altLang="ko-KR" baseline="0" dirty="0"/>
                        <a:t>)</a:t>
                      </a:r>
                    </a:p>
                    <a:p>
                      <a:pPr latinLnBrk="1"/>
                      <a:r>
                        <a:rPr lang="en-US" altLang="ko-KR" baseline="0" dirty="0" err="1"/>
                        <a:t>Cyproterone</a:t>
                      </a:r>
                      <a:r>
                        <a:rPr lang="en-US" altLang="ko-KR" baseline="0" dirty="0"/>
                        <a:t> 2mg</a:t>
                      </a:r>
                    </a:p>
                    <a:p>
                      <a:pPr latinLnBrk="1"/>
                      <a:endParaRPr lang="ko-KR" altLang="en-US" sz="1600" dirty="0"/>
                    </a:p>
                  </a:txBody>
                  <a:tcPr/>
                </a:tc>
                <a:tc>
                  <a:txBody>
                    <a:bodyPr/>
                    <a:lstStyle/>
                    <a:p>
                      <a:pPr latinLnBrk="1"/>
                      <a:r>
                        <a:rPr lang="en-US" altLang="ko-KR" dirty="0" err="1"/>
                        <a:t>Ethinyl</a:t>
                      </a:r>
                      <a:r>
                        <a:rPr lang="en-US" altLang="ko-KR" baseline="0" dirty="0"/>
                        <a:t> estradiol 0.03mg</a:t>
                      </a:r>
                    </a:p>
                    <a:p>
                      <a:pPr latinLnBrk="1"/>
                      <a:r>
                        <a:rPr lang="en-US" altLang="ko-KR" baseline="0" dirty="0" err="1"/>
                        <a:t>Drospirenone</a:t>
                      </a:r>
                      <a:r>
                        <a:rPr lang="en-US" altLang="ko-KR" baseline="0" dirty="0"/>
                        <a:t> 3mg</a:t>
                      </a:r>
                    </a:p>
                    <a:p>
                      <a:pPr latinLnBrk="1"/>
                      <a:endParaRPr lang="ko-KR" altLang="en-US" dirty="0"/>
                    </a:p>
                  </a:txBody>
                  <a:tcPr/>
                </a:tc>
                <a:tc>
                  <a:txBody>
                    <a:bodyPr/>
                    <a:lstStyle/>
                    <a:p>
                      <a:pPr latinLnBrk="1"/>
                      <a:r>
                        <a:rPr lang="en-US" altLang="ko-KR" dirty="0" err="1"/>
                        <a:t>Ethinyl</a:t>
                      </a:r>
                      <a:r>
                        <a:rPr lang="en-US" altLang="ko-KR" dirty="0"/>
                        <a:t> estradiol 0.02mg</a:t>
                      </a:r>
                    </a:p>
                    <a:p>
                      <a:pPr latinLnBrk="1"/>
                      <a:r>
                        <a:rPr lang="en-US" altLang="ko-KR" baseline="0" dirty="0" err="1"/>
                        <a:t>Drospirenone</a:t>
                      </a:r>
                      <a:r>
                        <a:rPr lang="en-US" altLang="ko-KR" baseline="0" dirty="0"/>
                        <a:t> 3mg</a:t>
                      </a:r>
                    </a:p>
                    <a:p>
                      <a:pPr latinLnBrk="1"/>
                      <a:endParaRPr lang="ko-KR" altLang="en-US" dirty="0"/>
                    </a:p>
                  </a:txBody>
                  <a:tcPr/>
                </a:tc>
                <a:extLst>
                  <a:ext uri="{0D108BD9-81ED-4DB2-BD59-A6C34878D82A}">
                    <a16:rowId xmlns:a16="http://schemas.microsoft.com/office/drawing/2014/main" xmlns="" val="1990006994"/>
                  </a:ext>
                </a:extLst>
              </a:tr>
            </a:tbl>
          </a:graphicData>
        </a:graphic>
      </p:graphicFrame>
      <p:sp>
        <p:nvSpPr>
          <p:cNvPr id="6" name="TextBox 5"/>
          <p:cNvSpPr txBox="1"/>
          <p:nvPr/>
        </p:nvSpPr>
        <p:spPr>
          <a:xfrm>
            <a:off x="1818409" y="3917373"/>
            <a:ext cx="8861133" cy="646331"/>
          </a:xfrm>
          <a:prstGeom prst="rect">
            <a:avLst/>
          </a:prstGeom>
          <a:noFill/>
        </p:spPr>
        <p:txBody>
          <a:bodyPr wrap="square" rtlCol="0">
            <a:spAutoFit/>
          </a:bodyPr>
          <a:lstStyle/>
          <a:p>
            <a:r>
              <a:rPr lang="en-US" altLang="ko-KR" dirty="0">
                <a:solidFill>
                  <a:schemeClr val="accent2">
                    <a:lumMod val="50000"/>
                  </a:schemeClr>
                </a:solidFill>
              </a:rPr>
              <a:t>ETC </a:t>
            </a:r>
            <a:r>
              <a:rPr lang="ko-KR" altLang="en-US" dirty="0">
                <a:solidFill>
                  <a:schemeClr val="accent2">
                    <a:lumMod val="50000"/>
                  </a:schemeClr>
                </a:solidFill>
              </a:rPr>
              <a:t>피임약의 </a:t>
            </a:r>
            <a:r>
              <a:rPr lang="en-US" altLang="ko-KR" dirty="0" err="1">
                <a:solidFill>
                  <a:schemeClr val="accent2">
                    <a:lumMod val="50000"/>
                  </a:schemeClr>
                </a:solidFill>
              </a:rPr>
              <a:t>progestins</a:t>
            </a:r>
            <a:r>
              <a:rPr lang="ko-KR" altLang="en-US" dirty="0">
                <a:solidFill>
                  <a:schemeClr val="accent2">
                    <a:lumMod val="50000"/>
                  </a:schemeClr>
                </a:solidFill>
              </a:rPr>
              <a:t>은 모두 </a:t>
            </a:r>
            <a:r>
              <a:rPr lang="en-US" altLang="ko-KR" dirty="0">
                <a:solidFill>
                  <a:schemeClr val="accent2">
                    <a:lumMod val="50000"/>
                  </a:schemeClr>
                </a:solidFill>
              </a:rPr>
              <a:t>anti-androgen </a:t>
            </a:r>
            <a:r>
              <a:rPr lang="ko-KR" altLang="en-US" dirty="0">
                <a:solidFill>
                  <a:schemeClr val="accent2">
                    <a:lumMod val="50000"/>
                  </a:schemeClr>
                </a:solidFill>
              </a:rPr>
              <a:t>효과를 보이고</a:t>
            </a:r>
            <a:r>
              <a:rPr lang="en-US" altLang="ko-KR" dirty="0">
                <a:solidFill>
                  <a:schemeClr val="accent2">
                    <a:lumMod val="50000"/>
                  </a:schemeClr>
                </a:solidFill>
              </a:rPr>
              <a:t>, OTC</a:t>
            </a:r>
            <a:r>
              <a:rPr lang="ko-KR" altLang="en-US" dirty="0">
                <a:solidFill>
                  <a:schemeClr val="accent2">
                    <a:lumMod val="50000"/>
                  </a:schemeClr>
                </a:solidFill>
              </a:rPr>
              <a:t>에 사용되는 </a:t>
            </a:r>
            <a:r>
              <a:rPr lang="en-US" altLang="ko-KR" dirty="0" err="1">
                <a:solidFill>
                  <a:schemeClr val="accent2">
                    <a:lumMod val="50000"/>
                  </a:schemeClr>
                </a:solidFill>
              </a:rPr>
              <a:t>progestins</a:t>
            </a:r>
            <a:r>
              <a:rPr lang="ko-KR" altLang="en-US" dirty="0">
                <a:solidFill>
                  <a:schemeClr val="accent2">
                    <a:lumMod val="50000"/>
                  </a:schemeClr>
                </a:solidFill>
              </a:rPr>
              <a:t>에 비해 고용량을 사용하는 것이 특징이다</a:t>
            </a:r>
            <a:r>
              <a:rPr lang="en-US" altLang="ko-KR" dirty="0">
                <a:solidFill>
                  <a:schemeClr val="accent2">
                    <a:lumMod val="50000"/>
                  </a:schemeClr>
                </a:solidFill>
              </a:rPr>
              <a:t>.</a:t>
            </a:r>
            <a:endParaRPr lang="ko-KR" altLang="en-US" dirty="0">
              <a:solidFill>
                <a:schemeClr val="accent2">
                  <a:lumMod val="50000"/>
                </a:schemeClr>
              </a:solidFill>
            </a:endParaRPr>
          </a:p>
        </p:txBody>
      </p:sp>
    </p:spTree>
    <p:extLst>
      <p:ext uri="{BB962C8B-B14F-4D97-AF65-F5344CB8AC3E}">
        <p14:creationId xmlns:p14="http://schemas.microsoft.com/office/powerpoint/2010/main" xmlns="" val="212488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887682" y="323561"/>
            <a:ext cx="7505700" cy="1325563"/>
          </a:xfrm>
        </p:spPr>
        <p:txBody>
          <a:bodyPr/>
          <a:lstStyle/>
          <a:p>
            <a:r>
              <a:rPr lang="en-US" altLang="ko-KR" dirty="0">
                <a:solidFill>
                  <a:schemeClr val="accent2">
                    <a:lumMod val="75000"/>
                  </a:schemeClr>
                </a:solidFill>
              </a:rPr>
              <a:t>Lowest effective dose </a:t>
            </a:r>
            <a:r>
              <a:rPr lang="ko-KR" altLang="en-US" dirty="0">
                <a:solidFill>
                  <a:schemeClr val="accent2">
                    <a:lumMod val="75000"/>
                  </a:schemeClr>
                </a:solidFill>
              </a:rPr>
              <a:t>사용</a:t>
            </a:r>
          </a:p>
        </p:txBody>
      </p:sp>
      <p:sp>
        <p:nvSpPr>
          <p:cNvPr id="3" name="내용 개체 틀 2"/>
          <p:cNvSpPr>
            <a:spLocks noGrp="1"/>
          </p:cNvSpPr>
          <p:nvPr>
            <p:ph idx="1"/>
          </p:nvPr>
        </p:nvSpPr>
        <p:spPr/>
        <p:txBody>
          <a:bodyPr>
            <a:normAutofit/>
          </a:bodyPr>
          <a:lstStyle/>
          <a:p>
            <a:r>
              <a:rPr lang="ko-KR" altLang="en-US" sz="2000" dirty="0"/>
              <a:t>경구용 피임약 사용의 최신경향은 배란을 억제하는데 필요한 최소한의</a:t>
            </a:r>
            <a:r>
              <a:rPr lang="en-US" altLang="ko-KR" sz="2000" dirty="0"/>
              <a:t> </a:t>
            </a:r>
            <a:r>
              <a:rPr lang="ko-KR" altLang="en-US" sz="2000" dirty="0"/>
              <a:t>용량을 사용하는 것이다</a:t>
            </a:r>
            <a:r>
              <a:rPr lang="en-US" altLang="ko-KR" sz="2000" dirty="0"/>
              <a:t>. </a:t>
            </a:r>
          </a:p>
          <a:p>
            <a:r>
              <a:rPr lang="ko-KR" altLang="en-US" sz="2000" dirty="0"/>
              <a:t>소량의 </a:t>
            </a:r>
            <a:r>
              <a:rPr lang="en-US" altLang="ko-KR" sz="2000" dirty="0"/>
              <a:t>estrogen</a:t>
            </a:r>
            <a:r>
              <a:rPr lang="ko-KR" altLang="en-US" sz="2000" dirty="0"/>
              <a:t>은 심부정맥 혈전의 위험성을 오히려 감소시킨다</a:t>
            </a:r>
            <a:r>
              <a:rPr lang="en-US" altLang="ko-KR" sz="2000" dirty="0"/>
              <a:t>. </a:t>
            </a:r>
          </a:p>
          <a:p>
            <a:r>
              <a:rPr lang="ko-KR" altLang="en-US" sz="2000" dirty="0"/>
              <a:t>복합형 경구피임약을 장기간 사용할 시 심부정맥 혈전증과 </a:t>
            </a:r>
            <a:r>
              <a:rPr lang="ko-KR" altLang="en-US" sz="2000" dirty="0" err="1"/>
              <a:t>폐색전증의</a:t>
            </a:r>
            <a:r>
              <a:rPr lang="ko-KR" altLang="en-US" sz="2000" dirty="0"/>
              <a:t> 위험도가 증가하지만 이 위험성은 피임약 치료 중 보다 임신 때 더 높다</a:t>
            </a:r>
            <a:r>
              <a:rPr lang="en-US" altLang="ko-KR" sz="2000" dirty="0"/>
              <a:t>.</a:t>
            </a:r>
          </a:p>
          <a:p>
            <a:r>
              <a:rPr lang="en-US" altLang="ko-KR" sz="2000" dirty="0"/>
              <a:t>Estrogen</a:t>
            </a:r>
            <a:r>
              <a:rPr lang="ko-KR" altLang="en-US" sz="2000" dirty="0"/>
              <a:t>은 담즙 내 </a:t>
            </a:r>
            <a:r>
              <a:rPr lang="ko-KR" altLang="en-US" sz="2000" dirty="0" err="1"/>
              <a:t>담즙산염보다</a:t>
            </a:r>
            <a:r>
              <a:rPr lang="ko-KR" altLang="en-US" sz="2000" dirty="0"/>
              <a:t> 콜레스테롤의 농도를 증가시켜 콜레스테롤의 용해성을 낮추어 담석 형성이 촉진되므로 경구용 피임약을 사용하면 담낭질환이 증가한다</a:t>
            </a:r>
            <a:r>
              <a:rPr lang="en-US" altLang="ko-KR" sz="2000" dirty="0"/>
              <a:t>. </a:t>
            </a:r>
          </a:p>
          <a:p>
            <a:r>
              <a:rPr lang="ko-KR" altLang="en-US" sz="2000" dirty="0"/>
              <a:t>하지만 </a:t>
            </a:r>
            <a:r>
              <a:rPr lang="en-US" altLang="ko-KR" sz="2000" dirty="0"/>
              <a:t>progestin</a:t>
            </a:r>
            <a:r>
              <a:rPr lang="ko-KR" altLang="en-US" sz="2000" dirty="0"/>
              <a:t>의 지속적인 투여는 자궁내막의 성장을 억제하여 자궁내막암의 위험도는 감소시킨다</a:t>
            </a:r>
            <a:r>
              <a:rPr lang="en-US" altLang="ko-KR" sz="2000" dirty="0"/>
              <a:t>.</a:t>
            </a:r>
          </a:p>
          <a:p>
            <a:r>
              <a:rPr lang="en-US" altLang="ko-KR" sz="2000" dirty="0"/>
              <a:t>35</a:t>
            </a:r>
            <a:r>
              <a:rPr lang="ko-KR" altLang="en-US" sz="2000" dirty="0"/>
              <a:t>세 이상의 흡연여성에서는 </a:t>
            </a:r>
            <a:r>
              <a:rPr lang="ko-KR" altLang="en-US" sz="2000" dirty="0" err="1"/>
              <a:t>혈전성</a:t>
            </a:r>
            <a:r>
              <a:rPr lang="ko-KR" altLang="en-US" sz="2000" dirty="0"/>
              <a:t> 심혈관 질환 우려로 인해 경구피임약을 쓰지 않는 것이 낫다</a:t>
            </a:r>
            <a:r>
              <a:rPr lang="en-US" altLang="ko-KR" sz="2000" dirty="0"/>
              <a:t>.</a:t>
            </a:r>
          </a:p>
        </p:txBody>
      </p:sp>
    </p:spTree>
    <p:extLst>
      <p:ext uri="{BB962C8B-B14F-4D97-AF65-F5344CB8AC3E}">
        <p14:creationId xmlns:p14="http://schemas.microsoft.com/office/powerpoint/2010/main" xmlns="" val="1688377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bmconsult.com/app/article/images/100334">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75355" y="633981"/>
            <a:ext cx="6071017" cy="51242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564582" y="1111827"/>
            <a:ext cx="3470563" cy="1077218"/>
          </a:xfrm>
          <a:prstGeom prst="rect">
            <a:avLst/>
          </a:prstGeom>
          <a:noFill/>
        </p:spPr>
        <p:txBody>
          <a:bodyPr wrap="square" rtlCol="0">
            <a:spAutoFit/>
          </a:bodyPr>
          <a:lstStyle/>
          <a:p>
            <a:r>
              <a:rPr lang="ko-KR" altLang="en-US" sz="3200" b="1" dirty="0">
                <a:solidFill>
                  <a:schemeClr val="accent2">
                    <a:lumMod val="75000"/>
                  </a:schemeClr>
                </a:solidFill>
              </a:rPr>
              <a:t>경구용 피임약과 혈전생성 증가</a:t>
            </a:r>
          </a:p>
        </p:txBody>
      </p:sp>
      <p:sp>
        <p:nvSpPr>
          <p:cNvPr id="3" name="TextBox 2"/>
          <p:cNvSpPr txBox="1"/>
          <p:nvPr/>
        </p:nvSpPr>
        <p:spPr>
          <a:xfrm>
            <a:off x="7564582" y="2857500"/>
            <a:ext cx="3803071" cy="923330"/>
          </a:xfrm>
          <a:prstGeom prst="rect">
            <a:avLst/>
          </a:prstGeom>
          <a:noFill/>
        </p:spPr>
        <p:txBody>
          <a:bodyPr wrap="square" rtlCol="0">
            <a:spAutoFit/>
          </a:bodyPr>
          <a:lstStyle/>
          <a:p>
            <a:r>
              <a:rPr lang="ko-KR" altLang="en-US" dirty="0"/>
              <a:t>원하는 효과인 피임효과가 보장이 된다면 가장 적은 양으로 효과를 내는 방법을 선택한다</a:t>
            </a:r>
            <a:r>
              <a:rPr lang="en-US" altLang="ko-KR" dirty="0"/>
              <a:t>.</a:t>
            </a:r>
            <a:endParaRPr lang="ko-KR" altLang="en-US" dirty="0"/>
          </a:p>
        </p:txBody>
      </p:sp>
    </p:spTree>
    <p:extLst>
      <p:ext uri="{BB962C8B-B14F-4D97-AF65-F5344CB8AC3E}">
        <p14:creationId xmlns:p14="http://schemas.microsoft.com/office/powerpoint/2010/main" xmlns="" val="2058023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1102473" y="394855"/>
            <a:ext cx="9598537" cy="5829300"/>
          </a:xfrm>
          <a:prstGeom prst="rect">
            <a:avLst/>
          </a:prstGeom>
        </p:spPr>
      </p:pic>
    </p:spTree>
    <p:extLst>
      <p:ext uri="{BB962C8B-B14F-4D97-AF65-F5344CB8AC3E}">
        <p14:creationId xmlns:p14="http://schemas.microsoft.com/office/powerpoint/2010/main" xmlns="" val="234462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목차</a:t>
            </a:r>
          </a:p>
        </p:txBody>
      </p:sp>
      <p:sp>
        <p:nvSpPr>
          <p:cNvPr id="3" name="내용 개체 틀 2"/>
          <p:cNvSpPr>
            <a:spLocks noGrp="1"/>
          </p:cNvSpPr>
          <p:nvPr>
            <p:ph idx="1"/>
          </p:nvPr>
        </p:nvSpPr>
        <p:spPr/>
        <p:txBody>
          <a:bodyPr/>
          <a:lstStyle/>
          <a:p>
            <a:pPr marL="514350" indent="-514350">
              <a:buAutoNum type="arabicPeriod"/>
            </a:pPr>
            <a:endParaRPr lang="en-US" altLang="ko-KR" dirty="0"/>
          </a:p>
          <a:p>
            <a:pPr marL="514350" indent="-514350">
              <a:buAutoNum type="arabicPeriod"/>
            </a:pPr>
            <a:r>
              <a:rPr lang="ko-KR" altLang="en-US" dirty="0"/>
              <a:t>구성과 작용 기전</a:t>
            </a:r>
            <a:endParaRPr lang="en-US" altLang="ko-KR" dirty="0"/>
          </a:p>
          <a:p>
            <a:pPr marL="514350" indent="-514350">
              <a:buAutoNum type="arabicPeriod"/>
            </a:pPr>
            <a:r>
              <a:rPr lang="en-US" altLang="ko-KR" dirty="0"/>
              <a:t>Progestin</a:t>
            </a:r>
            <a:r>
              <a:rPr lang="ko-KR" altLang="en-US" dirty="0"/>
              <a:t>의 분류와 특징</a:t>
            </a:r>
            <a:endParaRPr lang="en-US" altLang="ko-KR" dirty="0"/>
          </a:p>
          <a:p>
            <a:pPr marL="514350" indent="-514350">
              <a:buAutoNum type="arabicPeriod"/>
            </a:pPr>
            <a:r>
              <a:rPr lang="ko-KR" altLang="en-US" dirty="0"/>
              <a:t>사후 피임약</a:t>
            </a:r>
            <a:endParaRPr lang="en-US" altLang="ko-KR" dirty="0"/>
          </a:p>
          <a:p>
            <a:pPr marL="514350" indent="-514350">
              <a:buAutoNum type="arabicPeriod"/>
            </a:pPr>
            <a:r>
              <a:rPr lang="ko-KR" altLang="en-US" dirty="0"/>
              <a:t>복약지도 주의점 및 부작용</a:t>
            </a:r>
            <a:endParaRPr lang="en-US" altLang="ko-KR" dirty="0"/>
          </a:p>
          <a:p>
            <a:pPr marL="514350" indent="-514350">
              <a:buAutoNum type="arabicPeriod"/>
            </a:pPr>
            <a:endParaRPr lang="en-US" altLang="ko-KR" dirty="0"/>
          </a:p>
          <a:p>
            <a:pPr marL="514350" indent="-514350">
              <a:buAutoNum type="arabicPeriod"/>
            </a:pPr>
            <a:endParaRPr lang="en-US" altLang="ko-KR" dirty="0"/>
          </a:p>
          <a:p>
            <a:pPr marL="514350" indent="-514350">
              <a:buAutoNum type="arabicPeriod"/>
            </a:pPr>
            <a:endParaRPr lang="en-US" altLang="ko-KR" dirty="0"/>
          </a:p>
        </p:txBody>
      </p:sp>
    </p:spTree>
    <p:extLst>
      <p:ext uri="{BB962C8B-B14F-4D97-AF65-F5344CB8AC3E}">
        <p14:creationId xmlns:p14="http://schemas.microsoft.com/office/powerpoint/2010/main" xmlns="" val="274580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5183188" y="457200"/>
            <a:ext cx="6400800" cy="5816600"/>
          </a:xfrm>
          <a:prstGeom prst="rect">
            <a:avLst/>
          </a:prstGeom>
        </p:spPr>
      </p:pic>
      <p:sp>
        <p:nvSpPr>
          <p:cNvPr id="3" name="제목 2"/>
          <p:cNvSpPr>
            <a:spLocks noGrp="1"/>
          </p:cNvSpPr>
          <p:nvPr>
            <p:ph type="title"/>
          </p:nvPr>
        </p:nvSpPr>
        <p:spPr/>
        <p:txBody>
          <a:bodyPr/>
          <a:lstStyle/>
          <a:p>
            <a:r>
              <a:rPr lang="ko-KR" altLang="en-US" dirty="0" err="1">
                <a:solidFill>
                  <a:schemeClr val="accent2">
                    <a:lumMod val="75000"/>
                  </a:schemeClr>
                </a:solidFill>
              </a:rPr>
              <a:t>다이안느</a:t>
            </a:r>
            <a:r>
              <a:rPr lang="en-US" altLang="ko-KR" dirty="0">
                <a:solidFill>
                  <a:schemeClr val="accent2">
                    <a:lumMod val="75000"/>
                  </a:schemeClr>
                </a:solidFill>
              </a:rPr>
              <a:t>35 (</a:t>
            </a:r>
            <a:r>
              <a:rPr lang="en-US" altLang="ko-KR" dirty="0" err="1">
                <a:solidFill>
                  <a:schemeClr val="accent2">
                    <a:lumMod val="75000"/>
                  </a:schemeClr>
                </a:solidFill>
              </a:rPr>
              <a:t>cyproterone</a:t>
            </a:r>
            <a:r>
              <a:rPr lang="en-US" altLang="ko-KR" dirty="0">
                <a:solidFill>
                  <a:schemeClr val="accent2">
                    <a:lumMod val="75000"/>
                  </a:schemeClr>
                </a:solidFill>
              </a:rPr>
              <a:t>)</a:t>
            </a:r>
            <a:r>
              <a:rPr lang="ko-KR" altLang="en-US" dirty="0">
                <a:solidFill>
                  <a:schemeClr val="accent2">
                    <a:lumMod val="75000"/>
                  </a:schemeClr>
                </a:solidFill>
              </a:rPr>
              <a:t>의</a:t>
            </a:r>
            <a:r>
              <a:rPr lang="en-US" altLang="ko-KR" dirty="0">
                <a:solidFill>
                  <a:schemeClr val="accent2">
                    <a:lumMod val="75000"/>
                  </a:schemeClr>
                </a:solidFill>
              </a:rPr>
              <a:t> </a:t>
            </a:r>
            <a:br>
              <a:rPr lang="en-US" altLang="ko-KR" dirty="0">
                <a:solidFill>
                  <a:schemeClr val="accent2">
                    <a:lumMod val="75000"/>
                  </a:schemeClr>
                </a:solidFill>
              </a:rPr>
            </a:br>
            <a:r>
              <a:rPr lang="ko-KR" altLang="en-US" dirty="0">
                <a:solidFill>
                  <a:schemeClr val="accent2">
                    <a:lumMod val="75000"/>
                  </a:schemeClr>
                </a:solidFill>
              </a:rPr>
              <a:t>여드름 치료 효과</a:t>
            </a:r>
          </a:p>
        </p:txBody>
      </p:sp>
      <p:sp>
        <p:nvSpPr>
          <p:cNvPr id="4" name="그림 개체 틀 3"/>
          <p:cNvSpPr>
            <a:spLocks noGrp="1"/>
          </p:cNvSpPr>
          <p:nvPr>
            <p:ph type="pic" idx="1"/>
          </p:nvPr>
        </p:nvSpPr>
        <p:spPr/>
      </p:sp>
      <p:sp>
        <p:nvSpPr>
          <p:cNvPr id="5" name="텍스트 개체 틀 4"/>
          <p:cNvSpPr>
            <a:spLocks noGrp="1"/>
          </p:cNvSpPr>
          <p:nvPr>
            <p:ph type="body" sz="half" idx="2"/>
          </p:nvPr>
        </p:nvSpPr>
        <p:spPr>
          <a:xfrm>
            <a:off x="839787" y="2535382"/>
            <a:ext cx="3932237" cy="3811588"/>
          </a:xfrm>
          <a:solidFill>
            <a:schemeClr val="bg2"/>
          </a:solidFill>
        </p:spPr>
        <p:txBody>
          <a:bodyPr/>
          <a:lstStyle/>
          <a:p>
            <a:r>
              <a:rPr lang="en-US" altLang="ko-KR" dirty="0" err="1"/>
              <a:t>Cyproterone</a:t>
            </a:r>
            <a:r>
              <a:rPr lang="ko-KR" altLang="en-US" dirty="0"/>
              <a:t>은 </a:t>
            </a:r>
            <a:r>
              <a:rPr lang="en-US" altLang="ko-KR" dirty="0"/>
              <a:t>androgen receptor</a:t>
            </a:r>
            <a:r>
              <a:rPr lang="ko-KR" altLang="en-US" dirty="0"/>
              <a:t>에 대한 직접 억제 효과와 </a:t>
            </a:r>
            <a:r>
              <a:rPr lang="en-US" altLang="ko-KR" dirty="0"/>
              <a:t>progesterone</a:t>
            </a:r>
            <a:r>
              <a:rPr lang="ko-KR" altLang="en-US" dirty="0"/>
              <a:t>으로서의 효과를 함께 가진다</a:t>
            </a:r>
            <a:r>
              <a:rPr lang="en-US" altLang="ko-KR" dirty="0"/>
              <a:t>. </a:t>
            </a:r>
            <a:r>
              <a:rPr lang="ko-KR" altLang="en-US" dirty="0"/>
              <a:t>그리고 피부에서 </a:t>
            </a:r>
            <a:r>
              <a:rPr lang="en-US" altLang="ko-KR" dirty="0"/>
              <a:t>DHEA</a:t>
            </a:r>
            <a:r>
              <a:rPr lang="ko-KR" altLang="en-US" dirty="0"/>
              <a:t>를 </a:t>
            </a:r>
            <a:r>
              <a:rPr lang="en-US" altLang="ko-KR" dirty="0" err="1"/>
              <a:t>androtenedione</a:t>
            </a:r>
            <a:r>
              <a:rPr lang="ko-KR" altLang="en-US" dirty="0"/>
              <a:t>으로 전환시키는 </a:t>
            </a:r>
            <a:r>
              <a:rPr lang="en-US" altLang="ko-KR" dirty="0">
                <a:latin typeface="Calibri" panose="020F0502020204030204" pitchFamily="34" charset="0"/>
                <a:ea typeface="ＭＳ Ｐゴシック" panose="020B0600070205080204" pitchFamily="34" charset="-128"/>
              </a:rPr>
              <a:t>3B-HSD</a:t>
            </a:r>
            <a:r>
              <a:rPr lang="ko-KR" altLang="en-US" dirty="0">
                <a:latin typeface="Calibri" panose="020F0502020204030204" pitchFamily="34" charset="0"/>
                <a:ea typeface="ＭＳ Ｐゴシック" panose="020B0600070205080204" pitchFamily="34" charset="-128"/>
              </a:rPr>
              <a:t>의 활성을 억제한다</a:t>
            </a:r>
            <a:r>
              <a:rPr lang="en-US" altLang="ko-KR" dirty="0">
                <a:latin typeface="Calibri" panose="020F0502020204030204" pitchFamily="34" charset="0"/>
                <a:ea typeface="ＭＳ Ｐゴシック" panose="020B0600070205080204" pitchFamily="34" charset="-128"/>
              </a:rPr>
              <a:t>. </a:t>
            </a:r>
          </a:p>
          <a:p>
            <a:r>
              <a:rPr lang="ko-KR" altLang="en-US" dirty="0"/>
              <a:t>그 결과 전체적인 </a:t>
            </a:r>
            <a:r>
              <a:rPr lang="en-US" altLang="ko-KR" dirty="0"/>
              <a:t>testosterone</a:t>
            </a:r>
            <a:r>
              <a:rPr lang="ko-KR" altLang="en-US" dirty="0"/>
              <a:t>의 양을 감소시키게 되고 이는 피부의 피지 </a:t>
            </a:r>
            <a:r>
              <a:rPr lang="ko-KR" altLang="en-US" dirty="0" err="1"/>
              <a:t>생성량을</a:t>
            </a:r>
            <a:r>
              <a:rPr lang="ko-KR" altLang="en-US" dirty="0"/>
              <a:t> 감소시켜 여드름에 대한 치료효과를 보이게 된다</a:t>
            </a:r>
            <a:r>
              <a:rPr lang="en-US" altLang="ko-KR" dirty="0"/>
              <a:t>.</a:t>
            </a:r>
          </a:p>
          <a:p>
            <a:r>
              <a:rPr lang="ko-KR" altLang="en-US" dirty="0"/>
              <a:t>가장 흔한 부작용은 유방의 압박감</a:t>
            </a:r>
            <a:r>
              <a:rPr lang="en-US" altLang="ko-KR" dirty="0"/>
              <a:t>, </a:t>
            </a:r>
            <a:r>
              <a:rPr lang="ko-KR" altLang="en-US" dirty="0"/>
              <a:t>두통과 메스꺼움</a:t>
            </a:r>
            <a:r>
              <a:rPr lang="en-US" altLang="ko-KR" dirty="0"/>
              <a:t>, </a:t>
            </a:r>
            <a:r>
              <a:rPr lang="ko-KR" altLang="en-US" dirty="0"/>
              <a:t>부정 출혈 등이다</a:t>
            </a:r>
            <a:r>
              <a:rPr lang="en-US" altLang="ko-KR" dirty="0"/>
              <a:t>.</a:t>
            </a:r>
            <a:endParaRPr lang="ko-KR" altLang="en-US" dirty="0"/>
          </a:p>
        </p:txBody>
      </p:sp>
    </p:spTree>
    <p:extLst>
      <p:ext uri="{BB962C8B-B14F-4D97-AF65-F5344CB8AC3E}">
        <p14:creationId xmlns:p14="http://schemas.microsoft.com/office/powerpoint/2010/main" xmlns="" val="1408163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3"/>
          <a:stretch>
            <a:fillRect/>
          </a:stretch>
        </p:blipFill>
        <p:spPr>
          <a:xfrm>
            <a:off x="173182" y="0"/>
            <a:ext cx="6677889" cy="5008417"/>
          </a:xfrm>
          <a:prstGeom prst="rect">
            <a:avLst/>
          </a:prstGeom>
        </p:spPr>
      </p:pic>
      <p:pic>
        <p:nvPicPr>
          <p:cNvPr id="6" name="그림 5"/>
          <p:cNvPicPr>
            <a:picLocks noChangeAspect="1"/>
          </p:cNvPicPr>
          <p:nvPr/>
        </p:nvPicPr>
        <p:blipFill>
          <a:blip r:embed="rId4"/>
          <a:stretch>
            <a:fillRect/>
          </a:stretch>
        </p:blipFill>
        <p:spPr>
          <a:xfrm>
            <a:off x="6248400" y="713942"/>
            <a:ext cx="5943600" cy="3933825"/>
          </a:xfrm>
          <a:prstGeom prst="rect">
            <a:avLst/>
          </a:prstGeom>
        </p:spPr>
      </p:pic>
      <p:sp>
        <p:nvSpPr>
          <p:cNvPr id="7" name="TextBox 6"/>
          <p:cNvSpPr txBox="1"/>
          <p:nvPr/>
        </p:nvSpPr>
        <p:spPr>
          <a:xfrm>
            <a:off x="924791" y="5122194"/>
            <a:ext cx="10318172" cy="1200329"/>
          </a:xfrm>
          <a:prstGeom prst="rect">
            <a:avLst/>
          </a:prstGeom>
          <a:solidFill>
            <a:schemeClr val="bg2"/>
          </a:solidFill>
        </p:spPr>
        <p:txBody>
          <a:bodyPr wrap="square" rtlCol="0">
            <a:spAutoFit/>
          </a:bodyPr>
          <a:lstStyle/>
          <a:p>
            <a:r>
              <a:rPr lang="en-US" altLang="ko-KR" dirty="0"/>
              <a:t>Estrogen</a:t>
            </a:r>
            <a:r>
              <a:rPr lang="ko-KR" altLang="en-US" dirty="0"/>
              <a:t>의 </a:t>
            </a:r>
            <a:r>
              <a:rPr lang="ko-KR" altLang="en-US" dirty="0" err="1"/>
              <a:t>장간순환은</a:t>
            </a:r>
            <a:r>
              <a:rPr lang="ko-KR" altLang="en-US" dirty="0"/>
              <a:t> 혈중 유효용량을 유지하는 데 아주 중요하다</a:t>
            </a:r>
            <a:r>
              <a:rPr lang="en-US" altLang="ko-KR" dirty="0"/>
              <a:t>. </a:t>
            </a:r>
            <a:r>
              <a:rPr lang="ko-KR" altLang="en-US" dirty="0"/>
              <a:t>항생제 복용으로 인한 장의 미생물 환경 변화나 설사 등으로 </a:t>
            </a:r>
            <a:r>
              <a:rPr lang="ko-KR" altLang="en-US" dirty="0" err="1"/>
              <a:t>장간순환하는</a:t>
            </a:r>
            <a:r>
              <a:rPr lang="ko-KR" altLang="en-US" dirty="0"/>
              <a:t> 양이 변화하게 되면 피임약의 약효가 떨어지게 되는데 특히 최근의 최저유효용량 사용법은 적은 양의 손실에도 피임 효과의 소실을 일으킬 수 있으므로 주의해야 한다</a:t>
            </a:r>
            <a:r>
              <a:rPr lang="en-US" altLang="ko-KR" dirty="0"/>
              <a:t>.</a:t>
            </a:r>
            <a:endParaRPr lang="ko-KR" altLang="en-US" dirty="0"/>
          </a:p>
        </p:txBody>
      </p:sp>
    </p:spTree>
    <p:extLst>
      <p:ext uri="{BB962C8B-B14F-4D97-AF65-F5344CB8AC3E}">
        <p14:creationId xmlns:p14="http://schemas.microsoft.com/office/powerpoint/2010/main" xmlns="" val="3316576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1784387" y="191912"/>
            <a:ext cx="8702991" cy="6534063"/>
          </a:xfrm>
          <a:prstGeom prst="rect">
            <a:avLst/>
          </a:prstGeom>
        </p:spPr>
      </p:pic>
    </p:spTree>
    <p:extLst>
      <p:ext uri="{BB962C8B-B14F-4D97-AF65-F5344CB8AC3E}">
        <p14:creationId xmlns:p14="http://schemas.microsoft.com/office/powerpoint/2010/main" xmlns="" val="3302601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526313" y="737755"/>
            <a:ext cx="7353341" cy="5520769"/>
          </a:xfrm>
          <a:prstGeom prst="rect">
            <a:avLst/>
          </a:prstGeom>
        </p:spPr>
      </p:pic>
      <p:sp>
        <p:nvSpPr>
          <p:cNvPr id="3" name="TextBox 2"/>
          <p:cNvSpPr txBox="1"/>
          <p:nvPr/>
        </p:nvSpPr>
        <p:spPr>
          <a:xfrm>
            <a:off x="7879654" y="1122219"/>
            <a:ext cx="3751118" cy="4524315"/>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altLang="ko-KR" dirty="0"/>
              <a:t>Progesterone </a:t>
            </a:r>
            <a:r>
              <a:rPr lang="ko-KR" altLang="en-US" dirty="0"/>
              <a:t>단일 피임약의 작용기전은 </a:t>
            </a:r>
            <a:r>
              <a:rPr lang="en-US" altLang="ko-KR" dirty="0"/>
              <a:t>estrogen</a:t>
            </a:r>
            <a:r>
              <a:rPr lang="ko-KR" altLang="en-US" dirty="0"/>
              <a:t>과의 복합제와 비교하였을 때 약 </a:t>
            </a:r>
            <a:endParaRPr lang="en-US" altLang="ko-KR" dirty="0"/>
          </a:p>
          <a:p>
            <a:pPr marL="285750" indent="-285750">
              <a:buFont typeface="Arial" panose="020B0604020202020204" pitchFamily="34" charset="0"/>
              <a:buChar char="•"/>
            </a:pPr>
            <a:r>
              <a:rPr lang="en-US" altLang="ko-KR" dirty="0"/>
              <a:t>96~98%</a:t>
            </a:r>
            <a:r>
              <a:rPr lang="ko-KR" altLang="en-US" dirty="0"/>
              <a:t>의</a:t>
            </a:r>
            <a:r>
              <a:rPr lang="en-US" altLang="ko-KR" dirty="0"/>
              <a:t> </a:t>
            </a:r>
            <a:r>
              <a:rPr lang="ko-KR" altLang="en-US" dirty="0"/>
              <a:t>피임효과를 보인다</a:t>
            </a:r>
            <a:r>
              <a:rPr lang="en-US" altLang="ko-KR" dirty="0"/>
              <a:t>.</a:t>
            </a:r>
          </a:p>
          <a:p>
            <a:pPr marL="285750" indent="-285750">
              <a:buFont typeface="Arial" panose="020B0604020202020204" pitchFamily="34" charset="0"/>
              <a:buChar char="•"/>
            </a:pPr>
            <a:r>
              <a:rPr lang="en-US" altLang="ko-KR" dirty="0"/>
              <a:t>GnRH</a:t>
            </a:r>
            <a:r>
              <a:rPr lang="ko-KR" altLang="en-US" dirty="0"/>
              <a:t>의 박동빈도를 변화시키고 </a:t>
            </a:r>
            <a:r>
              <a:rPr lang="en-US" altLang="ko-KR" dirty="0"/>
              <a:t>GnRH</a:t>
            </a:r>
            <a:r>
              <a:rPr lang="ko-KR" altLang="en-US" dirty="0"/>
              <a:t>에 대한 뇌하수체의 반응성을 감소시켜 배란을 억제하고 </a:t>
            </a:r>
            <a:r>
              <a:rPr lang="en-US" altLang="ko-KR" dirty="0"/>
              <a:t>progesterone</a:t>
            </a:r>
            <a:r>
              <a:rPr lang="ko-KR" altLang="en-US" dirty="0"/>
              <a:t>에 의해 지속적으로 노출되는 자궁은 내막의 분비 효과가 지속되므로 착상이 안 되게 된다</a:t>
            </a:r>
            <a:r>
              <a:rPr lang="en-US" altLang="ko-KR" dirty="0"/>
              <a:t>.</a:t>
            </a:r>
          </a:p>
          <a:p>
            <a:pPr marL="285750" indent="-285750">
              <a:buFont typeface="Arial" panose="020B0604020202020204" pitchFamily="34" charset="0"/>
              <a:buChar char="•"/>
            </a:pPr>
            <a:r>
              <a:rPr lang="ko-KR" altLang="en-US" dirty="0"/>
              <a:t>전형적인 월경은 하지 않지만 투여 첫 </a:t>
            </a:r>
            <a:r>
              <a:rPr lang="ko-KR" altLang="en-US" dirty="0" err="1"/>
              <a:t>해동안</a:t>
            </a:r>
            <a:r>
              <a:rPr lang="ko-KR" altLang="en-US" dirty="0"/>
              <a:t> </a:t>
            </a:r>
            <a:r>
              <a:rPr lang="ko-KR" altLang="en-US" dirty="0" err="1"/>
              <a:t>쇠퇴성</a:t>
            </a:r>
            <a:r>
              <a:rPr lang="ko-KR" altLang="en-US" dirty="0"/>
              <a:t> </a:t>
            </a:r>
            <a:r>
              <a:rPr lang="ko-KR" altLang="en-US" dirty="0" err="1"/>
              <a:t>점상출혈</a:t>
            </a:r>
            <a:r>
              <a:rPr lang="en-US" altLang="ko-KR" dirty="0"/>
              <a:t>(breakthrough spotting)</a:t>
            </a:r>
            <a:r>
              <a:rPr lang="ko-KR" altLang="en-US" dirty="0"/>
              <a:t>이 나타나고 월경주기가 불규칙적이고 짧아진다</a:t>
            </a:r>
            <a:r>
              <a:rPr lang="en-US" altLang="ko-KR" dirty="0"/>
              <a:t>.</a:t>
            </a:r>
            <a:endParaRPr lang="ko-KR" altLang="en-US" dirty="0"/>
          </a:p>
        </p:txBody>
      </p:sp>
    </p:spTree>
    <p:extLst>
      <p:ext uri="{BB962C8B-B14F-4D97-AF65-F5344CB8AC3E}">
        <p14:creationId xmlns:p14="http://schemas.microsoft.com/office/powerpoint/2010/main" xmlns="" val="2499836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1562100" y="266700"/>
            <a:ext cx="9067800" cy="6324600"/>
          </a:xfrm>
          <a:prstGeom prst="rect">
            <a:avLst/>
          </a:prstGeom>
        </p:spPr>
      </p:pic>
    </p:spTree>
    <p:extLst>
      <p:ext uri="{BB962C8B-B14F-4D97-AF65-F5344CB8AC3E}">
        <p14:creationId xmlns:p14="http://schemas.microsoft.com/office/powerpoint/2010/main" xmlns="" val="3876235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5183188" y="662420"/>
            <a:ext cx="6757555" cy="5068167"/>
          </a:xfrm>
          <a:prstGeom prst="rect">
            <a:avLst/>
          </a:prstGeom>
        </p:spPr>
      </p:pic>
      <p:sp>
        <p:nvSpPr>
          <p:cNvPr id="4" name="제목 3"/>
          <p:cNvSpPr>
            <a:spLocks noGrp="1"/>
          </p:cNvSpPr>
          <p:nvPr>
            <p:ph type="title"/>
          </p:nvPr>
        </p:nvSpPr>
        <p:spPr>
          <a:xfrm>
            <a:off x="839788" y="662420"/>
            <a:ext cx="3932237" cy="758536"/>
          </a:xfrm>
        </p:spPr>
        <p:txBody>
          <a:bodyPr>
            <a:normAutofit/>
          </a:bodyPr>
          <a:lstStyle/>
          <a:p>
            <a:r>
              <a:rPr lang="ko-KR" altLang="en-US" sz="2800" b="1" dirty="0">
                <a:solidFill>
                  <a:schemeClr val="accent2">
                    <a:lumMod val="75000"/>
                  </a:schemeClr>
                </a:solidFill>
              </a:rPr>
              <a:t>응급피임약의 작용기전</a:t>
            </a:r>
          </a:p>
        </p:txBody>
      </p:sp>
      <p:sp>
        <p:nvSpPr>
          <p:cNvPr id="5" name="내용 개체 틀 4"/>
          <p:cNvSpPr>
            <a:spLocks noGrp="1"/>
          </p:cNvSpPr>
          <p:nvPr>
            <p:ph idx="1"/>
          </p:nvPr>
        </p:nvSpPr>
        <p:spPr/>
        <p:txBody>
          <a:bodyPr/>
          <a:lstStyle/>
          <a:p>
            <a:endParaRPr lang="ko-KR" altLang="en-US" dirty="0"/>
          </a:p>
        </p:txBody>
      </p:sp>
      <p:sp>
        <p:nvSpPr>
          <p:cNvPr id="6" name="텍스트 개체 틀 5"/>
          <p:cNvSpPr>
            <a:spLocks noGrp="1"/>
          </p:cNvSpPr>
          <p:nvPr>
            <p:ph type="body" sz="half" idx="2"/>
          </p:nvPr>
        </p:nvSpPr>
        <p:spPr>
          <a:xfrm>
            <a:off x="839789" y="1724891"/>
            <a:ext cx="4137818" cy="3853152"/>
          </a:xfrm>
        </p:spPr>
        <p:txBody>
          <a:bodyPr/>
          <a:lstStyle/>
          <a:p>
            <a:r>
              <a:rPr lang="ko-KR" altLang="en-US" dirty="0"/>
              <a:t>배란 전에는 배란을 강력하게 억제</a:t>
            </a:r>
            <a:endParaRPr lang="en-US" altLang="ko-KR" dirty="0"/>
          </a:p>
          <a:p>
            <a:r>
              <a:rPr lang="ko-KR" altLang="en-US" dirty="0"/>
              <a:t>배란 후에는 난자나 정자의 이동 지연 효과</a:t>
            </a:r>
            <a:endParaRPr lang="en-US" altLang="ko-KR" dirty="0"/>
          </a:p>
          <a:p>
            <a:endParaRPr lang="en-US" altLang="ko-KR" dirty="0"/>
          </a:p>
          <a:p>
            <a:r>
              <a:rPr lang="en-US" altLang="ko-KR" dirty="0" err="1"/>
              <a:t>Levonorgestrel</a:t>
            </a:r>
            <a:r>
              <a:rPr lang="en-US" altLang="ko-KR" dirty="0"/>
              <a:t> 1.5mg(</a:t>
            </a:r>
            <a:r>
              <a:rPr lang="ko-KR" altLang="en-US" dirty="0" err="1"/>
              <a:t>노레보원정</a:t>
            </a:r>
            <a:r>
              <a:rPr lang="en-US" altLang="ko-KR" dirty="0"/>
              <a:t>)</a:t>
            </a:r>
          </a:p>
          <a:p>
            <a:r>
              <a:rPr lang="en-US" altLang="ko-KR" dirty="0" err="1"/>
              <a:t>Ulipristal</a:t>
            </a:r>
            <a:r>
              <a:rPr lang="en-US" altLang="ko-KR" dirty="0"/>
              <a:t> acetate 30mg(</a:t>
            </a:r>
            <a:r>
              <a:rPr lang="ko-KR" altLang="en-US" dirty="0" err="1"/>
              <a:t>엘라원정</a:t>
            </a:r>
            <a:r>
              <a:rPr lang="en-US" altLang="ko-KR" dirty="0"/>
              <a:t>)</a:t>
            </a:r>
            <a:endParaRPr lang="ko-KR" altLang="en-US" dirty="0"/>
          </a:p>
        </p:txBody>
      </p:sp>
    </p:spTree>
    <p:extLst>
      <p:ext uri="{BB962C8B-B14F-4D97-AF65-F5344CB8AC3E}">
        <p14:creationId xmlns:p14="http://schemas.microsoft.com/office/powerpoint/2010/main" xmlns="" val="2763502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3"/>
          <a:srcRect l="1" t="21641" r="-435"/>
          <a:stretch/>
        </p:blipFill>
        <p:spPr>
          <a:xfrm>
            <a:off x="1908870" y="943777"/>
            <a:ext cx="7815481" cy="4577953"/>
          </a:xfrm>
          <a:prstGeom prst="rect">
            <a:avLst/>
          </a:prstGeom>
        </p:spPr>
      </p:pic>
    </p:spTree>
    <p:extLst>
      <p:ext uri="{BB962C8B-B14F-4D97-AF65-F5344CB8AC3E}">
        <p14:creationId xmlns:p14="http://schemas.microsoft.com/office/powerpoint/2010/main" xmlns="" val="3075526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2220575" y="587022"/>
            <a:ext cx="7770092" cy="5698067"/>
          </a:xfrm>
          <a:prstGeom prst="rect">
            <a:avLst/>
          </a:prstGeom>
        </p:spPr>
      </p:pic>
    </p:spTree>
    <p:extLst>
      <p:ext uri="{BB962C8B-B14F-4D97-AF65-F5344CB8AC3E}">
        <p14:creationId xmlns:p14="http://schemas.microsoft.com/office/powerpoint/2010/main" xmlns="" val="2066761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3"/>
          <a:srcRect r="71" b="28757"/>
          <a:stretch/>
        </p:blipFill>
        <p:spPr>
          <a:xfrm>
            <a:off x="1533524" y="124690"/>
            <a:ext cx="9393032" cy="5174673"/>
          </a:xfrm>
          <a:prstGeom prst="rect">
            <a:avLst/>
          </a:prstGeom>
        </p:spPr>
      </p:pic>
      <p:sp>
        <p:nvSpPr>
          <p:cNvPr id="3" name="TextBox 2"/>
          <p:cNvSpPr txBox="1"/>
          <p:nvPr/>
        </p:nvSpPr>
        <p:spPr>
          <a:xfrm>
            <a:off x="2214643" y="5538355"/>
            <a:ext cx="8576831" cy="646331"/>
          </a:xfrm>
          <a:prstGeom prst="rect">
            <a:avLst/>
          </a:prstGeom>
          <a:solidFill>
            <a:schemeClr val="bg2"/>
          </a:solidFill>
        </p:spPr>
        <p:txBody>
          <a:bodyPr wrap="square" rtlCol="0">
            <a:spAutoFit/>
          </a:bodyPr>
          <a:lstStyle/>
          <a:p>
            <a:r>
              <a:rPr lang="ko-KR" altLang="en-US" dirty="0" err="1"/>
              <a:t>엘라원정은</a:t>
            </a:r>
            <a:r>
              <a:rPr lang="ko-KR" altLang="en-US" dirty="0"/>
              <a:t> </a:t>
            </a:r>
            <a:r>
              <a:rPr lang="ko-KR" altLang="en-US" dirty="0" err="1"/>
              <a:t>노레보원정과</a:t>
            </a:r>
            <a:r>
              <a:rPr lang="ko-KR" altLang="en-US" dirty="0"/>
              <a:t> 다르게 최대 </a:t>
            </a:r>
            <a:r>
              <a:rPr lang="en-US" altLang="ko-KR" dirty="0"/>
              <a:t>5</a:t>
            </a:r>
            <a:r>
              <a:rPr lang="ko-KR" altLang="en-US" dirty="0"/>
              <a:t>일까지 </a:t>
            </a:r>
            <a:r>
              <a:rPr lang="en-US" altLang="ko-KR" dirty="0"/>
              <a:t>90%</a:t>
            </a:r>
            <a:r>
              <a:rPr lang="ko-KR" altLang="en-US" dirty="0"/>
              <a:t>의 피임효과를 볼 수 있다</a:t>
            </a:r>
            <a:r>
              <a:rPr lang="en-US" altLang="ko-KR" dirty="0"/>
              <a:t>. </a:t>
            </a:r>
          </a:p>
          <a:p>
            <a:r>
              <a:rPr lang="ko-KR" altLang="en-US" dirty="0"/>
              <a:t>복용 </a:t>
            </a:r>
            <a:r>
              <a:rPr lang="en-US" altLang="ko-KR" dirty="0"/>
              <a:t>3</a:t>
            </a:r>
            <a:r>
              <a:rPr lang="ko-KR" altLang="en-US" dirty="0"/>
              <a:t>시간 이내에 토했을 경우 다시 복용해야 한다</a:t>
            </a:r>
            <a:r>
              <a:rPr lang="en-US" altLang="ko-KR" dirty="0"/>
              <a:t>.</a:t>
            </a:r>
            <a:endParaRPr lang="ko-KR" altLang="en-US" dirty="0"/>
          </a:p>
        </p:txBody>
      </p:sp>
    </p:spTree>
    <p:extLst>
      <p:ext uri="{BB962C8B-B14F-4D97-AF65-F5344CB8AC3E}">
        <p14:creationId xmlns:p14="http://schemas.microsoft.com/office/powerpoint/2010/main" xmlns="" val="447525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660689" y="456972"/>
            <a:ext cx="8439150" cy="5657850"/>
          </a:xfrm>
          <a:prstGeom prst="rect">
            <a:avLst/>
          </a:prstGeom>
        </p:spPr>
      </p:pic>
      <p:sp>
        <p:nvSpPr>
          <p:cNvPr id="3" name="TextBox 2"/>
          <p:cNvSpPr txBox="1"/>
          <p:nvPr/>
        </p:nvSpPr>
        <p:spPr>
          <a:xfrm>
            <a:off x="3887932" y="2072987"/>
            <a:ext cx="1984664" cy="369332"/>
          </a:xfrm>
          <a:prstGeom prst="rect">
            <a:avLst/>
          </a:prstGeom>
          <a:noFill/>
        </p:spPr>
        <p:txBody>
          <a:bodyPr wrap="square" rtlCol="0">
            <a:spAutoFit/>
          </a:bodyPr>
          <a:lstStyle/>
          <a:p>
            <a:r>
              <a:rPr lang="ko-KR" altLang="en-US" dirty="0"/>
              <a:t>구역</a:t>
            </a:r>
            <a:r>
              <a:rPr lang="en-US" altLang="ko-KR" dirty="0"/>
              <a:t>, </a:t>
            </a:r>
            <a:r>
              <a:rPr lang="ko-KR" altLang="en-US" dirty="0"/>
              <a:t>구토</a:t>
            </a:r>
          </a:p>
        </p:txBody>
      </p:sp>
      <p:sp>
        <p:nvSpPr>
          <p:cNvPr id="4" name="TextBox 3"/>
          <p:cNvSpPr txBox="1"/>
          <p:nvPr/>
        </p:nvSpPr>
        <p:spPr>
          <a:xfrm>
            <a:off x="5278581" y="2489078"/>
            <a:ext cx="1859973" cy="374072"/>
          </a:xfrm>
          <a:prstGeom prst="rect">
            <a:avLst/>
          </a:prstGeom>
          <a:noFill/>
        </p:spPr>
        <p:txBody>
          <a:bodyPr wrap="square" rtlCol="0">
            <a:spAutoFit/>
          </a:bodyPr>
          <a:lstStyle/>
          <a:p>
            <a:r>
              <a:rPr lang="ko-KR" altLang="en-US" dirty="0"/>
              <a:t>혈전 생성 증가</a:t>
            </a:r>
          </a:p>
        </p:txBody>
      </p:sp>
      <p:sp>
        <p:nvSpPr>
          <p:cNvPr id="5" name="TextBox 4"/>
          <p:cNvSpPr txBox="1"/>
          <p:nvPr/>
        </p:nvSpPr>
        <p:spPr>
          <a:xfrm>
            <a:off x="4384963" y="3028495"/>
            <a:ext cx="4239491" cy="369332"/>
          </a:xfrm>
          <a:prstGeom prst="rect">
            <a:avLst/>
          </a:prstGeom>
          <a:noFill/>
        </p:spPr>
        <p:txBody>
          <a:bodyPr wrap="square" rtlCol="0">
            <a:spAutoFit/>
          </a:bodyPr>
          <a:lstStyle/>
          <a:p>
            <a:r>
              <a:rPr lang="ko-KR" altLang="en-US" dirty="0"/>
              <a:t>심근경색 등 심혈관질환 위험도 증가</a:t>
            </a:r>
          </a:p>
        </p:txBody>
      </p:sp>
      <p:sp>
        <p:nvSpPr>
          <p:cNvPr id="6" name="TextBox 5"/>
          <p:cNvSpPr txBox="1"/>
          <p:nvPr/>
        </p:nvSpPr>
        <p:spPr>
          <a:xfrm>
            <a:off x="2691246" y="3600563"/>
            <a:ext cx="1693717" cy="369332"/>
          </a:xfrm>
          <a:prstGeom prst="rect">
            <a:avLst/>
          </a:prstGeom>
          <a:noFill/>
        </p:spPr>
        <p:txBody>
          <a:bodyPr wrap="square" rtlCol="0">
            <a:spAutoFit/>
          </a:bodyPr>
          <a:lstStyle/>
          <a:p>
            <a:r>
              <a:rPr lang="ko-KR" altLang="en-US" dirty="0"/>
              <a:t>유방암</a:t>
            </a:r>
          </a:p>
        </p:txBody>
      </p:sp>
      <p:sp>
        <p:nvSpPr>
          <p:cNvPr id="7" name="TextBox 6"/>
          <p:cNvSpPr txBox="1"/>
          <p:nvPr/>
        </p:nvSpPr>
        <p:spPr>
          <a:xfrm>
            <a:off x="3631622" y="4100958"/>
            <a:ext cx="1506682" cy="369332"/>
          </a:xfrm>
          <a:prstGeom prst="rect">
            <a:avLst/>
          </a:prstGeom>
          <a:noFill/>
        </p:spPr>
        <p:txBody>
          <a:bodyPr wrap="square" rtlCol="0">
            <a:spAutoFit/>
          </a:bodyPr>
          <a:lstStyle/>
          <a:p>
            <a:r>
              <a:rPr lang="ko-KR" altLang="en-US" dirty="0"/>
              <a:t>자궁내막암</a:t>
            </a:r>
          </a:p>
        </p:txBody>
      </p:sp>
    </p:spTree>
    <p:extLst>
      <p:ext uri="{BB962C8B-B14F-4D97-AF65-F5344CB8AC3E}">
        <p14:creationId xmlns:p14="http://schemas.microsoft.com/office/powerpoint/2010/main" xmlns="" val="333554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1781" t="1796" r="2127" b="4788"/>
          <a:stretch>
            <a:fillRect/>
          </a:stretch>
        </p:blipFill>
        <p:spPr bwMode="auto">
          <a:xfrm>
            <a:off x="4843608" y="0"/>
            <a:ext cx="5959475"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64868" name="Rectangle 4"/>
          <p:cNvSpPr>
            <a:spLocks noGrp="1" noChangeArrowheads="1"/>
          </p:cNvSpPr>
          <p:nvPr>
            <p:ph type="title"/>
          </p:nvPr>
        </p:nvSpPr>
        <p:spPr bwMode="auto">
          <a:xfrm>
            <a:off x="766619" y="1540309"/>
            <a:ext cx="3556000" cy="29257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ko-KR" sz="4000" dirty="0">
                <a:solidFill>
                  <a:schemeClr val="accent2"/>
                </a:solidFill>
              </a:rPr>
              <a:t>Overview of Female Reproductive Cycles</a:t>
            </a:r>
            <a:endParaRPr lang="en-CA" altLang="ko-KR" sz="4000" dirty="0">
              <a:solidFill>
                <a:schemeClr val="accent2"/>
              </a:solidFill>
            </a:endParaRPr>
          </a:p>
        </p:txBody>
      </p:sp>
    </p:spTree>
    <p:extLst>
      <p:ext uri="{BB962C8B-B14F-4D97-AF65-F5344CB8AC3E}">
        <p14:creationId xmlns:p14="http://schemas.microsoft.com/office/powerpoint/2010/main" xmlns="" val="3357951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1960504" y="327378"/>
            <a:ext cx="8538163" cy="6403622"/>
          </a:xfrm>
          <a:prstGeom prst="rect">
            <a:avLst/>
          </a:prstGeom>
        </p:spPr>
      </p:pic>
    </p:spTree>
    <p:extLst>
      <p:ext uri="{BB962C8B-B14F-4D97-AF65-F5344CB8AC3E}">
        <p14:creationId xmlns:p14="http://schemas.microsoft.com/office/powerpoint/2010/main" xmlns="" val="2200693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841664" y="218209"/>
            <a:ext cx="7911378" cy="5770020"/>
          </a:xfrm>
          <a:prstGeom prst="rect">
            <a:avLst/>
          </a:prstGeom>
        </p:spPr>
      </p:pic>
      <p:sp>
        <p:nvSpPr>
          <p:cNvPr id="3" name="TextBox 2"/>
          <p:cNvSpPr txBox="1"/>
          <p:nvPr/>
        </p:nvSpPr>
        <p:spPr>
          <a:xfrm>
            <a:off x="2878281" y="1423555"/>
            <a:ext cx="893618" cy="369332"/>
          </a:xfrm>
          <a:prstGeom prst="rect">
            <a:avLst/>
          </a:prstGeom>
          <a:noFill/>
        </p:spPr>
        <p:txBody>
          <a:bodyPr wrap="square" rtlCol="0">
            <a:spAutoFit/>
          </a:bodyPr>
          <a:lstStyle/>
          <a:p>
            <a:r>
              <a:rPr lang="ko-KR" altLang="en-US" dirty="0"/>
              <a:t>부종</a:t>
            </a:r>
          </a:p>
        </p:txBody>
      </p:sp>
      <p:sp>
        <p:nvSpPr>
          <p:cNvPr id="4" name="TextBox 3"/>
          <p:cNvSpPr txBox="1"/>
          <p:nvPr/>
        </p:nvSpPr>
        <p:spPr>
          <a:xfrm>
            <a:off x="3205594" y="1825975"/>
            <a:ext cx="1132609" cy="369332"/>
          </a:xfrm>
          <a:prstGeom prst="rect">
            <a:avLst/>
          </a:prstGeom>
          <a:noFill/>
        </p:spPr>
        <p:txBody>
          <a:bodyPr wrap="square" rtlCol="0">
            <a:spAutoFit/>
          </a:bodyPr>
          <a:lstStyle/>
          <a:p>
            <a:r>
              <a:rPr lang="ko-KR" altLang="en-US" dirty="0"/>
              <a:t>우울증</a:t>
            </a:r>
          </a:p>
        </p:txBody>
      </p:sp>
      <p:sp>
        <p:nvSpPr>
          <p:cNvPr id="5" name="TextBox 4"/>
          <p:cNvSpPr txBox="1"/>
          <p:nvPr/>
        </p:nvSpPr>
        <p:spPr>
          <a:xfrm>
            <a:off x="3060123" y="4569175"/>
            <a:ext cx="1028700" cy="369332"/>
          </a:xfrm>
          <a:prstGeom prst="rect">
            <a:avLst/>
          </a:prstGeom>
          <a:noFill/>
        </p:spPr>
        <p:txBody>
          <a:bodyPr wrap="square" rtlCol="0">
            <a:spAutoFit/>
          </a:bodyPr>
          <a:lstStyle/>
          <a:p>
            <a:r>
              <a:rPr lang="ko-KR" altLang="en-US" dirty="0"/>
              <a:t>다모증</a:t>
            </a:r>
          </a:p>
        </p:txBody>
      </p:sp>
      <p:sp>
        <p:nvSpPr>
          <p:cNvPr id="6" name="TextBox 5"/>
          <p:cNvSpPr txBox="1"/>
          <p:nvPr/>
        </p:nvSpPr>
        <p:spPr>
          <a:xfrm>
            <a:off x="2473036" y="4166755"/>
            <a:ext cx="955964" cy="369332"/>
          </a:xfrm>
          <a:prstGeom prst="rect">
            <a:avLst/>
          </a:prstGeom>
          <a:noFill/>
        </p:spPr>
        <p:txBody>
          <a:bodyPr wrap="square" rtlCol="0">
            <a:spAutoFit/>
          </a:bodyPr>
          <a:lstStyle/>
          <a:p>
            <a:r>
              <a:rPr lang="ko-KR" altLang="en-US" dirty="0"/>
              <a:t>여드름</a:t>
            </a:r>
          </a:p>
        </p:txBody>
      </p:sp>
      <p:sp>
        <p:nvSpPr>
          <p:cNvPr id="7" name="TextBox 6"/>
          <p:cNvSpPr txBox="1"/>
          <p:nvPr/>
        </p:nvSpPr>
        <p:spPr>
          <a:xfrm>
            <a:off x="7803573" y="2010641"/>
            <a:ext cx="3813463" cy="2308324"/>
          </a:xfrm>
          <a:prstGeom prst="rect">
            <a:avLst/>
          </a:prstGeom>
          <a:solidFill>
            <a:schemeClr val="bg2"/>
          </a:solidFill>
        </p:spPr>
        <p:txBody>
          <a:bodyPr wrap="square" rtlCol="0">
            <a:spAutoFit/>
          </a:bodyPr>
          <a:lstStyle/>
          <a:p>
            <a:r>
              <a:rPr lang="ko-KR" altLang="en-US" dirty="0"/>
              <a:t>여드름이 있는 환자의 경우 상대적으로 높은 </a:t>
            </a:r>
            <a:r>
              <a:rPr lang="en-US" altLang="ko-KR" dirty="0"/>
              <a:t>androgen</a:t>
            </a:r>
            <a:r>
              <a:rPr lang="ko-KR" altLang="en-US" dirty="0"/>
              <a:t>활성을 가지는 </a:t>
            </a:r>
            <a:r>
              <a:rPr lang="en-US" altLang="ko-KR" dirty="0" err="1"/>
              <a:t>levonorgestrel</a:t>
            </a:r>
            <a:r>
              <a:rPr lang="en-US" altLang="ko-KR" dirty="0"/>
              <a:t> </a:t>
            </a:r>
            <a:r>
              <a:rPr lang="ko-KR" altLang="en-US" dirty="0"/>
              <a:t>함유 피임약을 피하고 </a:t>
            </a:r>
            <a:r>
              <a:rPr lang="en-US" altLang="ko-KR" dirty="0"/>
              <a:t>ETC</a:t>
            </a:r>
            <a:r>
              <a:rPr lang="ko-KR" altLang="en-US" dirty="0"/>
              <a:t>로는 </a:t>
            </a:r>
            <a:r>
              <a:rPr lang="ko-KR" altLang="en-US" dirty="0" err="1"/>
              <a:t>다이안느</a:t>
            </a:r>
            <a:r>
              <a:rPr lang="en-US" altLang="ko-KR" dirty="0"/>
              <a:t>35</a:t>
            </a:r>
            <a:r>
              <a:rPr lang="ko-KR" altLang="en-US" dirty="0"/>
              <a:t>를 복용하는 것이 좋지만 </a:t>
            </a:r>
            <a:r>
              <a:rPr lang="en-US" altLang="ko-KR" dirty="0"/>
              <a:t>OTC</a:t>
            </a:r>
            <a:r>
              <a:rPr lang="ko-KR" altLang="en-US" dirty="0"/>
              <a:t>로는 상대적으로 </a:t>
            </a:r>
            <a:r>
              <a:rPr lang="en-US" altLang="ko-KR" dirty="0"/>
              <a:t>androgen</a:t>
            </a:r>
            <a:r>
              <a:rPr lang="ko-KR" altLang="en-US" dirty="0"/>
              <a:t>활성이 적은 </a:t>
            </a:r>
            <a:r>
              <a:rPr lang="ko-KR" altLang="en-US" dirty="0" err="1"/>
              <a:t>멜리안정이나</a:t>
            </a:r>
            <a:r>
              <a:rPr lang="ko-KR" altLang="en-US" dirty="0"/>
              <a:t> </a:t>
            </a:r>
            <a:r>
              <a:rPr lang="ko-KR" altLang="en-US" dirty="0" err="1"/>
              <a:t>에이리스정을</a:t>
            </a:r>
            <a:r>
              <a:rPr lang="ko-KR" altLang="en-US" dirty="0"/>
              <a:t> 사용하는 것이 좋다</a:t>
            </a:r>
            <a:r>
              <a:rPr lang="en-US" altLang="ko-KR" dirty="0"/>
              <a:t>.</a:t>
            </a:r>
            <a:endParaRPr lang="ko-KR" altLang="en-US" dirty="0"/>
          </a:p>
        </p:txBody>
      </p:sp>
    </p:spTree>
    <p:extLst>
      <p:ext uri="{BB962C8B-B14F-4D97-AF65-F5344CB8AC3E}">
        <p14:creationId xmlns:p14="http://schemas.microsoft.com/office/powerpoint/2010/main" xmlns="" val="198525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a:stretch>
            <a:fillRect/>
          </a:stretch>
        </p:blipFill>
        <p:spPr>
          <a:xfrm>
            <a:off x="514544" y="0"/>
            <a:ext cx="5491401" cy="6892193"/>
          </a:xfrm>
          <a:prstGeom prst="rect">
            <a:avLst/>
          </a:prstGeom>
        </p:spPr>
      </p:pic>
      <p:sp>
        <p:nvSpPr>
          <p:cNvPr id="4" name="TextBox 3"/>
          <p:cNvSpPr txBox="1"/>
          <p:nvPr/>
        </p:nvSpPr>
        <p:spPr>
          <a:xfrm>
            <a:off x="6154881" y="675409"/>
            <a:ext cx="6037119" cy="461665"/>
          </a:xfrm>
          <a:prstGeom prst="rect">
            <a:avLst/>
          </a:prstGeom>
          <a:noFill/>
        </p:spPr>
        <p:txBody>
          <a:bodyPr wrap="square" rtlCol="0">
            <a:spAutoFit/>
          </a:bodyPr>
          <a:lstStyle/>
          <a:p>
            <a:r>
              <a:rPr lang="ko-KR" altLang="en-US" sz="2400" b="1" dirty="0">
                <a:solidFill>
                  <a:schemeClr val="accent2">
                    <a:lumMod val="75000"/>
                  </a:schemeClr>
                </a:solidFill>
              </a:rPr>
              <a:t>경구용 피임약의 유형과 적절한 복용 조건</a:t>
            </a:r>
            <a:endParaRPr lang="en-US" altLang="ko-KR" sz="2400" b="1" dirty="0">
              <a:solidFill>
                <a:schemeClr val="accent2">
                  <a:lumMod val="75000"/>
                </a:schemeClr>
              </a:solidFill>
            </a:endParaRPr>
          </a:p>
        </p:txBody>
      </p:sp>
      <p:sp>
        <p:nvSpPr>
          <p:cNvPr id="5" name="TextBox 4"/>
          <p:cNvSpPr txBox="1"/>
          <p:nvPr/>
        </p:nvSpPr>
        <p:spPr>
          <a:xfrm>
            <a:off x="6431973" y="1558636"/>
            <a:ext cx="5299363" cy="3416320"/>
          </a:xfrm>
          <a:prstGeom prst="rect">
            <a:avLst/>
          </a:prstGeom>
          <a:solidFill>
            <a:schemeClr val="bg2"/>
          </a:solidFill>
        </p:spPr>
        <p:txBody>
          <a:bodyPr wrap="square" rtlCol="0">
            <a:spAutoFit/>
          </a:bodyPr>
          <a:lstStyle/>
          <a:p>
            <a:r>
              <a:rPr lang="en-US" altLang="ko-KR" dirty="0"/>
              <a:t>20~35</a:t>
            </a:r>
            <a:r>
              <a:rPr lang="ko-KR" altLang="en-US" dirty="0"/>
              <a:t>세의 일반 여성 </a:t>
            </a:r>
            <a:r>
              <a:rPr lang="en-US" altLang="ko-KR" dirty="0"/>
              <a:t>: </a:t>
            </a:r>
          </a:p>
          <a:p>
            <a:r>
              <a:rPr lang="ko-KR" altLang="en-US" dirty="0"/>
              <a:t>일반적인 </a:t>
            </a:r>
            <a:r>
              <a:rPr lang="en-US" altLang="ko-KR" dirty="0"/>
              <a:t>estrogen/progestin </a:t>
            </a:r>
            <a:r>
              <a:rPr lang="ko-KR" altLang="en-US" dirty="0" err="1"/>
              <a:t>복합제</a:t>
            </a:r>
            <a:endParaRPr lang="en-US" altLang="ko-KR" dirty="0"/>
          </a:p>
          <a:p>
            <a:endParaRPr lang="en-US" altLang="ko-KR" dirty="0"/>
          </a:p>
          <a:p>
            <a:r>
              <a:rPr lang="en-US" altLang="ko-KR" dirty="0"/>
              <a:t>35</a:t>
            </a:r>
            <a:r>
              <a:rPr lang="ko-KR" altLang="en-US" dirty="0"/>
              <a:t>세 이상의 일반 여성</a:t>
            </a:r>
            <a:r>
              <a:rPr lang="en-US" altLang="ko-KR" dirty="0"/>
              <a:t>, </a:t>
            </a:r>
            <a:r>
              <a:rPr lang="ko-KR" altLang="en-US" dirty="0"/>
              <a:t>생리불순 여성</a:t>
            </a:r>
            <a:r>
              <a:rPr lang="en-US" altLang="ko-KR" dirty="0"/>
              <a:t>:</a:t>
            </a:r>
          </a:p>
          <a:p>
            <a:r>
              <a:rPr lang="en-US" altLang="ko-KR" dirty="0"/>
              <a:t>Estrogen </a:t>
            </a:r>
            <a:r>
              <a:rPr lang="ko-KR" altLang="en-US" dirty="0"/>
              <a:t>저용량 제제</a:t>
            </a:r>
            <a:endParaRPr lang="en-US" altLang="ko-KR" dirty="0"/>
          </a:p>
          <a:p>
            <a:endParaRPr lang="en-US" altLang="ko-KR" dirty="0"/>
          </a:p>
          <a:p>
            <a:r>
              <a:rPr lang="ko-KR" altLang="en-US" dirty="0"/>
              <a:t>여드름</a:t>
            </a:r>
            <a:r>
              <a:rPr lang="en-US" altLang="ko-KR" dirty="0"/>
              <a:t>, </a:t>
            </a:r>
            <a:r>
              <a:rPr lang="ko-KR" altLang="en-US" dirty="0"/>
              <a:t>다모증 여성 </a:t>
            </a:r>
            <a:r>
              <a:rPr lang="en-US" altLang="ko-KR" dirty="0"/>
              <a:t>:</a:t>
            </a:r>
          </a:p>
          <a:p>
            <a:r>
              <a:rPr lang="en-US" altLang="ko-KR" dirty="0"/>
              <a:t>Androgen</a:t>
            </a:r>
            <a:r>
              <a:rPr lang="ko-KR" altLang="en-US" dirty="0"/>
              <a:t>활성이 적은 </a:t>
            </a:r>
            <a:r>
              <a:rPr lang="en-US" altLang="ko-KR" dirty="0"/>
              <a:t>progestin</a:t>
            </a:r>
            <a:r>
              <a:rPr lang="ko-KR" altLang="en-US" dirty="0"/>
              <a:t>제제</a:t>
            </a:r>
            <a:endParaRPr lang="en-US" altLang="ko-KR" dirty="0"/>
          </a:p>
          <a:p>
            <a:endParaRPr lang="en-US" altLang="ko-KR" dirty="0"/>
          </a:p>
          <a:p>
            <a:r>
              <a:rPr lang="en-US" altLang="ko-KR" dirty="0"/>
              <a:t>45</a:t>
            </a:r>
            <a:r>
              <a:rPr lang="ko-KR" altLang="en-US" dirty="0"/>
              <a:t>세 이상</a:t>
            </a:r>
            <a:r>
              <a:rPr lang="en-US" altLang="ko-KR" dirty="0"/>
              <a:t> </a:t>
            </a:r>
            <a:r>
              <a:rPr lang="ko-KR" altLang="en-US" dirty="0"/>
              <a:t>여성이나 편두통</a:t>
            </a:r>
            <a:r>
              <a:rPr lang="en-US" altLang="ko-KR" dirty="0"/>
              <a:t>, </a:t>
            </a:r>
            <a:r>
              <a:rPr lang="ko-KR" altLang="en-US" dirty="0"/>
              <a:t>고혈압</a:t>
            </a:r>
            <a:r>
              <a:rPr lang="en-US" altLang="ko-KR" dirty="0"/>
              <a:t>, </a:t>
            </a:r>
            <a:r>
              <a:rPr lang="ko-KR" altLang="en-US" dirty="0"/>
              <a:t>당뇨 </a:t>
            </a:r>
            <a:r>
              <a:rPr lang="ko-KR" altLang="en-US" dirty="0" err="1"/>
              <a:t>질환자</a:t>
            </a:r>
            <a:r>
              <a:rPr lang="en-US" altLang="ko-KR" dirty="0"/>
              <a:t>,</a:t>
            </a:r>
          </a:p>
          <a:p>
            <a:r>
              <a:rPr lang="ko-KR" altLang="en-US" dirty="0"/>
              <a:t>담석환자</a:t>
            </a:r>
            <a:r>
              <a:rPr lang="en-US" altLang="ko-KR" dirty="0"/>
              <a:t>, 35</a:t>
            </a:r>
            <a:r>
              <a:rPr lang="ko-KR" altLang="en-US" dirty="0"/>
              <a:t>세 이상의 흡연 여성 </a:t>
            </a:r>
            <a:r>
              <a:rPr lang="en-US" altLang="ko-KR" dirty="0"/>
              <a:t>:</a:t>
            </a:r>
          </a:p>
          <a:p>
            <a:r>
              <a:rPr lang="en-US" altLang="ko-KR" dirty="0"/>
              <a:t>Progestin </a:t>
            </a:r>
            <a:r>
              <a:rPr lang="ko-KR" altLang="en-US" dirty="0"/>
              <a:t>단일 제제</a:t>
            </a:r>
          </a:p>
        </p:txBody>
      </p:sp>
      <p:sp>
        <p:nvSpPr>
          <p:cNvPr id="6" name="TextBox 5"/>
          <p:cNvSpPr txBox="1"/>
          <p:nvPr/>
        </p:nvSpPr>
        <p:spPr>
          <a:xfrm>
            <a:off x="6431973" y="5351318"/>
            <a:ext cx="5299363" cy="646331"/>
          </a:xfrm>
          <a:prstGeom prst="rect">
            <a:avLst/>
          </a:prstGeom>
          <a:solidFill>
            <a:schemeClr val="accent6">
              <a:lumMod val="40000"/>
              <a:lumOff val="60000"/>
            </a:schemeClr>
          </a:solidFill>
        </p:spPr>
        <p:txBody>
          <a:bodyPr wrap="square" rtlCol="0">
            <a:spAutoFit/>
          </a:bodyPr>
          <a:lstStyle/>
          <a:p>
            <a:r>
              <a:rPr lang="ko-KR" altLang="en-US" dirty="0"/>
              <a:t>심혈관 질환자나 </a:t>
            </a:r>
            <a:r>
              <a:rPr lang="ko-KR" altLang="en-US" dirty="0" err="1"/>
              <a:t>고지혈증</a:t>
            </a:r>
            <a:r>
              <a:rPr lang="ko-KR" altLang="en-US" dirty="0"/>
              <a:t> </a:t>
            </a:r>
            <a:r>
              <a:rPr lang="ko-KR" altLang="en-US" dirty="0" err="1"/>
              <a:t>질환자</a:t>
            </a:r>
            <a:r>
              <a:rPr lang="ko-KR" altLang="en-US" dirty="0"/>
              <a:t> </a:t>
            </a:r>
            <a:r>
              <a:rPr lang="en-US" altLang="ko-KR" dirty="0"/>
              <a:t>: </a:t>
            </a:r>
          </a:p>
          <a:p>
            <a:r>
              <a:rPr lang="en-US" altLang="ko-KR" dirty="0"/>
              <a:t>3</a:t>
            </a:r>
            <a:r>
              <a:rPr lang="ko-KR" altLang="en-US" dirty="0"/>
              <a:t>세대보다 </a:t>
            </a:r>
            <a:r>
              <a:rPr lang="en-US" altLang="ko-KR" dirty="0"/>
              <a:t>2</a:t>
            </a:r>
            <a:r>
              <a:rPr lang="ko-KR" altLang="en-US" dirty="0"/>
              <a:t>세대 </a:t>
            </a:r>
            <a:r>
              <a:rPr lang="en-US" altLang="ko-KR" dirty="0"/>
              <a:t>progestin</a:t>
            </a:r>
            <a:r>
              <a:rPr lang="ko-KR" altLang="en-US" dirty="0"/>
              <a:t>으로 저용량 사용</a:t>
            </a:r>
          </a:p>
        </p:txBody>
      </p:sp>
    </p:spTree>
    <p:extLst>
      <p:ext uri="{BB962C8B-B14F-4D97-AF65-F5344CB8AC3E}">
        <p14:creationId xmlns:p14="http://schemas.microsoft.com/office/powerpoint/2010/main" xmlns="" val="239030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710514" y="554103"/>
            <a:ext cx="6594296" cy="5004600"/>
          </a:xfrm>
          <a:prstGeom prst="rect">
            <a:avLst/>
          </a:prstGeom>
        </p:spPr>
      </p:pic>
      <p:sp>
        <p:nvSpPr>
          <p:cNvPr id="3" name="TextBox 2"/>
          <p:cNvSpPr txBox="1"/>
          <p:nvPr/>
        </p:nvSpPr>
        <p:spPr>
          <a:xfrm>
            <a:off x="8188037" y="3616036"/>
            <a:ext cx="3138054" cy="2585323"/>
          </a:xfrm>
          <a:prstGeom prst="rect">
            <a:avLst/>
          </a:prstGeom>
          <a:solidFill>
            <a:schemeClr val="bg2"/>
          </a:solidFill>
          <a:ln>
            <a:solidFill>
              <a:schemeClr val="bg2"/>
            </a:solidFill>
          </a:ln>
        </p:spPr>
        <p:txBody>
          <a:bodyPr wrap="square" rtlCol="0">
            <a:spAutoFit/>
          </a:bodyPr>
          <a:lstStyle/>
          <a:p>
            <a:r>
              <a:rPr lang="ko-KR" altLang="en-US" dirty="0"/>
              <a:t>문제는 경구용 호르몬제 요법은 </a:t>
            </a:r>
            <a:r>
              <a:rPr lang="en-US" altLang="ko-KR" dirty="0"/>
              <a:t>drug-mugging</a:t>
            </a:r>
            <a:r>
              <a:rPr lang="ko-KR" altLang="en-US" dirty="0"/>
              <a:t>을 통한 비타민</a:t>
            </a:r>
            <a:r>
              <a:rPr lang="en-US" altLang="ko-KR" dirty="0"/>
              <a:t>, </a:t>
            </a:r>
            <a:r>
              <a:rPr lang="ko-KR" altLang="en-US" dirty="0"/>
              <a:t>미네랄 부족을 일으킬 수 있다는 것이다</a:t>
            </a:r>
            <a:r>
              <a:rPr lang="en-US" altLang="ko-KR" dirty="0"/>
              <a:t>.</a:t>
            </a:r>
          </a:p>
          <a:p>
            <a:endParaRPr lang="en-US" altLang="ko-KR" dirty="0"/>
          </a:p>
          <a:p>
            <a:r>
              <a:rPr lang="ko-KR" altLang="en-US" dirty="0"/>
              <a:t>따라서 경구용 호르몬제 복용 시 적절한 비타민 미네랄 공급을 함께 해주는 것이 중요하다</a:t>
            </a:r>
            <a:r>
              <a:rPr lang="en-US" altLang="ko-KR" dirty="0"/>
              <a:t>.</a:t>
            </a:r>
            <a:endParaRPr lang="ko-KR" altLang="en-US" dirty="0"/>
          </a:p>
        </p:txBody>
      </p:sp>
    </p:spTree>
    <p:extLst>
      <p:ext uri="{BB962C8B-B14F-4D97-AF65-F5344CB8AC3E}">
        <p14:creationId xmlns:p14="http://schemas.microsoft.com/office/powerpoint/2010/main" xmlns="" val="148705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6224155" y="1710494"/>
            <a:ext cx="5401602" cy="4055435"/>
          </a:xfrm>
          <a:prstGeom prst="rect">
            <a:avLst/>
          </a:prstGeom>
        </p:spPr>
      </p:pic>
      <p:pic>
        <p:nvPicPr>
          <p:cNvPr id="3" name="그림 2"/>
          <p:cNvPicPr>
            <a:picLocks noChangeAspect="1"/>
          </p:cNvPicPr>
          <p:nvPr/>
        </p:nvPicPr>
        <p:blipFill>
          <a:blip r:embed="rId3"/>
          <a:stretch>
            <a:fillRect/>
          </a:stretch>
        </p:blipFill>
        <p:spPr>
          <a:xfrm>
            <a:off x="439017" y="1710494"/>
            <a:ext cx="5401957" cy="4055701"/>
          </a:xfrm>
          <a:prstGeom prst="rect">
            <a:avLst/>
          </a:prstGeom>
        </p:spPr>
      </p:pic>
    </p:spTree>
    <p:extLst>
      <p:ext uri="{BB962C8B-B14F-4D97-AF65-F5344CB8AC3E}">
        <p14:creationId xmlns:p14="http://schemas.microsoft.com/office/powerpoint/2010/main" xmlns="" val="233057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2584479" y="0"/>
            <a:ext cx="7023041" cy="6858000"/>
          </a:xfrm>
          <a:prstGeom prst="rect">
            <a:avLst/>
          </a:prstGeom>
        </p:spPr>
      </p:pic>
    </p:spTree>
    <p:extLst>
      <p:ext uri="{BB962C8B-B14F-4D97-AF65-F5344CB8AC3E}">
        <p14:creationId xmlns:p14="http://schemas.microsoft.com/office/powerpoint/2010/main" xmlns="" val="279059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l="28609" t="1691" r="2165" b="4445"/>
          <a:stretch>
            <a:fillRect/>
          </a:stretch>
        </p:blipFill>
        <p:spPr bwMode="auto">
          <a:xfrm>
            <a:off x="6400800" y="-10391"/>
            <a:ext cx="427355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74087" name="Rectangle 7"/>
          <p:cNvSpPr>
            <a:spLocks noGrp="1" noChangeArrowheads="1"/>
          </p:cNvSpPr>
          <p:nvPr>
            <p:ph type="title"/>
          </p:nvPr>
        </p:nvSpPr>
        <p:spPr bwMode="auto">
          <a:xfrm>
            <a:off x="1028700" y="258764"/>
            <a:ext cx="4724400" cy="1250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r>
              <a:rPr lang="en-US" altLang="ko-KR" dirty="0">
                <a:solidFill>
                  <a:schemeClr val="accent2">
                    <a:lumMod val="75000"/>
                  </a:schemeClr>
                </a:solidFill>
                <a:effectLst>
                  <a:outerShdw blurRad="38100" dist="38100" dir="2700000" algn="tl">
                    <a:srgbClr val="000000">
                      <a:alpha val="43137"/>
                    </a:srgbClr>
                  </a:outerShdw>
                </a:effectLst>
              </a:rPr>
              <a:t>Hormonal Control in Follicular phase</a:t>
            </a:r>
            <a:endParaRPr lang="en-CA" altLang="ko-KR" dirty="0">
              <a:solidFill>
                <a:schemeClr val="accent2">
                  <a:lumMod val="75000"/>
                </a:schemeClr>
              </a:solidFill>
              <a:effectLst>
                <a:outerShdw blurRad="38100" dist="38100" dir="2700000" algn="tl">
                  <a:srgbClr val="000000">
                    <a:alpha val="43137"/>
                  </a:srgbClr>
                </a:outerShdw>
              </a:effectLst>
            </a:endParaRPr>
          </a:p>
        </p:txBody>
      </p:sp>
      <p:sp>
        <p:nvSpPr>
          <p:cNvPr id="174088" name="Rectangle 8"/>
          <p:cNvSpPr>
            <a:spLocks noGrp="1"/>
          </p:cNvSpPr>
          <p:nvPr>
            <p:ph idx="1"/>
          </p:nvPr>
        </p:nvSpPr>
        <p:spPr>
          <a:xfrm>
            <a:off x="946150" y="1675969"/>
            <a:ext cx="4495800" cy="4625975"/>
          </a:xfrm>
        </p:spPr>
        <p:txBody>
          <a:bodyPr>
            <a:normAutofit lnSpcReduction="10000"/>
          </a:bodyPr>
          <a:lstStyle/>
          <a:p>
            <a:pPr>
              <a:lnSpc>
                <a:spcPct val="90000"/>
              </a:lnSpc>
            </a:pPr>
            <a:r>
              <a:rPr lang="en-US" altLang="ko-KR" dirty="0"/>
              <a:t>Immature follicles have receptors for FSH but not LH</a:t>
            </a:r>
          </a:p>
          <a:p>
            <a:pPr>
              <a:lnSpc>
                <a:spcPct val="90000"/>
              </a:lnSpc>
            </a:pPr>
            <a:r>
              <a:rPr lang="en-US" altLang="ko-KR" dirty="0"/>
              <a:t>FSH stimulate follicular growth</a:t>
            </a:r>
          </a:p>
          <a:p>
            <a:pPr>
              <a:lnSpc>
                <a:spcPct val="90000"/>
              </a:lnSpc>
            </a:pPr>
            <a:r>
              <a:rPr lang="en-US" altLang="ko-KR" dirty="0"/>
              <a:t>Granulosa cells of the growing follicles secrete estrogen</a:t>
            </a:r>
          </a:p>
          <a:p>
            <a:pPr>
              <a:lnSpc>
                <a:spcPct val="90000"/>
              </a:lnSpc>
            </a:pPr>
            <a:r>
              <a:rPr lang="en-CA" altLang="ko-KR" dirty="0"/>
              <a:t>Low levels of estrogen negatively feeds back on LH and FSH</a:t>
            </a:r>
            <a:endParaRPr lang="en-US" altLang="ko-KR" dirty="0"/>
          </a:p>
        </p:txBody>
      </p:sp>
      <p:sp>
        <p:nvSpPr>
          <p:cNvPr id="174086" name="Rectangle 6"/>
          <p:cNvSpPr>
            <a:spLocks noChangeArrowheads="1"/>
          </p:cNvSpPr>
          <p:nvPr/>
        </p:nvSpPr>
        <p:spPr bwMode="auto">
          <a:xfrm>
            <a:off x="6400800" y="0"/>
            <a:ext cx="1066800" cy="6565900"/>
          </a:xfrm>
          <a:prstGeom prst="rect">
            <a:avLst/>
          </a:prstGeom>
          <a:noFill/>
          <a:ln w="3810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xmlns="" val="138772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3" name="Picture 9"/>
          <p:cNvPicPr>
            <a:picLocks noChangeAspect="1" noChangeArrowheads="1"/>
          </p:cNvPicPr>
          <p:nvPr/>
        </p:nvPicPr>
        <p:blipFill>
          <a:blip r:embed="rId3">
            <a:extLst>
              <a:ext uri="{28A0092B-C50C-407E-A947-70E740481C1C}">
                <a14:useLocalDpi xmlns:a14="http://schemas.microsoft.com/office/drawing/2010/main" xmlns="" val="0"/>
              </a:ext>
            </a:extLst>
          </a:blip>
          <a:srcRect l="28609" t="1691" r="2165" b="4445"/>
          <a:stretch>
            <a:fillRect/>
          </a:stretch>
        </p:blipFill>
        <p:spPr bwMode="auto">
          <a:xfrm>
            <a:off x="6394450" y="0"/>
            <a:ext cx="427355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75111" name="Rectangle 7"/>
          <p:cNvSpPr>
            <a:spLocks noGrp="1" noChangeArrowheads="1"/>
          </p:cNvSpPr>
          <p:nvPr>
            <p:ph type="title"/>
          </p:nvPr>
        </p:nvSpPr>
        <p:spPr bwMode="auto">
          <a:xfrm>
            <a:off x="1157288" y="214746"/>
            <a:ext cx="4648200" cy="1250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r>
              <a:rPr lang="en-US" altLang="ko-KR" dirty="0">
                <a:solidFill>
                  <a:schemeClr val="accent2">
                    <a:lumMod val="75000"/>
                  </a:schemeClr>
                </a:solidFill>
                <a:effectLst>
                  <a:outerShdw blurRad="38100" dist="38100" dir="2700000" algn="tl">
                    <a:srgbClr val="000000">
                      <a:alpha val="43137"/>
                    </a:srgbClr>
                  </a:outerShdw>
                </a:effectLst>
              </a:rPr>
              <a:t>Hormonal Control near ovulation</a:t>
            </a:r>
            <a:endParaRPr lang="en-CA" altLang="ko-KR" dirty="0">
              <a:solidFill>
                <a:schemeClr val="accent2">
                  <a:lumMod val="75000"/>
                </a:schemeClr>
              </a:solidFill>
              <a:effectLst>
                <a:outerShdw blurRad="38100" dist="38100" dir="2700000" algn="tl">
                  <a:srgbClr val="000000">
                    <a:alpha val="43137"/>
                  </a:srgbClr>
                </a:outerShdw>
              </a:effectLst>
            </a:endParaRPr>
          </a:p>
        </p:txBody>
      </p:sp>
      <p:sp>
        <p:nvSpPr>
          <p:cNvPr id="175112" name="Rectangle 8"/>
          <p:cNvSpPr>
            <a:spLocks noGrp="1"/>
          </p:cNvSpPr>
          <p:nvPr>
            <p:ph idx="1"/>
          </p:nvPr>
        </p:nvSpPr>
        <p:spPr>
          <a:xfrm>
            <a:off x="1195388" y="1993035"/>
            <a:ext cx="4572000" cy="4625975"/>
          </a:xfrm>
        </p:spPr>
        <p:txBody>
          <a:bodyPr/>
          <a:lstStyle/>
          <a:p>
            <a:pPr>
              <a:lnSpc>
                <a:spcPct val="90000"/>
              </a:lnSpc>
            </a:pPr>
            <a:r>
              <a:rPr lang="en-CA" altLang="ko-KR" dirty="0"/>
              <a:t>Estrogen surge</a:t>
            </a:r>
          </a:p>
          <a:p>
            <a:pPr lvl="1">
              <a:lnSpc>
                <a:spcPct val="90000"/>
              </a:lnSpc>
            </a:pPr>
            <a:r>
              <a:rPr lang="en-CA" altLang="ko-KR" dirty="0"/>
              <a:t>Positive feedback on LH &amp; FSH by stimulating GnRH</a:t>
            </a:r>
          </a:p>
          <a:p>
            <a:pPr>
              <a:lnSpc>
                <a:spcPct val="90000"/>
              </a:lnSpc>
            </a:pPr>
            <a:r>
              <a:rPr lang="en-CA" altLang="ko-KR" dirty="0"/>
              <a:t>Mature follicle have receptors for LH </a:t>
            </a:r>
            <a:endParaRPr lang="en-US" altLang="ko-KR" dirty="0"/>
          </a:p>
          <a:p>
            <a:pPr>
              <a:lnSpc>
                <a:spcPct val="90000"/>
              </a:lnSpc>
            </a:pPr>
            <a:r>
              <a:rPr lang="en-US" altLang="ko-KR" dirty="0"/>
              <a:t>LH induces ovulation</a:t>
            </a:r>
          </a:p>
          <a:p>
            <a:pPr>
              <a:lnSpc>
                <a:spcPct val="90000"/>
              </a:lnSpc>
            </a:pPr>
            <a:r>
              <a:rPr lang="en-US" altLang="ko-KR" dirty="0"/>
              <a:t>Estrogen also stimulates thickening of endometrium</a:t>
            </a:r>
          </a:p>
        </p:txBody>
      </p:sp>
      <p:sp>
        <p:nvSpPr>
          <p:cNvPr id="175110" name="Rectangle 6"/>
          <p:cNvSpPr>
            <a:spLocks noChangeArrowheads="1"/>
          </p:cNvSpPr>
          <p:nvPr/>
        </p:nvSpPr>
        <p:spPr bwMode="auto">
          <a:xfrm>
            <a:off x="7572375" y="1"/>
            <a:ext cx="1270000" cy="6537325"/>
          </a:xfrm>
          <a:prstGeom prst="rect">
            <a:avLst/>
          </a:prstGeom>
          <a:noFill/>
          <a:ln w="3810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xmlns="" val="280992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61" name="Picture 9"/>
          <p:cNvPicPr>
            <a:picLocks noChangeAspect="1" noChangeArrowheads="1"/>
          </p:cNvPicPr>
          <p:nvPr/>
        </p:nvPicPr>
        <p:blipFill>
          <a:blip r:embed="rId3">
            <a:extLst>
              <a:ext uri="{28A0092B-C50C-407E-A947-70E740481C1C}">
                <a14:useLocalDpi xmlns:a14="http://schemas.microsoft.com/office/drawing/2010/main" xmlns="" val="0"/>
              </a:ext>
            </a:extLst>
          </a:blip>
          <a:srcRect l="28609" t="1691" r="2165" b="4445"/>
          <a:stretch>
            <a:fillRect/>
          </a:stretch>
        </p:blipFill>
        <p:spPr bwMode="auto">
          <a:xfrm>
            <a:off x="6394450" y="0"/>
            <a:ext cx="427355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77159" name="Rectangle 7"/>
          <p:cNvSpPr>
            <a:spLocks noGrp="1" noChangeArrowheads="1"/>
          </p:cNvSpPr>
          <p:nvPr>
            <p:ph type="title"/>
          </p:nvPr>
        </p:nvSpPr>
        <p:spPr bwMode="auto">
          <a:xfrm>
            <a:off x="1120775" y="214746"/>
            <a:ext cx="4724400" cy="1250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r>
              <a:rPr lang="en-US" altLang="ko-KR" dirty="0">
                <a:solidFill>
                  <a:schemeClr val="accent2">
                    <a:lumMod val="75000"/>
                  </a:schemeClr>
                </a:solidFill>
                <a:effectLst>
                  <a:outerShdw blurRad="38100" dist="38100" dir="2700000" algn="tl">
                    <a:srgbClr val="000000">
                      <a:alpha val="43137"/>
                    </a:srgbClr>
                  </a:outerShdw>
                </a:effectLst>
              </a:rPr>
              <a:t>Hormonal Control in Luteal Phase</a:t>
            </a:r>
            <a:endParaRPr lang="en-CA" altLang="ko-KR" dirty="0">
              <a:solidFill>
                <a:schemeClr val="accent2">
                  <a:lumMod val="75000"/>
                </a:schemeClr>
              </a:solidFill>
              <a:effectLst>
                <a:outerShdw blurRad="38100" dist="38100" dir="2700000" algn="tl">
                  <a:srgbClr val="000000">
                    <a:alpha val="43137"/>
                  </a:srgbClr>
                </a:outerShdw>
              </a:effectLst>
            </a:endParaRPr>
          </a:p>
        </p:txBody>
      </p:sp>
      <p:sp>
        <p:nvSpPr>
          <p:cNvPr id="177160" name="Rectangle 8"/>
          <p:cNvSpPr>
            <a:spLocks noGrp="1"/>
          </p:cNvSpPr>
          <p:nvPr>
            <p:ph idx="1"/>
          </p:nvPr>
        </p:nvSpPr>
        <p:spPr>
          <a:xfrm>
            <a:off x="1235075" y="1667020"/>
            <a:ext cx="4648200" cy="4625975"/>
          </a:xfrm>
        </p:spPr>
        <p:txBody>
          <a:bodyPr/>
          <a:lstStyle/>
          <a:p>
            <a:r>
              <a:rPr lang="en-CA" altLang="ko-KR" dirty="0"/>
              <a:t>Corpus luteum disintegrates</a:t>
            </a:r>
          </a:p>
          <a:p>
            <a:r>
              <a:rPr lang="en-CA" altLang="ko-KR" dirty="0"/>
              <a:t>Sharp decline in estrogen &amp; progesterone </a:t>
            </a:r>
          </a:p>
          <a:p>
            <a:r>
              <a:rPr lang="en-CA" altLang="ko-KR" dirty="0"/>
              <a:t>Negative feedback removed</a:t>
            </a:r>
          </a:p>
          <a:p>
            <a:pPr lvl="1"/>
            <a:r>
              <a:rPr lang="en-CA" altLang="ko-KR" dirty="0"/>
              <a:t>Secretion of GnRH, LH &amp; FSH begins</a:t>
            </a:r>
          </a:p>
          <a:p>
            <a:r>
              <a:rPr lang="en-CA" altLang="ko-KR" dirty="0"/>
              <a:t>Disintegration of endometrium</a:t>
            </a:r>
          </a:p>
        </p:txBody>
      </p:sp>
      <p:sp>
        <p:nvSpPr>
          <p:cNvPr id="177158" name="Rectangle 6"/>
          <p:cNvSpPr>
            <a:spLocks noChangeArrowheads="1"/>
          </p:cNvSpPr>
          <p:nvPr/>
        </p:nvSpPr>
        <p:spPr bwMode="auto">
          <a:xfrm>
            <a:off x="10020300" y="0"/>
            <a:ext cx="609600" cy="6527800"/>
          </a:xfrm>
          <a:prstGeom prst="rect">
            <a:avLst/>
          </a:prstGeom>
          <a:noFill/>
          <a:ln w="3810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xmlns="" val="183479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1524000" y="18201"/>
            <a:ext cx="9144000" cy="6821599"/>
          </a:xfrm>
          <a:prstGeom prst="rect">
            <a:avLst/>
          </a:prstGeom>
        </p:spPr>
      </p:pic>
    </p:spTree>
    <p:extLst>
      <p:ext uri="{BB962C8B-B14F-4D97-AF65-F5344CB8AC3E}">
        <p14:creationId xmlns:p14="http://schemas.microsoft.com/office/powerpoint/2010/main" xmlns="" val="248193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1524000" y="122680"/>
            <a:ext cx="9144000" cy="6467168"/>
          </a:xfrm>
          <a:prstGeom prst="rect">
            <a:avLst/>
          </a:prstGeom>
        </p:spPr>
      </p:pic>
    </p:spTree>
    <p:extLst>
      <p:ext uri="{BB962C8B-B14F-4D97-AF65-F5344CB8AC3E}">
        <p14:creationId xmlns:p14="http://schemas.microsoft.com/office/powerpoint/2010/main" xmlns="" val="42938823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TotalTime>
  <Words>1405</Words>
  <Application>Microsoft Office PowerPoint</Application>
  <PresentationFormat>사용자 지정</PresentationFormat>
  <Paragraphs>157</Paragraphs>
  <Slides>34</Slides>
  <Notes>20</Notes>
  <HiddenSlides>0</HiddenSlides>
  <MMClips>0</MMClips>
  <ScaleCrop>false</ScaleCrop>
  <HeadingPairs>
    <vt:vector size="4" baseType="variant">
      <vt:variant>
        <vt:lpstr>테마</vt:lpstr>
      </vt:variant>
      <vt:variant>
        <vt:i4>1</vt:i4>
      </vt:variant>
      <vt:variant>
        <vt:lpstr>슬라이드 제목</vt:lpstr>
      </vt:variant>
      <vt:variant>
        <vt:i4>34</vt:i4>
      </vt:variant>
    </vt:vector>
  </HeadingPairs>
  <TitlesOfParts>
    <vt:vector size="35" baseType="lpstr">
      <vt:lpstr>Office 테마</vt:lpstr>
      <vt:lpstr>경구용 피임약</vt:lpstr>
      <vt:lpstr>목차</vt:lpstr>
      <vt:lpstr>Overview of Female Reproductive Cycles</vt:lpstr>
      <vt:lpstr>슬라이드 4</vt:lpstr>
      <vt:lpstr>Hormonal Control in Follicular phase</vt:lpstr>
      <vt:lpstr>Hormonal Control near ovulation</vt:lpstr>
      <vt:lpstr>Hormonal Control in Luteal Phase</vt:lpstr>
      <vt:lpstr>슬라이드 8</vt:lpstr>
      <vt:lpstr>슬라이드 9</vt:lpstr>
      <vt:lpstr>슬라이드 10</vt:lpstr>
      <vt:lpstr>복합형 estrogen-progestin 피임제</vt:lpstr>
      <vt:lpstr>슬라이드 12</vt:lpstr>
      <vt:lpstr>슬라이드 13</vt:lpstr>
      <vt:lpstr>슬라이드 14</vt:lpstr>
      <vt:lpstr>시판용 경구 피임약의 구성(OTC)</vt:lpstr>
      <vt:lpstr>시판용 경구 피임약의 구성(ETC)</vt:lpstr>
      <vt:lpstr>Lowest effective dose 사용</vt:lpstr>
      <vt:lpstr>슬라이드 18</vt:lpstr>
      <vt:lpstr>슬라이드 19</vt:lpstr>
      <vt:lpstr>다이안느35 (cyproterone)의  여드름 치료 효과</vt:lpstr>
      <vt:lpstr>슬라이드 21</vt:lpstr>
      <vt:lpstr>슬라이드 22</vt:lpstr>
      <vt:lpstr>슬라이드 23</vt:lpstr>
      <vt:lpstr>슬라이드 24</vt:lpstr>
      <vt:lpstr>응급피임약의 작용기전</vt:lpstr>
      <vt:lpstr>슬라이드 26</vt:lpstr>
      <vt:lpstr>슬라이드 27</vt:lpstr>
      <vt:lpstr>슬라이드 28</vt:lpstr>
      <vt:lpstr>슬라이드 29</vt:lpstr>
      <vt:lpstr>슬라이드 30</vt:lpstr>
      <vt:lpstr>슬라이드 31</vt:lpstr>
      <vt:lpstr>슬라이드 32</vt:lpstr>
      <vt:lpstr>슬라이드 33</vt:lpstr>
      <vt:lpstr>슬라이드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뼈 건강의 약리학적 접근</dc:title>
  <dc:creator>Elly Jee</dc:creator>
  <cp:lastModifiedBy>내 문서</cp:lastModifiedBy>
  <cp:revision>35</cp:revision>
  <dcterms:created xsi:type="dcterms:W3CDTF">2016-06-12T10:19:39Z</dcterms:created>
  <dcterms:modified xsi:type="dcterms:W3CDTF">2016-06-13T04:45:42Z</dcterms:modified>
</cp:coreProperties>
</file>