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517" r:id="rId2"/>
    <p:sldId id="693" r:id="rId3"/>
    <p:sldId id="686" r:id="rId4"/>
    <p:sldId id="657" r:id="rId5"/>
    <p:sldId id="658" r:id="rId6"/>
    <p:sldId id="696" r:id="rId7"/>
    <p:sldId id="697" r:id="rId8"/>
    <p:sldId id="659" r:id="rId9"/>
    <p:sldId id="661" r:id="rId10"/>
    <p:sldId id="662" r:id="rId11"/>
    <p:sldId id="663" r:id="rId12"/>
    <p:sldId id="652" r:id="rId13"/>
    <p:sldId id="694" r:id="rId14"/>
    <p:sldId id="698" r:id="rId15"/>
    <p:sldId id="695" r:id="rId16"/>
    <p:sldId id="689" r:id="rId17"/>
    <p:sldId id="690" r:id="rId18"/>
    <p:sldId id="653" r:id="rId19"/>
    <p:sldId id="654" r:id="rId20"/>
    <p:sldId id="656" r:id="rId21"/>
    <p:sldId id="664" r:id="rId22"/>
    <p:sldId id="665" r:id="rId23"/>
    <p:sldId id="691" r:id="rId24"/>
    <p:sldId id="667" r:id="rId25"/>
    <p:sldId id="669" r:id="rId26"/>
    <p:sldId id="670" r:id="rId27"/>
    <p:sldId id="671" r:id="rId28"/>
    <p:sldId id="672" r:id="rId29"/>
    <p:sldId id="673" r:id="rId30"/>
    <p:sldId id="674" r:id="rId31"/>
    <p:sldId id="676" r:id="rId32"/>
    <p:sldId id="677" r:id="rId33"/>
    <p:sldId id="678" r:id="rId34"/>
    <p:sldId id="679" r:id="rId35"/>
    <p:sldId id="680" r:id="rId36"/>
    <p:sldId id="681" r:id="rId37"/>
    <p:sldId id="699" r:id="rId38"/>
    <p:sldId id="700" r:id="rId39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FCCCC"/>
    <a:srgbClr val="FFFF00"/>
    <a:srgbClr val="DAE26C"/>
    <a:srgbClr val="CCECFF"/>
    <a:srgbClr val="BDC927"/>
    <a:srgbClr val="FFFF66"/>
    <a:srgbClr val="FFCC66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40" autoAdjust="0"/>
  </p:normalViewPr>
  <p:slideViewPr>
    <p:cSldViewPr>
      <p:cViewPr>
        <p:scale>
          <a:sx n="80" d="100"/>
          <a:sy n="80" d="100"/>
        </p:scale>
        <p:origin x="-618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648"/>
    </p:cViewPr>
  </p:sorterViewPr>
  <p:notesViewPr>
    <p:cSldViewPr>
      <p:cViewPr>
        <p:scale>
          <a:sx n="100" d="100"/>
          <a:sy n="100" d="100"/>
        </p:scale>
        <p:origin x="-1458" y="3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5A391FF-7773-43FB-8B09-8A950274051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D107A9-EF0C-4C44-9B2D-D535B3D042F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7C116B-55E1-4DEE-857A-5AED58A79F93}" type="slidenum">
              <a:rPr lang="en-US" altLang="ko-KR" smtClean="0"/>
              <a:pPr/>
              <a:t>1</a:t>
            </a:fld>
            <a:endParaRPr lang="en-US" altLang="ko-K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684213"/>
            <a:ext cx="4572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 sz="1400" smtClean="0"/>
              <a:t>Good morning!  Thank you Dr Kushner.</a:t>
            </a:r>
          </a:p>
          <a:p>
            <a:pPr eaLnBrk="1" hangingPunct="1"/>
            <a:r>
              <a:rPr lang="en-US" altLang="ko-KR" sz="1400" smtClean="0"/>
              <a:t>It is my great pleasure to have a presntation opportunity in this world forum.</a:t>
            </a:r>
          </a:p>
          <a:p>
            <a:pPr eaLnBrk="1" hangingPunct="1"/>
            <a:r>
              <a:rPr lang="en-US" altLang="ko-KR" sz="1400" smtClean="0"/>
              <a:t>So far Our lab have studied for 20 years on the GI motility research.</a:t>
            </a:r>
          </a:p>
          <a:p>
            <a:pPr eaLnBrk="1" hangingPunct="1"/>
            <a:r>
              <a:rPr lang="en-US" altLang="ko-KR" sz="1400" smtClean="0"/>
              <a:t>Especially, we are very interested in signaling mechanism of the various esophagus injury animal and cell models.</a:t>
            </a:r>
          </a:p>
          <a:p>
            <a:pPr eaLnBrk="1" hangingPunct="1"/>
            <a:endParaRPr lang="en-US" altLang="ko-KR" sz="1400" smtClean="0"/>
          </a:p>
          <a:p>
            <a:pPr eaLnBrk="1" hangingPunct="1"/>
            <a:r>
              <a:rPr lang="en-US" altLang="ko-KR" sz="1400" smtClean="0"/>
              <a:t>We have found so far that experimental esophagitis affects upperGI motility (esophagus and  stomach) by changing signal transduction pathways.</a:t>
            </a:r>
          </a:p>
          <a:p>
            <a:pPr eaLnBrk="1" hangingPunct="1"/>
            <a:endParaRPr lang="en-US" altLang="ko-KR" sz="1400" smtClean="0"/>
          </a:p>
          <a:p>
            <a:pPr eaLnBrk="1" hangingPunct="1"/>
            <a:r>
              <a:rPr lang="en-US" altLang="ko-KR" sz="1400" smtClean="0"/>
              <a:t>Today it will be talked about  this mechanism and will be summarized.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4EC8D9-692B-4E82-BE0D-A4E4FA6FF5A9}" type="slidenum">
              <a:rPr lang="en-US" altLang="ko-KR" smtClean="0"/>
              <a:pPr/>
              <a:t>12</a:t>
            </a:fld>
            <a:endParaRPr lang="en-US" altLang="ko-K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smtClean="0"/>
              <a:t>역류성 식도염의 유발원인으로 타액의 감소</a:t>
            </a:r>
            <a:r>
              <a:rPr lang="en-US" altLang="ko-KR" smtClean="0"/>
              <a:t>, </a:t>
            </a:r>
            <a:r>
              <a:rPr lang="ko-KR" altLang="en-US" smtClean="0"/>
              <a:t>조직저항손상</a:t>
            </a:r>
            <a:r>
              <a:rPr lang="en-US" altLang="ko-KR" smtClean="0"/>
              <a:t>, esophageal clearance</a:t>
            </a:r>
            <a:r>
              <a:rPr lang="ko-KR" altLang="en-US" smtClean="0"/>
              <a:t>의 장애</a:t>
            </a:r>
            <a:r>
              <a:rPr lang="en-US" altLang="ko-KR" smtClean="0"/>
              <a:t>, </a:t>
            </a:r>
            <a:r>
              <a:rPr lang="ko-KR" altLang="en-US" smtClean="0"/>
              <a:t>하부식도괄약근</a:t>
            </a:r>
            <a:r>
              <a:rPr lang="en-US" altLang="ko-KR" smtClean="0"/>
              <a:t>(LES)</a:t>
            </a:r>
            <a:r>
              <a:rPr lang="ko-KR" altLang="en-US" smtClean="0"/>
              <a:t>의 저항성 긴장도</a:t>
            </a:r>
            <a:r>
              <a:rPr lang="en-US" altLang="ko-KR" smtClean="0"/>
              <a:t>(tone)</a:t>
            </a:r>
            <a:r>
              <a:rPr lang="ko-KR" altLang="en-US" smtClean="0"/>
              <a:t>의 감소 및 일시적인 하부식도괄약근의 이완을 꼽을 수 있다</a:t>
            </a:r>
            <a:r>
              <a:rPr lang="en-US" altLang="ko-KR" smtClean="0"/>
              <a:t>. </a:t>
            </a:r>
          </a:p>
          <a:p>
            <a:endParaRPr lang="en-US" altLang="ko-KR" smtClean="0"/>
          </a:p>
          <a:p>
            <a:r>
              <a:rPr lang="ko-KR" altLang="en-US" smtClean="0"/>
              <a:t>역류성 식도염의 치료방법으로는 수산화알류미늄 등의 제산제의 투여</a:t>
            </a:r>
            <a:r>
              <a:rPr lang="en-US" altLang="ko-KR" smtClean="0"/>
              <a:t>, </a:t>
            </a:r>
            <a:r>
              <a:rPr lang="ko-KR" altLang="en-US" smtClean="0"/>
              <a:t>시메티딘 등의 </a:t>
            </a:r>
            <a:r>
              <a:rPr lang="en-US" altLang="ko-KR" smtClean="0"/>
              <a:t>H2 receptor antagonist</a:t>
            </a:r>
            <a:r>
              <a:rPr lang="ko-KR" altLang="en-US" smtClean="0"/>
              <a:t>의 투여</a:t>
            </a:r>
            <a:r>
              <a:rPr lang="en-US" altLang="ko-KR" smtClean="0"/>
              <a:t>, </a:t>
            </a:r>
            <a:r>
              <a:rPr lang="ko-KR" altLang="en-US" smtClean="0"/>
              <a:t>시사프라이드 등의 </a:t>
            </a:r>
            <a:r>
              <a:rPr lang="en-US" altLang="ko-KR" smtClean="0"/>
              <a:t>prokinetic agent</a:t>
            </a:r>
            <a:r>
              <a:rPr lang="ko-KR" altLang="en-US" smtClean="0"/>
              <a:t>의 투여나 </a:t>
            </a:r>
            <a:r>
              <a:rPr lang="en-US" altLang="ko-KR" smtClean="0"/>
              <a:t>omeprazole</a:t>
            </a:r>
            <a:r>
              <a:rPr lang="ko-KR" altLang="en-US" smtClean="0"/>
              <a:t>등의 </a:t>
            </a:r>
            <a:r>
              <a:rPr lang="en-US" altLang="ko-KR" smtClean="0"/>
              <a:t>proton pump inhibitor</a:t>
            </a:r>
            <a:r>
              <a:rPr lang="ko-KR" altLang="en-US" smtClean="0"/>
              <a:t>의 투여 또는 </a:t>
            </a:r>
            <a:r>
              <a:rPr lang="en-US" altLang="ko-KR" smtClean="0"/>
              <a:t>Nissen fundoplication</a:t>
            </a:r>
            <a:r>
              <a:rPr lang="ko-KR" altLang="en-US" smtClean="0"/>
              <a:t>과 같은 시술법이 있다</a:t>
            </a:r>
            <a:r>
              <a:rPr lang="en-US" altLang="ko-KR" smtClean="0"/>
              <a:t>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5222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18FC56-B676-4D98-8C1C-8270EE55D992}" type="slidenum">
              <a:rPr lang="ko-KR" altLang="en-US" smtClean="0"/>
              <a:pPr/>
              <a:t>18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5325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3891E1-C870-42BF-80B2-D827957932C4}" type="slidenum">
              <a:rPr lang="ko-KR" altLang="en-US" smtClean="0"/>
              <a:pPr/>
              <a:t>20</a:t>
            </a:fld>
            <a:endParaRPr lang="ko-K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933EF-E15D-4BF4-9A38-F95B1E440CB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7BA11-B384-4FC9-8EEB-5026591F9C4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A5A52-CB8B-4EBC-89CA-24F2F865455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7FC8E-6056-4D53-9313-684B322F018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ko-KR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FCDA3-0773-4C9D-9925-3D5B2A2CB4E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1DE0E-E24F-4E96-BAFD-0EE8082F5CB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84C6A-A653-43F1-8332-3D3CE963C2A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7B609-C0AC-49F6-8289-9C7B01ABBF2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5DC47-E484-49F7-8D26-78BBF64513F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A5528-4CC9-471A-AF26-C59F5365476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F8FB4-8D4B-4886-90EC-3B5A3A49A99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04DEC-033C-4638-8593-5E11CFF32CC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AE3E6-8805-4AE2-AE48-73E84580A8D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33333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B3F3BF6-DE1C-463A-AB97-BEC64C8B242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jpeg"/><Relationship Id="rId4" Type="http://schemas.openxmlformats.org/officeDocument/2006/relationships/oleObject" Target="../embeddings/oleObject3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49900;&#44592;&#45224;\&#48148;&#53461;%20&#54868;&#47732;\achalasia2.WMV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7" name="Text Box 3"/>
          <p:cNvSpPr txBox="1">
            <a:spLocks noChangeArrowheads="1"/>
          </p:cNvSpPr>
          <p:nvPr/>
        </p:nvSpPr>
        <p:spPr bwMode="auto">
          <a:xfrm>
            <a:off x="1785918" y="3357562"/>
            <a:ext cx="535785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손의동 교수</a:t>
            </a:r>
            <a:r>
              <a:rPr lang="en-US" altLang="ko-K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 </a:t>
            </a:r>
            <a:r>
              <a:rPr lang="en-US" altLang="ko-K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BK </a:t>
            </a:r>
            <a:r>
              <a:rPr lang="ko-KR" alt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연구단장 </a:t>
            </a:r>
            <a:endParaRPr lang="en-US" altLang="ko-KR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2071670" y="4286256"/>
            <a:ext cx="4643447" cy="46166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accent2"/>
                </a:solidFill>
                <a:latin typeface="Times New Roman" pitchFamily="18" charset="0"/>
              </a:rPr>
              <a:t>중앙대학교 약학대학 약리학교실</a:t>
            </a:r>
            <a:endParaRPr lang="en-US" altLang="ko-KR" b="1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142976" y="1571612"/>
            <a:ext cx="6715172" cy="646331"/>
          </a:xfrm>
          <a:prstGeom prst="rect">
            <a:avLst/>
          </a:prstGeom>
          <a:solidFill>
            <a:srgbClr val="A5CFAA"/>
          </a:solidFill>
          <a:ln>
            <a:solidFill>
              <a:srgbClr val="A5CFAA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ko-KR" altLang="en-US" sz="3600" dirty="0" err="1" smtClean="0"/>
              <a:t>위식도역류질환의</a:t>
            </a:r>
            <a:r>
              <a:rPr lang="ko-KR" altLang="en-US" sz="3600" dirty="0" smtClean="0"/>
              <a:t> 이해와 치료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200" b="1" dirty="0">
                <a:solidFill>
                  <a:schemeClr val="accent2"/>
                </a:solidFill>
                <a:latin typeface="Arial" charset="0"/>
              </a:rPr>
              <a:t>식도의 신경분포 </a:t>
            </a:r>
            <a:endParaRPr lang="en-US" altLang="ko-KR" sz="32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1876425" y="1666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3028950" y="1643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ko-KR" altLang="en-US"/>
          </a:p>
        </p:txBody>
      </p:sp>
      <p:pic>
        <p:nvPicPr>
          <p:cNvPr id="98309" name="Picture 5" descr="fig3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828800"/>
            <a:ext cx="66294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200" b="1" dirty="0">
                <a:solidFill>
                  <a:schemeClr val="accent2"/>
                </a:solidFill>
                <a:latin typeface="Arial" charset="0"/>
              </a:rPr>
              <a:t>식도의 신경분포 </a:t>
            </a:r>
            <a:endParaRPr lang="en-US" altLang="ko-KR" sz="32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876425" y="1666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028950" y="1643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ko-KR" altLang="en-US"/>
          </a:p>
        </p:txBody>
      </p:sp>
      <p:pic>
        <p:nvPicPr>
          <p:cNvPr id="48134" name="Picture 6" descr="esophag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3116"/>
            <a:ext cx="6096000" cy="351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214414" y="928670"/>
            <a:ext cx="56436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200" b="1" dirty="0">
                <a:solidFill>
                  <a:srgbClr val="CC6600"/>
                </a:solidFill>
                <a:latin typeface="Arial" pitchFamily="34" charset="0"/>
              </a:rPr>
              <a:t>Possible causes of </a:t>
            </a:r>
            <a:r>
              <a:rPr lang="ko-KR" altLang="en-US" sz="3200" b="1" dirty="0" smtClean="0">
                <a:solidFill>
                  <a:srgbClr val="CC6600"/>
                </a:solidFill>
                <a:latin typeface="Arial" pitchFamily="34" charset="0"/>
              </a:rPr>
              <a:t> </a:t>
            </a:r>
            <a:r>
              <a:rPr lang="en-US" altLang="ko-KR" sz="3200" b="1" dirty="0" smtClean="0">
                <a:solidFill>
                  <a:srgbClr val="CC6600"/>
                </a:solidFill>
                <a:latin typeface="Arial" pitchFamily="34" charset="0"/>
              </a:rPr>
              <a:t>GERDs</a:t>
            </a:r>
            <a:endParaRPr lang="en-US" altLang="ko-KR" sz="3200" b="1" dirty="0">
              <a:solidFill>
                <a:srgbClr val="CC6600"/>
              </a:solidFill>
              <a:latin typeface="½A¸iA¶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147888" y="4267200"/>
            <a:ext cx="152400" cy="7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505075" y="4862513"/>
            <a:ext cx="76200" cy="7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438400" y="5005388"/>
            <a:ext cx="76200" cy="7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23560" name="Group 8"/>
          <p:cNvGrpSpPr>
            <a:grpSpLocks/>
          </p:cNvGrpSpPr>
          <p:nvPr/>
        </p:nvGrpSpPr>
        <p:grpSpPr bwMode="auto">
          <a:xfrm>
            <a:off x="1000100" y="1714488"/>
            <a:ext cx="5786478" cy="4343400"/>
            <a:chOff x="144" y="1200"/>
            <a:chExt cx="2880" cy="2736"/>
          </a:xfrm>
        </p:grpSpPr>
        <p:grpSp>
          <p:nvGrpSpPr>
            <p:cNvPr id="23561" name="Group 9"/>
            <p:cNvGrpSpPr>
              <a:grpSpLocks/>
            </p:cNvGrpSpPr>
            <p:nvPr/>
          </p:nvGrpSpPr>
          <p:grpSpPr bwMode="auto">
            <a:xfrm>
              <a:off x="144" y="1200"/>
              <a:ext cx="2880" cy="2736"/>
              <a:chOff x="2241" y="3965"/>
              <a:chExt cx="7380" cy="7126"/>
            </a:xfrm>
          </p:grpSpPr>
          <p:grpSp>
            <p:nvGrpSpPr>
              <p:cNvPr id="23594" name="Group 10"/>
              <p:cNvGrpSpPr>
                <a:grpSpLocks/>
              </p:cNvGrpSpPr>
              <p:nvPr/>
            </p:nvGrpSpPr>
            <p:grpSpPr bwMode="auto">
              <a:xfrm>
                <a:off x="3630" y="3965"/>
                <a:ext cx="3188" cy="6088"/>
                <a:chOff x="5018" y="2616"/>
                <a:chExt cx="2416" cy="4187"/>
              </a:xfrm>
            </p:grpSpPr>
            <p:pic>
              <p:nvPicPr>
                <p:cNvPr id="23625" name="Picture 11" descr="00003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contrast="60000"/>
                </a:blip>
                <a:srcRect/>
                <a:stretch>
                  <a:fillRect/>
                </a:stretch>
              </p:blipFill>
              <p:spPr bwMode="auto">
                <a:xfrm>
                  <a:off x="5019" y="2616"/>
                  <a:ext cx="2415" cy="4187"/>
                </a:xfrm>
                <a:prstGeom prst="rect">
                  <a:avLst/>
                </a:prstGeom>
                <a:noFill/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2362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018" y="5971"/>
                  <a:ext cx="704" cy="30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endParaRPr lang="ko-KR" altLang="ko-KR" sz="1000">
                    <a:solidFill>
                      <a:srgbClr val="000099"/>
                    </a:solidFill>
                    <a:latin typeface="Times New Roman" pitchFamily="18" charset="0"/>
                    <a:ea typeface="바탕체" pitchFamily="17" charset="-127"/>
                  </a:endParaRPr>
                </a:p>
              </p:txBody>
            </p:sp>
          </p:grpSp>
          <p:grpSp>
            <p:nvGrpSpPr>
              <p:cNvPr id="23595" name="Group 13"/>
              <p:cNvGrpSpPr>
                <a:grpSpLocks/>
              </p:cNvGrpSpPr>
              <p:nvPr/>
            </p:nvGrpSpPr>
            <p:grpSpPr bwMode="auto">
              <a:xfrm>
                <a:off x="5803" y="7288"/>
                <a:ext cx="3638" cy="770"/>
                <a:chOff x="5803" y="7288"/>
                <a:chExt cx="3638" cy="770"/>
              </a:xfrm>
            </p:grpSpPr>
            <p:grpSp>
              <p:nvGrpSpPr>
                <p:cNvPr id="23621" name="Group 14"/>
                <p:cNvGrpSpPr>
                  <a:grpSpLocks/>
                </p:cNvGrpSpPr>
                <p:nvPr/>
              </p:nvGrpSpPr>
              <p:grpSpPr bwMode="auto">
                <a:xfrm>
                  <a:off x="6822" y="7288"/>
                  <a:ext cx="2619" cy="770"/>
                  <a:chOff x="7010" y="7191"/>
                  <a:chExt cx="2217" cy="636"/>
                </a:xfrm>
              </p:grpSpPr>
              <p:sp>
                <p:nvSpPr>
                  <p:cNvPr id="23623" name="AutoShape 15"/>
                  <p:cNvSpPr>
                    <a:spLocks noChangeArrowheads="1"/>
                  </p:cNvSpPr>
                  <p:nvPr/>
                </p:nvSpPr>
                <p:spPr bwMode="auto">
                  <a:xfrm>
                    <a:off x="7027" y="7191"/>
                    <a:ext cx="2200" cy="61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3624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10" y="7217"/>
                    <a:ext cx="2109" cy="6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just"/>
                    <a:r>
                      <a:rPr lang="en-US" altLang="ko-KR" sz="1200" b="1">
                        <a:solidFill>
                          <a:srgbClr val="000099"/>
                        </a:solidFill>
                        <a:latin typeface="Arial" pitchFamily="34" charset="0"/>
                        <a:ea typeface="바탕체" pitchFamily="17" charset="-127"/>
                      </a:rPr>
                      <a:t>decreased resting</a:t>
                    </a:r>
                  </a:p>
                  <a:p>
                    <a:pPr algn="just"/>
                    <a:r>
                      <a:rPr lang="en-US" altLang="ko-KR" sz="1200" b="1">
                        <a:solidFill>
                          <a:srgbClr val="000099"/>
                        </a:solidFill>
                        <a:latin typeface="Arial" pitchFamily="34" charset="0"/>
                        <a:ea typeface="바탕체" pitchFamily="17" charset="-127"/>
                      </a:rPr>
                      <a:t>tone of LES</a:t>
                    </a:r>
                    <a:endParaRPr lang="en-US" altLang="ko-KR" sz="1000">
                      <a:solidFill>
                        <a:srgbClr val="000099"/>
                      </a:solidFill>
                      <a:latin typeface="Times New Roman" pitchFamily="18" charset="0"/>
                      <a:ea typeface="바탕체" pitchFamily="17" charset="-127"/>
                    </a:endParaRPr>
                  </a:p>
                </p:txBody>
              </p:sp>
            </p:grpSp>
            <p:sp>
              <p:nvSpPr>
                <p:cNvPr id="23622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803" y="7657"/>
                  <a:ext cx="1019" cy="18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stealth" w="med" len="med"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23596" name="Group 18"/>
              <p:cNvGrpSpPr>
                <a:grpSpLocks/>
              </p:cNvGrpSpPr>
              <p:nvPr/>
            </p:nvGrpSpPr>
            <p:grpSpPr bwMode="auto">
              <a:xfrm>
                <a:off x="5501" y="4704"/>
                <a:ext cx="4120" cy="738"/>
                <a:chOff x="5501" y="4704"/>
                <a:chExt cx="4120" cy="738"/>
              </a:xfrm>
            </p:grpSpPr>
            <p:sp>
              <p:nvSpPr>
                <p:cNvPr id="23617" name="Line 19"/>
                <p:cNvSpPr>
                  <a:spLocks noChangeShapeType="1"/>
                </p:cNvSpPr>
                <p:nvPr/>
              </p:nvSpPr>
              <p:spPr bwMode="auto">
                <a:xfrm>
                  <a:off x="5501" y="5069"/>
                  <a:ext cx="143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stealth" w="med" len="med"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23618" name="Group 20"/>
                <p:cNvGrpSpPr>
                  <a:grpSpLocks/>
                </p:cNvGrpSpPr>
                <p:nvPr/>
              </p:nvGrpSpPr>
              <p:grpSpPr bwMode="auto">
                <a:xfrm>
                  <a:off x="6711" y="4704"/>
                  <a:ext cx="2910" cy="738"/>
                  <a:chOff x="6918" y="5056"/>
                  <a:chExt cx="2500" cy="610"/>
                </a:xfrm>
              </p:grpSpPr>
              <p:sp>
                <p:nvSpPr>
                  <p:cNvPr id="23619" name="AutoShape 21"/>
                  <p:cNvSpPr>
                    <a:spLocks noChangeArrowheads="1"/>
                  </p:cNvSpPr>
                  <p:nvPr/>
                </p:nvSpPr>
                <p:spPr bwMode="auto">
                  <a:xfrm>
                    <a:off x="6918" y="5056"/>
                    <a:ext cx="2500" cy="61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3620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57" y="5179"/>
                    <a:ext cx="2400" cy="3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just"/>
                    <a:r>
                      <a:rPr lang="en-US" altLang="ko-KR" sz="1200" b="1">
                        <a:solidFill>
                          <a:srgbClr val="000099"/>
                        </a:solidFill>
                        <a:latin typeface="Arial" pitchFamily="34" charset="0"/>
                        <a:ea typeface="바탕체" pitchFamily="17" charset="-127"/>
                      </a:rPr>
                      <a:t>decreased salivation</a:t>
                    </a:r>
                  </a:p>
                </p:txBody>
              </p:sp>
            </p:grpSp>
          </p:grpSp>
          <p:grpSp>
            <p:nvGrpSpPr>
              <p:cNvPr id="23597" name="Group 23"/>
              <p:cNvGrpSpPr>
                <a:grpSpLocks/>
              </p:cNvGrpSpPr>
              <p:nvPr/>
            </p:nvGrpSpPr>
            <p:grpSpPr bwMode="auto">
              <a:xfrm>
                <a:off x="2421" y="6181"/>
                <a:ext cx="3190" cy="1107"/>
                <a:chOff x="2421" y="6181"/>
                <a:chExt cx="3190" cy="1107"/>
              </a:xfrm>
            </p:grpSpPr>
            <p:sp>
              <p:nvSpPr>
                <p:cNvPr id="23613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4181" y="6550"/>
                  <a:ext cx="143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stealth" w="med" len="med"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23614" name="Group 25"/>
                <p:cNvGrpSpPr>
                  <a:grpSpLocks/>
                </p:cNvGrpSpPr>
                <p:nvPr/>
              </p:nvGrpSpPr>
              <p:grpSpPr bwMode="auto">
                <a:xfrm>
                  <a:off x="2421" y="6181"/>
                  <a:ext cx="1975" cy="1107"/>
                  <a:chOff x="3018" y="6276"/>
                  <a:chExt cx="1795" cy="915"/>
                </a:xfrm>
              </p:grpSpPr>
              <p:sp>
                <p:nvSpPr>
                  <p:cNvPr id="23615" name="AutoShape 26"/>
                  <p:cNvSpPr>
                    <a:spLocks noChangeArrowheads="1"/>
                  </p:cNvSpPr>
                  <p:nvPr/>
                </p:nvSpPr>
                <p:spPr bwMode="auto">
                  <a:xfrm>
                    <a:off x="3018" y="6276"/>
                    <a:ext cx="1700" cy="91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3616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13" y="6276"/>
                    <a:ext cx="1600" cy="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just"/>
                    <a:r>
                      <a:rPr lang="en-US" altLang="ko-KR" sz="1200" b="1">
                        <a:solidFill>
                          <a:srgbClr val="000099"/>
                        </a:solidFill>
                        <a:latin typeface="Arial" pitchFamily="34" charset="0"/>
                        <a:ea typeface="바탕체" pitchFamily="17" charset="-127"/>
                      </a:rPr>
                      <a:t>impaired</a:t>
                    </a:r>
                  </a:p>
                  <a:p>
                    <a:pPr algn="just"/>
                    <a:r>
                      <a:rPr lang="en-US" altLang="ko-KR" sz="1200" b="1">
                        <a:solidFill>
                          <a:srgbClr val="000099"/>
                        </a:solidFill>
                        <a:latin typeface="Arial" pitchFamily="34" charset="0"/>
                        <a:ea typeface="바탕체" pitchFamily="17" charset="-127"/>
                      </a:rPr>
                      <a:t>esophageal</a:t>
                    </a:r>
                  </a:p>
                  <a:p>
                    <a:pPr algn="just"/>
                    <a:r>
                      <a:rPr lang="en-US" altLang="ko-KR" sz="1200" b="1">
                        <a:solidFill>
                          <a:srgbClr val="000099"/>
                        </a:solidFill>
                        <a:latin typeface="Arial" pitchFamily="34" charset="0"/>
                        <a:ea typeface="바탕체" pitchFamily="17" charset="-127"/>
                      </a:rPr>
                      <a:t>clearance</a:t>
                    </a:r>
                    <a:endParaRPr lang="en-US" altLang="ko-KR" sz="1000">
                      <a:solidFill>
                        <a:srgbClr val="000099"/>
                      </a:solidFill>
                      <a:latin typeface="Times New Roman" pitchFamily="18" charset="0"/>
                      <a:ea typeface="바탕체" pitchFamily="17" charset="-127"/>
                    </a:endParaRPr>
                  </a:p>
                </p:txBody>
              </p:sp>
            </p:grpSp>
          </p:grpSp>
          <p:grpSp>
            <p:nvGrpSpPr>
              <p:cNvPr id="23598" name="Group 28"/>
              <p:cNvGrpSpPr>
                <a:grpSpLocks/>
              </p:cNvGrpSpPr>
              <p:nvPr/>
            </p:nvGrpSpPr>
            <p:grpSpPr bwMode="auto">
              <a:xfrm>
                <a:off x="2241" y="8027"/>
                <a:ext cx="3260" cy="798"/>
                <a:chOff x="2241" y="8027"/>
                <a:chExt cx="3260" cy="798"/>
              </a:xfrm>
            </p:grpSpPr>
            <p:sp>
              <p:nvSpPr>
                <p:cNvPr id="23609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4291" y="8027"/>
                  <a:ext cx="1210" cy="3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stealth" w="med" len="med"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23610" name="Group 30"/>
                <p:cNvGrpSpPr>
                  <a:grpSpLocks/>
                </p:cNvGrpSpPr>
                <p:nvPr/>
              </p:nvGrpSpPr>
              <p:grpSpPr bwMode="auto">
                <a:xfrm>
                  <a:off x="2241" y="8027"/>
                  <a:ext cx="2070" cy="798"/>
                  <a:chOff x="3018" y="7801"/>
                  <a:chExt cx="1718" cy="610"/>
                </a:xfrm>
              </p:grpSpPr>
              <p:sp>
                <p:nvSpPr>
                  <p:cNvPr id="23611" name="AutoShape 31"/>
                  <p:cNvSpPr>
                    <a:spLocks noChangeArrowheads="1"/>
                  </p:cNvSpPr>
                  <p:nvPr/>
                </p:nvSpPr>
                <p:spPr bwMode="auto">
                  <a:xfrm>
                    <a:off x="3018" y="7801"/>
                    <a:ext cx="1718" cy="61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3612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27" y="7801"/>
                    <a:ext cx="1600" cy="6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just"/>
                    <a:r>
                      <a:rPr lang="en-US" altLang="ko-KR" sz="1200" b="1" dirty="0">
                        <a:solidFill>
                          <a:srgbClr val="000099"/>
                        </a:solidFill>
                        <a:latin typeface="Arial" pitchFamily="34" charset="0"/>
                        <a:ea typeface="바탕체" pitchFamily="17" charset="-127"/>
                      </a:rPr>
                      <a:t>transient LES</a:t>
                    </a:r>
                  </a:p>
                  <a:p>
                    <a:pPr algn="just"/>
                    <a:r>
                      <a:rPr lang="en-US" altLang="ko-KR" sz="1200" b="1" dirty="0">
                        <a:solidFill>
                          <a:srgbClr val="000099"/>
                        </a:solidFill>
                        <a:latin typeface="Arial" pitchFamily="34" charset="0"/>
                        <a:ea typeface="바탕체" pitchFamily="17" charset="-127"/>
                      </a:rPr>
                      <a:t>relaxation</a:t>
                    </a:r>
                    <a:endParaRPr lang="en-US" altLang="ko-KR" sz="1000" dirty="0">
                      <a:solidFill>
                        <a:srgbClr val="000099"/>
                      </a:solidFill>
                      <a:latin typeface="Times New Roman" pitchFamily="18" charset="0"/>
                      <a:ea typeface="바탕체" pitchFamily="17" charset="-127"/>
                    </a:endParaRPr>
                  </a:p>
                </p:txBody>
              </p:sp>
            </p:grpSp>
          </p:grpSp>
          <p:grpSp>
            <p:nvGrpSpPr>
              <p:cNvPr id="23599" name="Group 33"/>
              <p:cNvGrpSpPr>
                <a:grpSpLocks/>
              </p:cNvGrpSpPr>
              <p:nvPr/>
            </p:nvGrpSpPr>
            <p:grpSpPr bwMode="auto">
              <a:xfrm>
                <a:off x="4511" y="9583"/>
                <a:ext cx="3310" cy="1508"/>
                <a:chOff x="4511" y="9583"/>
                <a:chExt cx="3310" cy="1508"/>
              </a:xfrm>
            </p:grpSpPr>
            <p:sp>
              <p:nvSpPr>
                <p:cNvPr id="23605" name="Line 34"/>
                <p:cNvSpPr>
                  <a:spLocks noChangeShapeType="1"/>
                </p:cNvSpPr>
                <p:nvPr/>
              </p:nvSpPr>
              <p:spPr bwMode="auto">
                <a:xfrm flipH="1" flipV="1">
                  <a:off x="4664" y="9583"/>
                  <a:ext cx="440" cy="7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23606" name="Group 35"/>
                <p:cNvGrpSpPr>
                  <a:grpSpLocks/>
                </p:cNvGrpSpPr>
                <p:nvPr/>
              </p:nvGrpSpPr>
              <p:grpSpPr bwMode="auto">
                <a:xfrm>
                  <a:off x="4511" y="10243"/>
                  <a:ext cx="3310" cy="848"/>
                  <a:chOff x="1518" y="8716"/>
                  <a:chExt cx="2900" cy="701"/>
                </a:xfrm>
              </p:grpSpPr>
              <p:sp>
                <p:nvSpPr>
                  <p:cNvPr id="23607" name="AutoShape 36"/>
                  <p:cNvSpPr>
                    <a:spLocks noChangeArrowheads="1"/>
                  </p:cNvSpPr>
                  <p:nvPr/>
                </p:nvSpPr>
                <p:spPr bwMode="auto">
                  <a:xfrm>
                    <a:off x="1518" y="8716"/>
                    <a:ext cx="2700" cy="61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3608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18" y="8807"/>
                    <a:ext cx="2900" cy="6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just"/>
                    <a:r>
                      <a:rPr lang="en-US" altLang="ko-KR" sz="1200" b="1">
                        <a:solidFill>
                          <a:srgbClr val="000099"/>
                        </a:solidFill>
                        <a:latin typeface="Arial" pitchFamily="34" charset="0"/>
                        <a:ea typeface="바탕체" pitchFamily="17" charset="-127"/>
                      </a:rPr>
                      <a:t>delayed gastric emptying</a:t>
                    </a:r>
                  </a:p>
                </p:txBody>
              </p:sp>
            </p:grpSp>
          </p:grpSp>
          <p:grpSp>
            <p:nvGrpSpPr>
              <p:cNvPr id="23600" name="Group 38"/>
              <p:cNvGrpSpPr>
                <a:grpSpLocks/>
              </p:cNvGrpSpPr>
              <p:nvPr/>
            </p:nvGrpSpPr>
            <p:grpSpPr bwMode="auto">
              <a:xfrm>
                <a:off x="5721" y="5811"/>
                <a:ext cx="3360" cy="1108"/>
                <a:chOff x="5721" y="5811"/>
                <a:chExt cx="3360" cy="1108"/>
              </a:xfrm>
            </p:grpSpPr>
            <p:grpSp>
              <p:nvGrpSpPr>
                <p:cNvPr id="23601" name="Group 39"/>
                <p:cNvGrpSpPr>
                  <a:grpSpLocks/>
                </p:cNvGrpSpPr>
                <p:nvPr/>
              </p:nvGrpSpPr>
              <p:grpSpPr bwMode="auto">
                <a:xfrm>
                  <a:off x="7151" y="5811"/>
                  <a:ext cx="1930" cy="1108"/>
                  <a:chOff x="7018" y="5971"/>
                  <a:chExt cx="1500" cy="915"/>
                </a:xfrm>
              </p:grpSpPr>
              <p:sp>
                <p:nvSpPr>
                  <p:cNvPr id="23603" name="AutoShape 40"/>
                  <p:cNvSpPr>
                    <a:spLocks noChangeArrowheads="1"/>
                  </p:cNvSpPr>
                  <p:nvPr/>
                </p:nvSpPr>
                <p:spPr bwMode="auto">
                  <a:xfrm>
                    <a:off x="7018" y="5971"/>
                    <a:ext cx="1500" cy="91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3604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18" y="5971"/>
                    <a:ext cx="1300" cy="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just"/>
                    <a:r>
                      <a:rPr lang="en-US" altLang="ko-KR" sz="1200" b="1" dirty="0">
                        <a:solidFill>
                          <a:srgbClr val="000099"/>
                        </a:solidFill>
                        <a:latin typeface="Arial" pitchFamily="34" charset="0"/>
                        <a:ea typeface="바탕체" pitchFamily="17" charset="-127"/>
                      </a:rPr>
                      <a:t>impaired</a:t>
                    </a:r>
                  </a:p>
                  <a:p>
                    <a:pPr algn="just"/>
                    <a:r>
                      <a:rPr lang="en-US" altLang="ko-KR" sz="1200" b="1" dirty="0">
                        <a:solidFill>
                          <a:srgbClr val="000099"/>
                        </a:solidFill>
                        <a:latin typeface="Arial" pitchFamily="34" charset="0"/>
                        <a:ea typeface="바탕체" pitchFamily="17" charset="-127"/>
                      </a:rPr>
                      <a:t>tissue</a:t>
                    </a:r>
                  </a:p>
                  <a:p>
                    <a:pPr algn="just"/>
                    <a:r>
                      <a:rPr lang="en-US" altLang="ko-KR" sz="1200" b="1" dirty="0">
                        <a:solidFill>
                          <a:srgbClr val="000099"/>
                        </a:solidFill>
                        <a:latin typeface="Arial" pitchFamily="34" charset="0"/>
                        <a:ea typeface="바탕체" pitchFamily="17" charset="-127"/>
                      </a:rPr>
                      <a:t>resistance</a:t>
                    </a:r>
                    <a:endParaRPr lang="en-US" altLang="ko-KR" sz="1000" dirty="0">
                      <a:solidFill>
                        <a:srgbClr val="000099"/>
                      </a:solidFill>
                      <a:latin typeface="Times New Roman" pitchFamily="18" charset="0"/>
                      <a:ea typeface="바탕체" pitchFamily="17" charset="-127"/>
                    </a:endParaRPr>
                  </a:p>
                </p:txBody>
              </p:sp>
            </p:grpSp>
            <p:sp>
              <p:nvSpPr>
                <p:cNvPr id="23602" name="Line 42"/>
                <p:cNvSpPr>
                  <a:spLocks noChangeShapeType="1"/>
                </p:cNvSpPr>
                <p:nvPr/>
              </p:nvSpPr>
              <p:spPr bwMode="auto">
                <a:xfrm>
                  <a:off x="5721" y="6180"/>
                  <a:ext cx="143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stealth" w="med" len="med"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23562" name="Group 43"/>
            <p:cNvGrpSpPr>
              <a:grpSpLocks/>
            </p:cNvGrpSpPr>
            <p:nvPr/>
          </p:nvGrpSpPr>
          <p:grpSpPr bwMode="auto">
            <a:xfrm>
              <a:off x="659" y="2589"/>
              <a:ext cx="1145" cy="926"/>
              <a:chOff x="659" y="2589"/>
              <a:chExt cx="1145" cy="926"/>
            </a:xfrm>
          </p:grpSpPr>
          <p:grpSp>
            <p:nvGrpSpPr>
              <p:cNvPr id="23563" name="Group 44"/>
              <p:cNvGrpSpPr>
                <a:grpSpLocks/>
              </p:cNvGrpSpPr>
              <p:nvPr/>
            </p:nvGrpSpPr>
            <p:grpSpPr bwMode="auto">
              <a:xfrm>
                <a:off x="659" y="2589"/>
                <a:ext cx="1145" cy="926"/>
                <a:chOff x="672" y="2448"/>
                <a:chExt cx="1173" cy="1056"/>
              </a:xfrm>
            </p:grpSpPr>
            <p:grpSp>
              <p:nvGrpSpPr>
                <p:cNvPr id="23568" name="Group 45"/>
                <p:cNvGrpSpPr>
                  <a:grpSpLocks/>
                </p:cNvGrpSpPr>
                <p:nvPr/>
              </p:nvGrpSpPr>
              <p:grpSpPr bwMode="auto">
                <a:xfrm>
                  <a:off x="672" y="2448"/>
                  <a:ext cx="1173" cy="1056"/>
                  <a:chOff x="672" y="2448"/>
                  <a:chExt cx="1173" cy="1056"/>
                </a:xfrm>
              </p:grpSpPr>
              <p:grpSp>
                <p:nvGrpSpPr>
                  <p:cNvPr id="23572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672" y="2448"/>
                    <a:ext cx="1173" cy="1056"/>
                    <a:chOff x="672" y="2448"/>
                    <a:chExt cx="1173" cy="1056"/>
                  </a:xfrm>
                </p:grpSpPr>
                <p:grpSp>
                  <p:nvGrpSpPr>
                    <p:cNvPr id="23575" name="Group 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2448"/>
                      <a:ext cx="1173" cy="1056"/>
                      <a:chOff x="672" y="2448"/>
                      <a:chExt cx="1173" cy="1056"/>
                    </a:xfrm>
                  </p:grpSpPr>
                  <p:grpSp>
                    <p:nvGrpSpPr>
                      <p:cNvPr id="23578" name="Group 4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72" y="2448"/>
                        <a:ext cx="1173" cy="1056"/>
                        <a:chOff x="672" y="2448"/>
                        <a:chExt cx="1173" cy="1056"/>
                      </a:xfrm>
                    </p:grpSpPr>
                    <p:grpSp>
                      <p:nvGrpSpPr>
                        <p:cNvPr id="23582" name="Group 4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72" y="2448"/>
                          <a:ext cx="1173" cy="1056"/>
                          <a:chOff x="672" y="2448"/>
                          <a:chExt cx="1173" cy="1056"/>
                        </a:xfrm>
                      </p:grpSpPr>
                      <p:sp>
                        <p:nvSpPr>
                          <p:cNvPr id="23587" name="Oval 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2" y="2784"/>
                            <a:ext cx="336" cy="384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ko-KR" altLang="en-US"/>
                          </a:p>
                        </p:txBody>
                      </p:sp>
                      <p:grpSp>
                        <p:nvGrpSpPr>
                          <p:cNvPr id="23588" name="Group 5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72" y="2448"/>
                            <a:ext cx="720" cy="1056"/>
                            <a:chOff x="672" y="2448"/>
                            <a:chExt cx="720" cy="1056"/>
                          </a:xfrm>
                        </p:grpSpPr>
                        <p:sp>
                          <p:nvSpPr>
                            <p:cNvPr id="23592" name="Oval 5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48" y="2448"/>
                              <a:ext cx="144" cy="96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23593" name="Rectangle 5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672" y="3168"/>
                              <a:ext cx="240" cy="336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ko-KR" altLang="en-US"/>
                            </a:p>
                          </p:txBody>
                        </p:sp>
                      </p:grpSp>
                      <p:sp>
                        <p:nvSpPr>
                          <p:cNvPr id="23589" name="Rectangle 5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56" y="2685"/>
                            <a:ext cx="96" cy="48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23590" name="Rectangle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53" y="3018"/>
                            <a:ext cx="192" cy="48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23591" name="Rectangl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380000">
                            <a:off x="936" y="3126"/>
                            <a:ext cx="240" cy="96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  <p:sp>
                      <p:nvSpPr>
                        <p:cNvPr id="23583" name="Rectangle 5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46" y="2925"/>
                          <a:ext cx="48" cy="4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23584" name="Rectangle 5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11" y="2817"/>
                          <a:ext cx="144" cy="4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23585" name="Rectangle 5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18" y="2943"/>
                          <a:ext cx="48" cy="4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23586" name="Rectangle 6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54" y="3261"/>
                          <a:ext cx="48" cy="4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ko-KR" altLang="en-US"/>
                        </a:p>
                      </p:txBody>
                    </p:sp>
                  </p:grpSp>
                  <p:sp>
                    <p:nvSpPr>
                      <p:cNvPr id="23579" name="Rectangle 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01" y="3441"/>
                        <a:ext cx="48" cy="4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23580" name="Rectangle 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33" y="3441"/>
                        <a:ext cx="48" cy="4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23581" name="Rectangle 63"/>
                      <p:cNvSpPr>
                        <a:spLocks noChangeArrowheads="1"/>
                      </p:cNvSpPr>
                      <p:nvPr/>
                    </p:nvSpPr>
                    <p:spPr bwMode="auto">
                      <a:xfrm rot="2040000">
                        <a:off x="1601" y="2939"/>
                        <a:ext cx="84" cy="4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  <p:sp>
                  <p:nvSpPr>
                    <p:cNvPr id="23576" name="Rectangle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32" y="3189"/>
                      <a:ext cx="43" cy="4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23577" name="Rectangle 65"/>
                    <p:cNvSpPr>
                      <a:spLocks noChangeArrowheads="1"/>
                    </p:cNvSpPr>
                    <p:nvPr/>
                  </p:nvSpPr>
                  <p:spPr bwMode="auto">
                    <a:xfrm rot="540000">
                      <a:off x="1488" y="3060"/>
                      <a:ext cx="48" cy="4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</p:grpSp>
              <p:sp>
                <p:nvSpPr>
                  <p:cNvPr id="23573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3264"/>
                    <a:ext cx="48" cy="4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23574" name="Rectangle 67"/>
                  <p:cNvSpPr>
                    <a:spLocks noChangeArrowheads="1"/>
                  </p:cNvSpPr>
                  <p:nvPr/>
                </p:nvSpPr>
                <p:spPr bwMode="auto">
                  <a:xfrm rot="-2340000">
                    <a:off x="1053" y="3333"/>
                    <a:ext cx="48" cy="2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23569" name="Group 68"/>
                <p:cNvGrpSpPr>
                  <a:grpSpLocks/>
                </p:cNvGrpSpPr>
                <p:nvPr/>
              </p:nvGrpSpPr>
              <p:grpSpPr bwMode="auto">
                <a:xfrm>
                  <a:off x="1536" y="3066"/>
                  <a:ext cx="94" cy="142"/>
                  <a:chOff x="1536" y="3066"/>
                  <a:chExt cx="94" cy="142"/>
                </a:xfrm>
              </p:grpSpPr>
              <p:sp>
                <p:nvSpPr>
                  <p:cNvPr id="23570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1582" y="3066"/>
                    <a:ext cx="48" cy="4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23571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1536" y="3160"/>
                    <a:ext cx="48" cy="4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</p:grpSp>
          </p:grpSp>
          <p:grpSp>
            <p:nvGrpSpPr>
              <p:cNvPr id="23564" name="Group 71"/>
              <p:cNvGrpSpPr>
                <a:grpSpLocks/>
              </p:cNvGrpSpPr>
              <p:nvPr/>
            </p:nvGrpSpPr>
            <p:grpSpPr bwMode="auto">
              <a:xfrm>
                <a:off x="986" y="3300"/>
                <a:ext cx="269" cy="142"/>
                <a:chOff x="986" y="3300"/>
                <a:chExt cx="269" cy="142"/>
              </a:xfrm>
            </p:grpSpPr>
            <p:sp>
              <p:nvSpPr>
                <p:cNvPr id="23565" name="Rectangle 72"/>
                <p:cNvSpPr>
                  <a:spLocks noChangeArrowheads="1"/>
                </p:cNvSpPr>
                <p:nvPr/>
              </p:nvSpPr>
              <p:spPr bwMode="auto">
                <a:xfrm>
                  <a:off x="1214" y="3300"/>
                  <a:ext cx="41" cy="4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3566" name="Rectangle 73"/>
                <p:cNvSpPr>
                  <a:spLocks noChangeArrowheads="1"/>
                </p:cNvSpPr>
                <p:nvPr/>
              </p:nvSpPr>
              <p:spPr bwMode="auto">
                <a:xfrm>
                  <a:off x="986" y="3394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3567" name="Rectangle 74"/>
                <p:cNvSpPr>
                  <a:spLocks noChangeArrowheads="1"/>
                </p:cNvSpPr>
                <p:nvPr/>
              </p:nvSpPr>
              <p:spPr bwMode="auto">
                <a:xfrm rot="1260000">
                  <a:off x="1028" y="3372"/>
                  <a:ext cx="32" cy="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</p:grpSp>
      </p:grpSp>
      <p:sp>
        <p:nvSpPr>
          <p:cNvPr id="75" name="직사각형 74"/>
          <p:cNvSpPr/>
          <p:nvPr/>
        </p:nvSpPr>
        <p:spPr>
          <a:xfrm>
            <a:off x="928662" y="6143644"/>
            <a:ext cx="6715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rgbClr val="CC6600"/>
                </a:solidFill>
                <a:latin typeface="Arial" pitchFamily="34" charset="0"/>
              </a:rPr>
              <a:t>Gastro Esophageal Reflux Disease (GERD)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071546"/>
            <a:ext cx="7929586" cy="138499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+mj-ea"/>
                <a:ea typeface="+mj-ea"/>
              </a:rPr>
              <a:t>위산역류</a:t>
            </a:r>
            <a:endParaRPr lang="en-US" altLang="ko-KR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  </a:t>
            </a:r>
            <a:r>
              <a:rPr lang="ko-KR" altLang="en-US" sz="2000" b="1" dirty="0" err="1" smtClean="0">
                <a:solidFill>
                  <a:schemeClr val="accent2"/>
                </a:solidFill>
                <a:latin typeface="+mj-ea"/>
                <a:ea typeface="+mj-ea"/>
              </a:rPr>
              <a:t>유문부협착</a:t>
            </a:r>
            <a:r>
              <a:rPr lang="en-US" altLang="ko-KR" sz="2000" b="1" dirty="0" smtClean="0">
                <a:solidFill>
                  <a:schemeClr val="accent2"/>
                </a:solidFill>
                <a:latin typeface="+mj-ea"/>
                <a:ea typeface="+mj-ea"/>
              </a:rPr>
              <a:t>, </a:t>
            </a:r>
            <a:r>
              <a:rPr lang="ko-KR" altLang="en-US" sz="2000" b="1" dirty="0" err="1" smtClean="0">
                <a:solidFill>
                  <a:schemeClr val="accent2"/>
                </a:solidFill>
                <a:latin typeface="+mj-ea"/>
                <a:ea typeface="+mj-ea"/>
              </a:rPr>
              <a:t>위정체</a:t>
            </a:r>
            <a:r>
              <a:rPr lang="en-US" altLang="ko-KR" sz="2000" b="1" dirty="0" smtClean="0">
                <a:solidFill>
                  <a:schemeClr val="accent2"/>
                </a:solidFill>
                <a:latin typeface="+mj-ea"/>
                <a:ea typeface="+mj-ea"/>
              </a:rPr>
              <a:t>, </a:t>
            </a:r>
            <a:r>
              <a:rPr lang="ko-KR" altLang="en-US" sz="2000" b="1" dirty="0" smtClean="0">
                <a:solidFill>
                  <a:schemeClr val="accent2"/>
                </a:solidFill>
                <a:latin typeface="+mj-ea"/>
                <a:ea typeface="+mj-ea"/>
              </a:rPr>
              <a:t>비만</a:t>
            </a:r>
            <a:r>
              <a:rPr lang="en-US" altLang="ko-KR" sz="2000" b="1" dirty="0" smtClean="0">
                <a:solidFill>
                  <a:schemeClr val="accent2"/>
                </a:solidFill>
                <a:latin typeface="+mj-ea"/>
                <a:ea typeface="+mj-ea"/>
              </a:rPr>
              <a:t>, </a:t>
            </a:r>
            <a:r>
              <a:rPr lang="ko-KR" altLang="en-US" sz="2000" b="1" dirty="0" smtClean="0">
                <a:solidFill>
                  <a:schemeClr val="accent2"/>
                </a:solidFill>
                <a:latin typeface="+mj-ea"/>
                <a:ea typeface="+mj-ea"/>
              </a:rPr>
              <a:t>임신</a:t>
            </a:r>
            <a:r>
              <a:rPr lang="en-US" altLang="ko-KR" sz="2000" b="1" dirty="0" smtClean="0">
                <a:solidFill>
                  <a:schemeClr val="accent2"/>
                </a:solidFill>
                <a:latin typeface="+mj-ea"/>
                <a:ea typeface="+mj-ea"/>
              </a:rPr>
              <a:t>, </a:t>
            </a:r>
            <a:r>
              <a:rPr lang="ko-KR" altLang="en-US" sz="2000" b="1" dirty="0" smtClean="0">
                <a:solidFill>
                  <a:schemeClr val="accent2"/>
                </a:solidFill>
                <a:latin typeface="+mj-ea"/>
                <a:ea typeface="+mj-ea"/>
              </a:rPr>
              <a:t>복수</a:t>
            </a:r>
            <a:r>
              <a:rPr lang="en-US" altLang="ko-KR" sz="2000" b="1" dirty="0" smtClean="0">
                <a:solidFill>
                  <a:schemeClr val="accent2"/>
                </a:solidFill>
                <a:latin typeface="+mj-ea"/>
                <a:ea typeface="+mj-ea"/>
              </a:rPr>
              <a:t>, </a:t>
            </a:r>
            <a:r>
              <a:rPr lang="ko-KR" altLang="en-US" sz="2000" b="1" dirty="0" smtClean="0">
                <a:solidFill>
                  <a:schemeClr val="accent2"/>
                </a:solidFill>
                <a:latin typeface="+mj-ea"/>
                <a:ea typeface="+mj-ea"/>
              </a:rPr>
              <a:t>위액분비과다</a:t>
            </a:r>
            <a:r>
              <a:rPr lang="en-US" altLang="ko-KR" sz="2000" b="1" dirty="0" smtClean="0">
                <a:solidFill>
                  <a:schemeClr val="accent2"/>
                </a:solidFill>
                <a:latin typeface="+mj-ea"/>
                <a:ea typeface="+mj-ea"/>
              </a:rPr>
              <a:t>, </a:t>
            </a:r>
          </a:p>
          <a:p>
            <a:r>
              <a:rPr lang="en-US" altLang="ko-KR" sz="2000" b="1" dirty="0" smtClean="0">
                <a:solidFill>
                  <a:schemeClr val="accent2"/>
                </a:solidFill>
                <a:latin typeface="+mj-ea"/>
                <a:ea typeface="+mj-ea"/>
              </a:rPr>
              <a:t>  </a:t>
            </a:r>
            <a:r>
              <a:rPr lang="ko-KR" altLang="en-US" sz="2000" b="1" dirty="0" smtClean="0">
                <a:solidFill>
                  <a:schemeClr val="accent2"/>
                </a:solidFill>
                <a:latin typeface="+mj-ea"/>
                <a:ea typeface="+mj-ea"/>
              </a:rPr>
              <a:t>일시적</a:t>
            </a:r>
            <a:r>
              <a:rPr lang="en-US" altLang="ko-KR" sz="2000" b="1" dirty="0" smtClean="0">
                <a:solidFill>
                  <a:schemeClr val="accent2"/>
                </a:solidFill>
                <a:latin typeface="+mj-ea"/>
                <a:ea typeface="+mj-ea"/>
              </a:rPr>
              <a:t> LES</a:t>
            </a:r>
            <a:r>
              <a:rPr lang="ko-KR" altLang="en-US" sz="2000" b="1" dirty="0" smtClean="0">
                <a:solidFill>
                  <a:schemeClr val="accent2"/>
                </a:solidFill>
                <a:latin typeface="+mj-ea"/>
                <a:ea typeface="+mj-ea"/>
              </a:rPr>
              <a:t>이완</a:t>
            </a:r>
            <a:r>
              <a:rPr lang="en-US" altLang="ko-KR" sz="2000" b="1" dirty="0" smtClean="0">
                <a:solidFill>
                  <a:schemeClr val="accent2"/>
                </a:solidFill>
                <a:latin typeface="+mj-ea"/>
                <a:ea typeface="+mj-ea"/>
              </a:rPr>
              <a:t>, </a:t>
            </a:r>
            <a:r>
              <a:rPr lang="ko-KR" altLang="en-US" sz="2000" b="1" dirty="0" err="1" smtClean="0">
                <a:solidFill>
                  <a:schemeClr val="accent2"/>
                </a:solidFill>
                <a:latin typeface="+mj-ea"/>
                <a:ea typeface="+mj-ea"/>
              </a:rPr>
              <a:t>열공</a:t>
            </a:r>
            <a:r>
              <a:rPr lang="ko-KR" altLang="en-US" sz="2000" b="1" dirty="0" smtClean="0">
                <a:solidFill>
                  <a:schemeClr val="accent2"/>
                </a:solidFill>
                <a:latin typeface="+mj-ea"/>
                <a:ea typeface="+mj-ea"/>
              </a:rPr>
              <a:t> </a:t>
            </a:r>
            <a:r>
              <a:rPr lang="ko-KR" altLang="en-US" sz="2000" b="1" dirty="0" err="1" smtClean="0">
                <a:solidFill>
                  <a:schemeClr val="accent2"/>
                </a:solidFill>
                <a:latin typeface="+mj-ea"/>
                <a:ea typeface="+mj-ea"/>
              </a:rPr>
              <a:t>헤니아</a:t>
            </a:r>
            <a:r>
              <a:rPr lang="en-US" altLang="ko-KR" sz="2000" b="1" dirty="0" smtClean="0">
                <a:solidFill>
                  <a:schemeClr val="accent2"/>
                </a:solidFill>
                <a:latin typeface="+mj-ea"/>
                <a:ea typeface="+mj-ea"/>
              </a:rPr>
              <a:t>,  LES</a:t>
            </a:r>
            <a:r>
              <a:rPr lang="ko-KR" altLang="en-US" sz="2000" b="1" dirty="0" smtClean="0">
                <a:solidFill>
                  <a:schemeClr val="accent2"/>
                </a:solidFill>
                <a:latin typeface="+mj-ea"/>
                <a:ea typeface="+mj-ea"/>
              </a:rPr>
              <a:t>압력 저하</a:t>
            </a:r>
            <a:r>
              <a:rPr lang="en-US" altLang="ko-KR" sz="2000" b="1" dirty="0" smtClean="0">
                <a:solidFill>
                  <a:schemeClr val="accent2"/>
                </a:solidFill>
                <a:latin typeface="+mj-ea"/>
                <a:ea typeface="+mj-ea"/>
              </a:rPr>
              <a:t>, </a:t>
            </a:r>
          </a:p>
          <a:p>
            <a:r>
              <a:rPr lang="en-US" altLang="ko-KR" sz="2000" b="1" dirty="0" smtClean="0">
                <a:solidFill>
                  <a:schemeClr val="accent2"/>
                </a:solidFill>
                <a:latin typeface="+mj-ea"/>
                <a:ea typeface="+mj-ea"/>
              </a:rPr>
              <a:t>  LES </a:t>
            </a:r>
            <a:r>
              <a:rPr lang="ko-KR" altLang="en-US" sz="2000" b="1" dirty="0" smtClean="0">
                <a:solidFill>
                  <a:schemeClr val="accent2"/>
                </a:solidFill>
                <a:latin typeface="+mj-ea"/>
                <a:ea typeface="+mj-ea"/>
              </a:rPr>
              <a:t>해부적 결손</a:t>
            </a:r>
            <a:r>
              <a:rPr lang="en-US" altLang="ko-KR" sz="2000" b="1" dirty="0" smtClean="0">
                <a:solidFill>
                  <a:schemeClr val="accent2"/>
                </a:solidFill>
                <a:latin typeface="+mj-ea"/>
                <a:ea typeface="+mj-ea"/>
              </a:rPr>
              <a:t>, LES </a:t>
            </a:r>
            <a:r>
              <a:rPr lang="ko-KR" altLang="en-US" sz="2000" b="1" dirty="0" smtClean="0">
                <a:solidFill>
                  <a:schemeClr val="accent2"/>
                </a:solidFill>
                <a:latin typeface="+mj-ea"/>
                <a:ea typeface="+mj-ea"/>
              </a:rPr>
              <a:t>미성숙</a:t>
            </a:r>
            <a:r>
              <a:rPr lang="en-US" altLang="ko-KR" sz="2000" b="1" dirty="0" smtClean="0">
                <a:solidFill>
                  <a:schemeClr val="accent2"/>
                </a:solidFill>
                <a:latin typeface="+mj-ea"/>
                <a:ea typeface="+mj-ea"/>
              </a:rPr>
              <a:t>,  </a:t>
            </a:r>
            <a:r>
              <a:rPr lang="ko-KR" altLang="en-US" sz="2000" b="1" dirty="0" err="1" smtClean="0">
                <a:solidFill>
                  <a:schemeClr val="accent2"/>
                </a:solidFill>
                <a:latin typeface="+mj-ea"/>
                <a:ea typeface="+mj-ea"/>
              </a:rPr>
              <a:t>산청소기능</a:t>
            </a:r>
            <a:r>
              <a:rPr lang="ko-KR" altLang="en-US" sz="2000" b="1" dirty="0" smtClean="0">
                <a:solidFill>
                  <a:schemeClr val="accent2"/>
                </a:solidFill>
                <a:latin typeface="+mj-ea"/>
                <a:ea typeface="+mj-ea"/>
              </a:rPr>
              <a:t> 감소</a:t>
            </a:r>
            <a:r>
              <a:rPr lang="en-US" altLang="ko-KR" sz="2000" b="1" dirty="0" smtClean="0">
                <a:solidFill>
                  <a:schemeClr val="accent2"/>
                </a:solidFill>
                <a:latin typeface="+mj-ea"/>
                <a:ea typeface="+mj-ea"/>
              </a:rPr>
              <a:t>,   </a:t>
            </a:r>
            <a:r>
              <a:rPr lang="ko-KR" altLang="en-US" sz="2000" b="1" dirty="0" err="1" smtClean="0">
                <a:solidFill>
                  <a:schemeClr val="accent2"/>
                </a:solidFill>
                <a:latin typeface="+mj-ea"/>
                <a:ea typeface="+mj-ea"/>
              </a:rPr>
              <a:t>위배출시간지연</a:t>
            </a:r>
            <a:r>
              <a:rPr lang="en-US" altLang="ko-KR" sz="2000" b="1" dirty="0" smtClean="0">
                <a:solidFill>
                  <a:schemeClr val="accent2"/>
                </a:solidFill>
                <a:latin typeface="+mj-ea"/>
                <a:ea typeface="+mj-ea"/>
              </a:rPr>
              <a:t> </a:t>
            </a:r>
            <a:endParaRPr lang="ko-KR" altLang="en-US" sz="20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3286124"/>
            <a:ext cx="7929618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+mj-ea"/>
                <a:ea typeface="+mj-ea"/>
              </a:rPr>
              <a:t>역류방지 </a:t>
            </a:r>
            <a:r>
              <a:rPr lang="en-US" altLang="ko-KR" b="1" dirty="0" smtClean="0">
                <a:latin typeface="+mj-ea"/>
                <a:ea typeface="+mj-ea"/>
              </a:rPr>
              <a:t>Shut down</a:t>
            </a:r>
          </a:p>
          <a:p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sz="2000" b="1" dirty="0" smtClean="0">
                <a:solidFill>
                  <a:srgbClr val="C00000"/>
                </a:solidFill>
                <a:latin typeface="+mj-ea"/>
                <a:ea typeface="+mj-ea"/>
              </a:rPr>
              <a:t>공격인자 방어인자 불균형</a:t>
            </a:r>
            <a:r>
              <a:rPr lang="en-US" altLang="ko-KR" sz="2000" b="1" dirty="0" smtClean="0">
                <a:solidFill>
                  <a:srgbClr val="C00000"/>
                </a:solidFill>
                <a:latin typeface="+mj-ea"/>
                <a:ea typeface="+mj-ea"/>
              </a:rPr>
              <a:t>, </a:t>
            </a:r>
            <a:r>
              <a:rPr lang="ko-KR" altLang="en-US" sz="2000" b="1" dirty="0" smtClean="0">
                <a:solidFill>
                  <a:srgbClr val="C00000"/>
                </a:solidFill>
                <a:latin typeface="+mj-ea"/>
                <a:ea typeface="+mj-ea"/>
              </a:rPr>
              <a:t>연동운동 저하</a:t>
            </a:r>
            <a:r>
              <a:rPr lang="en-US" altLang="ko-KR" sz="2000" b="1" dirty="0" smtClean="0">
                <a:solidFill>
                  <a:srgbClr val="C00000"/>
                </a:solidFill>
                <a:latin typeface="+mj-ea"/>
                <a:ea typeface="+mj-ea"/>
              </a:rPr>
              <a:t>,  </a:t>
            </a:r>
          </a:p>
          <a:p>
            <a:r>
              <a:rPr lang="en-US" altLang="ko-KR" sz="2000" b="1" dirty="0" smtClean="0">
                <a:solidFill>
                  <a:srgbClr val="C00000"/>
                </a:solidFill>
                <a:latin typeface="+mj-ea"/>
                <a:ea typeface="+mj-ea"/>
              </a:rPr>
              <a:t>   </a:t>
            </a:r>
            <a:r>
              <a:rPr lang="ko-KR" altLang="en-US" sz="2000" b="1" dirty="0" smtClean="0">
                <a:solidFill>
                  <a:srgbClr val="C00000"/>
                </a:solidFill>
                <a:latin typeface="+mj-ea"/>
                <a:ea typeface="+mj-ea"/>
              </a:rPr>
              <a:t>역류노출시간증가</a:t>
            </a:r>
            <a:r>
              <a:rPr lang="en-US" altLang="ko-KR" sz="2000" b="1" dirty="0" smtClean="0">
                <a:solidFill>
                  <a:srgbClr val="C00000"/>
                </a:solidFill>
                <a:latin typeface="+mj-ea"/>
                <a:ea typeface="+mj-ea"/>
              </a:rPr>
              <a:t>,  </a:t>
            </a:r>
            <a:r>
              <a:rPr lang="ko-KR" altLang="en-US" sz="2000" b="1" dirty="0" smtClean="0">
                <a:solidFill>
                  <a:srgbClr val="C00000"/>
                </a:solidFill>
                <a:latin typeface="+mj-ea"/>
                <a:ea typeface="+mj-ea"/>
              </a:rPr>
              <a:t>빈도수증가</a:t>
            </a:r>
            <a:r>
              <a:rPr lang="en-US" altLang="ko-KR" sz="2000" b="1" dirty="0" smtClean="0">
                <a:solidFill>
                  <a:srgbClr val="C00000"/>
                </a:solidFill>
                <a:latin typeface="+mj-ea"/>
                <a:ea typeface="+mj-ea"/>
              </a:rPr>
              <a:t>,  </a:t>
            </a:r>
            <a:r>
              <a:rPr lang="ko-KR" altLang="en-US" sz="2000" b="1" dirty="0" smtClean="0">
                <a:solidFill>
                  <a:srgbClr val="C00000"/>
                </a:solidFill>
                <a:latin typeface="+mj-ea"/>
                <a:ea typeface="+mj-ea"/>
              </a:rPr>
              <a:t>점막의 저항성 감소</a:t>
            </a:r>
            <a:r>
              <a:rPr lang="en-US" altLang="ko-KR" sz="2000" b="1" dirty="0" smtClean="0">
                <a:solidFill>
                  <a:srgbClr val="C00000"/>
                </a:solidFill>
                <a:latin typeface="+mj-ea"/>
                <a:ea typeface="+mj-ea"/>
              </a:rPr>
              <a:t>,</a:t>
            </a:r>
          </a:p>
          <a:p>
            <a:r>
              <a:rPr lang="en-US" altLang="ko-KR" sz="2000" b="1" dirty="0" smtClean="0">
                <a:solidFill>
                  <a:srgbClr val="C00000"/>
                </a:solidFill>
                <a:latin typeface="+mj-ea"/>
                <a:ea typeface="+mj-ea"/>
              </a:rPr>
              <a:t>   </a:t>
            </a:r>
            <a:r>
              <a:rPr lang="ko-KR" altLang="en-US" sz="2000" b="1" dirty="0" smtClean="0">
                <a:solidFill>
                  <a:srgbClr val="C00000"/>
                </a:solidFill>
                <a:latin typeface="+mj-ea"/>
                <a:ea typeface="+mj-ea"/>
              </a:rPr>
              <a:t>취침습관 불균형</a:t>
            </a:r>
            <a:r>
              <a:rPr lang="en-US" altLang="ko-KR" sz="2000" b="1" dirty="0" smtClean="0">
                <a:solidFill>
                  <a:srgbClr val="C00000"/>
                </a:solidFill>
                <a:latin typeface="+mj-ea"/>
                <a:ea typeface="+mj-ea"/>
              </a:rPr>
              <a:t>. </a:t>
            </a:r>
            <a:r>
              <a:rPr lang="ko-KR" altLang="en-US" sz="2000" b="1" dirty="0" err="1" smtClean="0">
                <a:solidFill>
                  <a:srgbClr val="C00000"/>
                </a:solidFill>
                <a:latin typeface="+mj-ea"/>
                <a:ea typeface="+mj-ea"/>
              </a:rPr>
              <a:t>여러화학인자공격</a:t>
            </a:r>
            <a:r>
              <a:rPr lang="en-US" altLang="ko-KR" sz="2000" b="1" dirty="0" smtClean="0">
                <a:solidFill>
                  <a:srgbClr val="C00000"/>
                </a:solidFill>
                <a:latin typeface="+mj-ea"/>
                <a:ea typeface="+mj-ea"/>
              </a:rPr>
              <a:t>, </a:t>
            </a:r>
            <a:r>
              <a:rPr lang="ko-KR" altLang="en-US" sz="2000" b="1" dirty="0" err="1" smtClean="0">
                <a:solidFill>
                  <a:srgbClr val="C00000"/>
                </a:solidFill>
                <a:latin typeface="+mj-ea"/>
                <a:ea typeface="+mj-ea"/>
              </a:rPr>
              <a:t>편평상피세포손상</a:t>
            </a:r>
            <a:endParaRPr lang="en-US" altLang="ko-KR" sz="2000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r>
              <a:rPr lang="en-US" altLang="ko-KR" sz="2000" b="1" dirty="0" smtClean="0">
                <a:solidFill>
                  <a:srgbClr val="C00000"/>
                </a:solidFill>
                <a:latin typeface="+mj-ea"/>
                <a:ea typeface="+mj-ea"/>
              </a:rPr>
              <a:t>   -</a:t>
            </a:r>
            <a:r>
              <a:rPr lang="en-US" altLang="ko-KR" sz="2000" b="1" dirty="0" smtClean="0">
                <a:solidFill>
                  <a:srgbClr val="C00000"/>
                </a:solidFill>
                <a:latin typeface="+mj-ea"/>
                <a:ea typeface="+mj-ea"/>
                <a:sym typeface="Wingdings" pitchFamily="2" charset="2"/>
              </a:rPr>
              <a:t></a:t>
            </a:r>
            <a:r>
              <a:rPr lang="ko-KR" altLang="en-US" sz="2000" b="1" dirty="0" smtClean="0">
                <a:solidFill>
                  <a:srgbClr val="C00000"/>
                </a:solidFill>
                <a:latin typeface="+mj-ea"/>
                <a:ea typeface="+mj-ea"/>
              </a:rPr>
              <a:t>십이지장액</a:t>
            </a:r>
            <a:r>
              <a:rPr lang="en-US" altLang="ko-KR" sz="2000" b="1" dirty="0" smtClean="0">
                <a:solidFill>
                  <a:srgbClr val="C00000"/>
                </a:solidFill>
                <a:latin typeface="+mj-ea"/>
                <a:ea typeface="+mj-ea"/>
              </a:rPr>
              <a:t> </a:t>
            </a:r>
            <a:r>
              <a:rPr lang="ko-KR" altLang="en-US" sz="2000" b="1" dirty="0" err="1" smtClean="0">
                <a:solidFill>
                  <a:srgbClr val="C00000"/>
                </a:solidFill>
                <a:latin typeface="+mj-ea"/>
                <a:ea typeface="+mj-ea"/>
              </a:rPr>
              <a:t>담즙액이</a:t>
            </a:r>
            <a:r>
              <a:rPr lang="ko-KR" altLang="en-US" sz="2000" b="1" dirty="0" smtClean="0">
                <a:solidFill>
                  <a:srgbClr val="C00000"/>
                </a:solidFill>
                <a:latin typeface="+mj-ea"/>
                <a:ea typeface="+mj-ea"/>
              </a:rPr>
              <a:t> 역류</a:t>
            </a:r>
            <a:endParaRPr lang="en-US" altLang="ko-KR" sz="2000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r>
              <a:rPr lang="en-US" altLang="ko-KR" sz="2000" b="1" dirty="0" smtClean="0">
                <a:solidFill>
                  <a:srgbClr val="C00000"/>
                </a:solidFill>
                <a:latin typeface="+mj-ea"/>
                <a:ea typeface="+mj-ea"/>
              </a:rPr>
              <a:t>   -</a:t>
            </a:r>
            <a:r>
              <a:rPr lang="en-US" altLang="ko-KR" sz="2000" b="1" dirty="0" smtClean="0">
                <a:solidFill>
                  <a:srgbClr val="C00000"/>
                </a:solidFill>
                <a:latin typeface="+mj-ea"/>
                <a:ea typeface="+mj-ea"/>
                <a:sym typeface="Wingdings" pitchFamily="2" charset="2"/>
              </a:rPr>
              <a:t> </a:t>
            </a:r>
            <a:r>
              <a:rPr lang="ko-KR" altLang="en-US" sz="2000" b="1" dirty="0" smtClean="0">
                <a:solidFill>
                  <a:srgbClr val="C00000"/>
                </a:solidFill>
                <a:latin typeface="+mj-ea"/>
                <a:ea typeface="+mj-ea"/>
                <a:sym typeface="Wingdings" pitchFamily="2" charset="2"/>
              </a:rPr>
              <a:t>알칼리성물질로</a:t>
            </a:r>
            <a:r>
              <a:rPr lang="en-US" altLang="ko-KR" sz="2000" b="1" dirty="0" smtClean="0">
                <a:solidFill>
                  <a:srgbClr val="C00000"/>
                </a:solidFill>
                <a:latin typeface="+mj-ea"/>
                <a:ea typeface="+mj-ea"/>
                <a:sym typeface="Wingdings" pitchFamily="2" charset="2"/>
              </a:rPr>
              <a:t> </a:t>
            </a:r>
            <a:r>
              <a:rPr lang="ko-KR" altLang="en-US" sz="2000" b="1" dirty="0" smtClean="0">
                <a:solidFill>
                  <a:srgbClr val="C00000"/>
                </a:solidFill>
                <a:latin typeface="+mj-ea"/>
                <a:ea typeface="+mj-ea"/>
              </a:rPr>
              <a:t>단백질분해 식도손상 급속</a:t>
            </a:r>
            <a:r>
              <a:rPr lang="en-US" altLang="ko-KR" sz="2000" b="1" dirty="0" smtClean="0">
                <a:solidFill>
                  <a:srgbClr val="C00000"/>
                </a:solidFill>
                <a:latin typeface="+mj-ea"/>
                <a:ea typeface="+mj-ea"/>
              </a:rPr>
              <a:t>. </a:t>
            </a:r>
            <a:endParaRPr lang="ko-KR" altLang="en-US" sz="2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57158" y="3786190"/>
            <a:ext cx="5786478" cy="2074414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  <a:defRPr/>
            </a:pPr>
            <a:r>
              <a:rPr lang="ko-KR" altLang="en-US" sz="2800" dirty="0" smtClean="0">
                <a:solidFill>
                  <a:srgbClr val="0070C0"/>
                </a:solidFill>
                <a:latin typeface="+mj-ea"/>
                <a:ea typeface="+mj-ea"/>
              </a:rPr>
              <a:t>지방질 식사</a:t>
            </a:r>
            <a:r>
              <a:rPr lang="en-US" altLang="ko-KR" sz="2800" dirty="0" smtClean="0">
                <a:solidFill>
                  <a:srgbClr val="0070C0"/>
                </a:solidFill>
                <a:latin typeface="+mj-ea"/>
                <a:ea typeface="+mj-ea"/>
              </a:rPr>
              <a:t>. </a:t>
            </a:r>
            <a:r>
              <a:rPr lang="ko-KR" altLang="en-US" sz="2800" dirty="0" smtClean="0">
                <a:solidFill>
                  <a:srgbClr val="0070C0"/>
                </a:solidFill>
                <a:latin typeface="+mj-ea"/>
                <a:ea typeface="+mj-ea"/>
              </a:rPr>
              <a:t>마늘</a:t>
            </a:r>
            <a:r>
              <a:rPr lang="en-US" altLang="ko-KR" sz="2800" dirty="0" smtClean="0">
                <a:solidFill>
                  <a:srgbClr val="0070C0"/>
                </a:solidFill>
                <a:latin typeface="+mj-ea"/>
                <a:ea typeface="+mj-ea"/>
              </a:rPr>
              <a:t>. </a:t>
            </a:r>
          </a:p>
          <a:p>
            <a:pPr marL="342900" indent="-34290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  <a:defRPr/>
            </a:pPr>
            <a:r>
              <a:rPr lang="ko-KR" altLang="en-US" sz="2800" dirty="0" smtClean="0">
                <a:solidFill>
                  <a:srgbClr val="0070C0"/>
                </a:solidFill>
                <a:latin typeface="+mj-ea"/>
                <a:ea typeface="+mj-ea"/>
              </a:rPr>
              <a:t>구풍제</a:t>
            </a:r>
            <a:r>
              <a:rPr lang="en-US" altLang="ko-KR" sz="2800" dirty="0" smtClean="0">
                <a:solidFill>
                  <a:srgbClr val="0070C0"/>
                </a:solidFill>
                <a:latin typeface="+mj-ea"/>
                <a:ea typeface="+mj-ea"/>
              </a:rPr>
              <a:t>(</a:t>
            </a:r>
            <a:r>
              <a:rPr lang="ko-KR" altLang="en-US" sz="2800" dirty="0" smtClean="0">
                <a:solidFill>
                  <a:srgbClr val="0070C0"/>
                </a:solidFill>
                <a:latin typeface="+mj-ea"/>
                <a:ea typeface="+mj-ea"/>
              </a:rPr>
              <a:t>페퍼민트</a:t>
            </a:r>
            <a:r>
              <a:rPr lang="en-US" altLang="ko-KR" sz="2800" dirty="0" smtClean="0">
                <a:solidFill>
                  <a:srgbClr val="0070C0"/>
                </a:solidFill>
                <a:latin typeface="+mj-ea"/>
                <a:ea typeface="+mj-ea"/>
              </a:rPr>
              <a:t>, </a:t>
            </a:r>
            <a:r>
              <a:rPr lang="ko-KR" altLang="en-US" sz="2800" dirty="0" smtClean="0">
                <a:solidFill>
                  <a:srgbClr val="0070C0"/>
                </a:solidFill>
                <a:latin typeface="+mj-ea"/>
                <a:ea typeface="+mj-ea"/>
              </a:rPr>
              <a:t>스피아민트</a:t>
            </a:r>
            <a:r>
              <a:rPr lang="en-US" altLang="ko-KR" sz="2800" dirty="0" smtClean="0">
                <a:solidFill>
                  <a:srgbClr val="0070C0"/>
                </a:solidFill>
                <a:latin typeface="+mj-ea"/>
                <a:ea typeface="+mj-ea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  <a:defRPr/>
            </a:pPr>
            <a:r>
              <a:rPr lang="ko-KR" altLang="en-US" sz="2800" dirty="0" smtClean="0">
                <a:solidFill>
                  <a:srgbClr val="0070C0"/>
                </a:solidFill>
                <a:latin typeface="+mj-ea"/>
                <a:ea typeface="+mj-ea"/>
              </a:rPr>
              <a:t>양파</a:t>
            </a:r>
            <a:r>
              <a:rPr lang="en-US" altLang="ko-KR" sz="2800" dirty="0" smtClean="0">
                <a:solidFill>
                  <a:srgbClr val="0070C0"/>
                </a:solidFill>
                <a:latin typeface="+mj-ea"/>
                <a:ea typeface="+mj-ea"/>
              </a:rPr>
              <a:t>. </a:t>
            </a:r>
            <a:r>
              <a:rPr lang="ko-KR" altLang="en-US" sz="2800" dirty="0" smtClean="0">
                <a:solidFill>
                  <a:srgbClr val="0070C0"/>
                </a:solidFill>
                <a:latin typeface="+mj-ea"/>
                <a:ea typeface="+mj-ea"/>
              </a:rPr>
              <a:t>초콜릿</a:t>
            </a:r>
            <a:r>
              <a:rPr lang="en-US" altLang="ko-KR" sz="2800" dirty="0" smtClean="0">
                <a:solidFill>
                  <a:srgbClr val="0070C0"/>
                </a:solidFill>
                <a:latin typeface="+mj-ea"/>
                <a:ea typeface="+mj-ea"/>
              </a:rPr>
              <a:t>. </a:t>
            </a:r>
          </a:p>
          <a:p>
            <a:pPr marL="342900" indent="-34290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  <a:defRPr/>
            </a:pPr>
            <a:r>
              <a:rPr lang="ko-KR" altLang="en-US" sz="2800" dirty="0" smtClean="0">
                <a:solidFill>
                  <a:srgbClr val="0070C0"/>
                </a:solidFill>
                <a:latin typeface="+mj-ea"/>
                <a:ea typeface="+mj-ea"/>
              </a:rPr>
              <a:t>칠리고추</a:t>
            </a:r>
            <a:r>
              <a:rPr lang="en-US" altLang="ko-KR" sz="2800" dirty="0" smtClean="0">
                <a:solidFill>
                  <a:srgbClr val="0070C0"/>
                </a:solidFill>
                <a:latin typeface="+mj-ea"/>
                <a:ea typeface="+mj-ea"/>
              </a:rPr>
              <a:t>. </a:t>
            </a:r>
            <a:r>
              <a:rPr lang="ko-KR" altLang="en-US" sz="2800" dirty="0" smtClean="0">
                <a:solidFill>
                  <a:srgbClr val="0070C0"/>
                </a:solidFill>
                <a:latin typeface="+mj-ea"/>
                <a:ea typeface="+mj-ea"/>
              </a:rPr>
              <a:t>커피</a:t>
            </a:r>
            <a:r>
              <a:rPr lang="en-US" altLang="ko-KR" sz="2800" dirty="0" smtClean="0">
                <a:solidFill>
                  <a:srgbClr val="0070C0"/>
                </a:solidFill>
                <a:latin typeface="+mj-ea"/>
                <a:ea typeface="+mj-ea"/>
              </a:rPr>
              <a:t>. </a:t>
            </a:r>
            <a:r>
              <a:rPr lang="ko-KR" altLang="en-US" sz="2800" dirty="0" smtClean="0">
                <a:solidFill>
                  <a:srgbClr val="0070C0"/>
                </a:solidFill>
                <a:latin typeface="+mj-ea"/>
                <a:ea typeface="+mj-ea"/>
              </a:rPr>
              <a:t>콜라</a:t>
            </a:r>
            <a:r>
              <a:rPr lang="en-US" altLang="ko-KR" sz="2800" dirty="0" smtClean="0">
                <a:solidFill>
                  <a:srgbClr val="0070C0"/>
                </a:solidFill>
                <a:latin typeface="+mj-ea"/>
                <a:ea typeface="+mj-ea"/>
              </a:rPr>
              <a:t>. </a:t>
            </a:r>
            <a:r>
              <a:rPr lang="ko-KR" altLang="en-US" sz="2800" dirty="0" smtClean="0">
                <a:solidFill>
                  <a:srgbClr val="0070C0"/>
                </a:solidFill>
                <a:latin typeface="+mj-ea"/>
                <a:ea typeface="+mj-ea"/>
              </a:rPr>
              <a:t>차</a:t>
            </a:r>
            <a:endParaRPr lang="ko-KR" altLang="en-US" sz="2800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3000372"/>
            <a:ext cx="5827236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4400" dirty="0" smtClean="0">
                <a:solidFill>
                  <a:srgbClr val="FF0000"/>
                </a:solidFill>
              </a:rPr>
              <a:t>유발시키는 음식</a:t>
            </a:r>
            <a:r>
              <a:rPr lang="en-US" altLang="ko-KR" sz="4400" dirty="0" smtClean="0">
                <a:solidFill>
                  <a:srgbClr val="FF0000"/>
                </a:solidFill>
              </a:rPr>
              <a:t>, </a:t>
            </a:r>
            <a:r>
              <a:rPr lang="ko-KR" altLang="en-US" sz="4400" dirty="0" smtClean="0">
                <a:solidFill>
                  <a:srgbClr val="FF0000"/>
                </a:solidFill>
              </a:rPr>
              <a:t>음료</a:t>
            </a:r>
            <a:endParaRPr lang="ko-KR" altLang="en-US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071546"/>
            <a:ext cx="2643206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rgbClr val="C00000"/>
                </a:solidFill>
                <a:latin typeface="+mj-ea"/>
                <a:ea typeface="+mj-ea"/>
              </a:rPr>
              <a:t> </a:t>
            </a:r>
            <a:r>
              <a:rPr lang="ko-KR" altLang="en-US" sz="4000" b="1" dirty="0" smtClean="0">
                <a:latin typeface="+mj-ea"/>
                <a:ea typeface="+mj-ea"/>
              </a:rPr>
              <a:t>유발인자</a:t>
            </a:r>
            <a:r>
              <a:rPr lang="en-US" altLang="ko-KR" sz="4000" b="1" dirty="0" smtClean="0">
                <a:solidFill>
                  <a:srgbClr val="C00000"/>
                </a:solidFill>
                <a:latin typeface="+mj-ea"/>
                <a:ea typeface="+mj-ea"/>
              </a:rPr>
              <a:t>    </a:t>
            </a:r>
            <a:endParaRPr lang="ko-KR" altLang="en-US" sz="4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57158" y="1714488"/>
            <a:ext cx="5357850" cy="46166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solidFill>
                  <a:srgbClr val="C00000"/>
                </a:solidFill>
              </a:rPr>
              <a:t>종족</a:t>
            </a:r>
            <a:r>
              <a:rPr lang="en-US" altLang="ko-KR" b="1" dirty="0" smtClean="0">
                <a:solidFill>
                  <a:srgbClr val="C00000"/>
                </a:solidFill>
              </a:rPr>
              <a:t>, </a:t>
            </a:r>
            <a:r>
              <a:rPr lang="ko-KR" altLang="en-US" b="1" dirty="0" smtClean="0">
                <a:solidFill>
                  <a:srgbClr val="C00000"/>
                </a:solidFill>
              </a:rPr>
              <a:t>비만</a:t>
            </a:r>
            <a:r>
              <a:rPr lang="en-US" altLang="ko-KR" b="1" dirty="0" smtClean="0">
                <a:solidFill>
                  <a:srgbClr val="C00000"/>
                </a:solidFill>
              </a:rPr>
              <a:t>, </a:t>
            </a:r>
            <a:r>
              <a:rPr lang="ko-KR" altLang="en-US" b="1" dirty="0" smtClean="0">
                <a:solidFill>
                  <a:srgbClr val="C00000"/>
                </a:solidFill>
              </a:rPr>
              <a:t>약물</a:t>
            </a:r>
            <a:r>
              <a:rPr lang="en-US" altLang="ko-KR" b="1" dirty="0" smtClean="0">
                <a:solidFill>
                  <a:srgbClr val="C00000"/>
                </a:solidFill>
              </a:rPr>
              <a:t>, </a:t>
            </a:r>
            <a:r>
              <a:rPr lang="ko-KR" altLang="en-US" b="1" dirty="0" smtClean="0">
                <a:solidFill>
                  <a:srgbClr val="C00000"/>
                </a:solidFill>
              </a:rPr>
              <a:t>음식</a:t>
            </a:r>
            <a:r>
              <a:rPr lang="en-US" altLang="ko-KR" b="1" dirty="0" smtClean="0">
                <a:solidFill>
                  <a:srgbClr val="C00000"/>
                </a:solidFill>
              </a:rPr>
              <a:t>, </a:t>
            </a:r>
            <a:r>
              <a:rPr lang="ko-KR" altLang="en-US" b="1" dirty="0" smtClean="0">
                <a:solidFill>
                  <a:srgbClr val="C00000"/>
                </a:solidFill>
              </a:rPr>
              <a:t>정신적요인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4"/>
          <p:cNvSpPr txBox="1">
            <a:spLocks noChangeArrowheads="1"/>
          </p:cNvSpPr>
          <p:nvPr/>
        </p:nvSpPr>
        <p:spPr bwMode="auto">
          <a:xfrm>
            <a:off x="1142976" y="1643050"/>
            <a:ext cx="6952484" cy="501675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altLang="ko-KR" sz="2000" b="1" dirty="0" smtClean="0">
                <a:solidFill>
                  <a:srgbClr val="000099"/>
                </a:solidFill>
              </a:rPr>
              <a:t> Antacids: </a:t>
            </a:r>
            <a:r>
              <a:rPr lang="en-US" altLang="ko-KR" sz="1800" dirty="0">
                <a:solidFill>
                  <a:schemeClr val="accent2">
                    <a:lumMod val="75000"/>
                  </a:schemeClr>
                </a:solidFill>
              </a:rPr>
              <a:t>Al(OH)3, Mg(OH)2, </a:t>
            </a:r>
            <a:r>
              <a:rPr lang="en-US" altLang="ko-KR" sz="1800" dirty="0" smtClean="0">
                <a:solidFill>
                  <a:schemeClr val="accent2">
                    <a:lumMod val="75000"/>
                  </a:schemeClr>
                </a:solidFill>
              </a:rPr>
              <a:t>NaHCO3, </a:t>
            </a:r>
            <a:r>
              <a:rPr lang="en-US" altLang="ko-KR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Alginates</a:t>
            </a:r>
            <a:r>
              <a:rPr lang="ko-KR" altLang="en-US" sz="1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합제</a:t>
            </a:r>
            <a:endParaRPr lang="en-US" altLang="ko-KR" sz="1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altLang="ko-KR" sz="2000" dirty="0">
              <a:solidFill>
                <a:srgbClr val="000099"/>
              </a:solidFill>
            </a:endParaRPr>
          </a:p>
          <a:p>
            <a:pPr algn="just">
              <a:buFontTx/>
              <a:buChar char="-"/>
            </a:pPr>
            <a:r>
              <a:rPr lang="ko-KR" altLang="en-US" sz="2000" b="1" dirty="0" err="1" smtClean="0">
                <a:solidFill>
                  <a:srgbClr val="000099"/>
                </a:solidFill>
              </a:rPr>
              <a:t>점막보호제</a:t>
            </a:r>
            <a:r>
              <a:rPr lang="ko-KR" altLang="en-US" sz="2000" b="1" dirty="0" smtClean="0">
                <a:solidFill>
                  <a:srgbClr val="000099"/>
                </a:solidFill>
              </a:rPr>
              <a:t> </a:t>
            </a:r>
            <a:r>
              <a:rPr lang="en-US" altLang="ko-KR" sz="2000" b="1" dirty="0" smtClean="0">
                <a:solidFill>
                  <a:srgbClr val="000099"/>
                </a:solidFill>
              </a:rPr>
              <a:t>:</a:t>
            </a:r>
            <a:r>
              <a:rPr lang="ko-KR" altLang="en-US" sz="2000" b="1" dirty="0" smtClean="0">
                <a:solidFill>
                  <a:srgbClr val="000099"/>
                </a:solidFill>
              </a:rPr>
              <a:t> </a:t>
            </a:r>
            <a:r>
              <a:rPr lang="en-US" altLang="ko-KR" sz="2000" dirty="0" err="1" smtClean="0">
                <a:solidFill>
                  <a:srgbClr val="000099"/>
                </a:solidFill>
              </a:rPr>
              <a:t>sucralfate</a:t>
            </a:r>
            <a:endParaRPr lang="en-US" altLang="ko-KR" sz="2000" dirty="0" smtClean="0">
              <a:solidFill>
                <a:srgbClr val="000099"/>
              </a:solidFill>
            </a:endParaRPr>
          </a:p>
          <a:p>
            <a:pPr algn="just">
              <a:buFontTx/>
              <a:buChar char="-"/>
            </a:pPr>
            <a:endParaRPr lang="en-US" altLang="ko-KR" sz="2000" dirty="0" smtClean="0">
              <a:solidFill>
                <a:srgbClr val="000099"/>
              </a:solidFill>
            </a:endParaRPr>
          </a:p>
          <a:p>
            <a:pPr algn="just"/>
            <a:r>
              <a:rPr lang="en-US" altLang="ko-KR" sz="2000" dirty="0" smtClean="0">
                <a:solidFill>
                  <a:srgbClr val="000099"/>
                </a:solidFill>
              </a:rPr>
              <a:t>- </a:t>
            </a:r>
            <a:r>
              <a:rPr lang="en-US" altLang="ko-KR" sz="2000" b="1" dirty="0" smtClean="0">
                <a:solidFill>
                  <a:srgbClr val="000099"/>
                </a:solidFill>
              </a:rPr>
              <a:t>Cholinergic drugs </a:t>
            </a:r>
            <a:r>
              <a:rPr lang="en-US" altLang="ko-KR" sz="2000" dirty="0" smtClean="0">
                <a:solidFill>
                  <a:srgbClr val="000099"/>
                </a:solidFill>
              </a:rPr>
              <a:t>: </a:t>
            </a:r>
            <a:r>
              <a:rPr lang="en-US" altLang="ko-KR" sz="2000" dirty="0" err="1" smtClean="0">
                <a:solidFill>
                  <a:srgbClr val="000099"/>
                </a:solidFill>
              </a:rPr>
              <a:t>bethanechol</a:t>
            </a:r>
            <a:endParaRPr lang="en-US" altLang="ko-KR" sz="2000" dirty="0" smtClean="0">
              <a:solidFill>
                <a:srgbClr val="000099"/>
              </a:solidFill>
            </a:endParaRPr>
          </a:p>
          <a:p>
            <a:pPr algn="just"/>
            <a:endParaRPr lang="en-US" altLang="ko-KR" sz="2000" b="1" dirty="0" smtClean="0">
              <a:solidFill>
                <a:srgbClr val="000099"/>
              </a:solidFill>
            </a:endParaRPr>
          </a:p>
          <a:p>
            <a:pPr algn="just"/>
            <a:r>
              <a:rPr lang="en-US" altLang="ko-KR" sz="2000" b="1" dirty="0" smtClean="0">
                <a:solidFill>
                  <a:srgbClr val="000099"/>
                </a:solidFill>
              </a:rPr>
              <a:t>- H</a:t>
            </a:r>
            <a:r>
              <a:rPr lang="en-US" altLang="ko-KR" sz="2000" b="1" baseline="-25000" dirty="0" smtClean="0">
                <a:solidFill>
                  <a:srgbClr val="000099"/>
                </a:solidFill>
              </a:rPr>
              <a:t>2</a:t>
            </a:r>
            <a:r>
              <a:rPr lang="en-US" altLang="ko-KR" sz="2000" b="1" dirty="0" smtClean="0">
                <a:solidFill>
                  <a:srgbClr val="000099"/>
                </a:solidFill>
              </a:rPr>
              <a:t> receptor </a:t>
            </a:r>
            <a:r>
              <a:rPr lang="en-US" altLang="ko-KR" sz="2000" b="1" dirty="0">
                <a:solidFill>
                  <a:srgbClr val="000099"/>
                </a:solidFill>
              </a:rPr>
              <a:t>Antagonists </a:t>
            </a:r>
            <a:r>
              <a:rPr lang="en-US" altLang="ko-KR" sz="2000" b="1" dirty="0" smtClean="0">
                <a:solidFill>
                  <a:srgbClr val="000099"/>
                </a:solidFill>
              </a:rPr>
              <a:t>:</a:t>
            </a:r>
          </a:p>
          <a:p>
            <a:pPr algn="just"/>
            <a:r>
              <a:rPr lang="en-US" altLang="ko-KR" sz="2000" b="1" dirty="0" smtClean="0">
                <a:solidFill>
                  <a:srgbClr val="000099"/>
                </a:solidFill>
              </a:rPr>
              <a:t>      </a:t>
            </a:r>
            <a:r>
              <a:rPr lang="en-US" altLang="ko-KR" sz="2000" dirty="0" err="1" smtClean="0">
                <a:solidFill>
                  <a:srgbClr val="000099"/>
                </a:solidFill>
              </a:rPr>
              <a:t>cimetidine</a:t>
            </a:r>
            <a:r>
              <a:rPr lang="en-US" altLang="ko-KR" sz="2000" dirty="0">
                <a:solidFill>
                  <a:srgbClr val="000099"/>
                </a:solidFill>
              </a:rPr>
              <a:t>, </a:t>
            </a:r>
            <a:r>
              <a:rPr lang="en-US" altLang="ko-KR" sz="2000" dirty="0" err="1">
                <a:solidFill>
                  <a:srgbClr val="000099"/>
                </a:solidFill>
              </a:rPr>
              <a:t>famotidine</a:t>
            </a:r>
            <a:r>
              <a:rPr lang="en-US" altLang="ko-KR" sz="2000" dirty="0">
                <a:solidFill>
                  <a:srgbClr val="000099"/>
                </a:solidFill>
              </a:rPr>
              <a:t>, ranitidine</a:t>
            </a:r>
          </a:p>
          <a:p>
            <a:pPr algn="just"/>
            <a:endParaRPr lang="en-US" altLang="ko-KR" sz="2000" dirty="0">
              <a:solidFill>
                <a:srgbClr val="000099"/>
              </a:solidFill>
            </a:endParaRPr>
          </a:p>
          <a:p>
            <a:pPr algn="just"/>
            <a:r>
              <a:rPr lang="en-US" altLang="ko-KR" sz="2000" b="1" dirty="0" smtClean="0">
                <a:solidFill>
                  <a:srgbClr val="000099"/>
                </a:solidFill>
                <a:sym typeface="Symbol" pitchFamily="18" charset="2"/>
              </a:rPr>
              <a:t>- </a:t>
            </a:r>
            <a:r>
              <a:rPr lang="en-US" altLang="ko-KR" sz="2000" b="1" dirty="0" err="1" smtClean="0">
                <a:solidFill>
                  <a:srgbClr val="000099"/>
                </a:solidFill>
              </a:rPr>
              <a:t>Prokinetic</a:t>
            </a:r>
            <a:r>
              <a:rPr lang="en-US" altLang="ko-KR" sz="2000" b="1" dirty="0" smtClean="0">
                <a:solidFill>
                  <a:srgbClr val="000099"/>
                </a:solidFill>
              </a:rPr>
              <a:t> </a:t>
            </a:r>
            <a:r>
              <a:rPr lang="en-US" altLang="ko-KR" sz="2000" b="1" dirty="0">
                <a:solidFill>
                  <a:srgbClr val="000099"/>
                </a:solidFill>
              </a:rPr>
              <a:t>Agents </a:t>
            </a:r>
            <a:r>
              <a:rPr lang="en-US" altLang="ko-KR" sz="2000" b="1" dirty="0" smtClean="0">
                <a:solidFill>
                  <a:srgbClr val="000099"/>
                </a:solidFill>
              </a:rPr>
              <a:t>:</a:t>
            </a:r>
            <a:endParaRPr lang="en-US" altLang="ko-KR" sz="2000" b="1" dirty="0">
              <a:solidFill>
                <a:srgbClr val="000099"/>
              </a:solidFill>
            </a:endParaRPr>
          </a:p>
          <a:p>
            <a:pPr algn="just"/>
            <a:r>
              <a:rPr lang="en-US" altLang="ko-KR" sz="2000" dirty="0" smtClean="0">
                <a:solidFill>
                  <a:srgbClr val="000099"/>
                </a:solidFill>
              </a:rPr>
              <a:t>   </a:t>
            </a:r>
            <a:r>
              <a:rPr lang="en-US" altLang="ko-KR" sz="2000" dirty="0" err="1" smtClean="0">
                <a:solidFill>
                  <a:srgbClr val="000099"/>
                </a:solidFill>
              </a:rPr>
              <a:t>metoclopramide</a:t>
            </a:r>
            <a:r>
              <a:rPr lang="en-US" altLang="ko-KR" sz="2000" dirty="0">
                <a:solidFill>
                  <a:srgbClr val="000099"/>
                </a:solidFill>
              </a:rPr>
              <a:t>, </a:t>
            </a:r>
            <a:r>
              <a:rPr lang="en-US" altLang="ko-KR" sz="2000" dirty="0" err="1">
                <a:solidFill>
                  <a:srgbClr val="000099"/>
                </a:solidFill>
              </a:rPr>
              <a:t>domperidone</a:t>
            </a:r>
            <a:endParaRPr lang="en-US" altLang="ko-KR" sz="2000" dirty="0">
              <a:solidFill>
                <a:srgbClr val="000099"/>
              </a:solidFill>
            </a:endParaRPr>
          </a:p>
          <a:p>
            <a:pPr algn="just"/>
            <a:endParaRPr lang="en-US" altLang="ko-KR" sz="2000" b="1" dirty="0">
              <a:solidFill>
                <a:srgbClr val="000099"/>
              </a:solidFill>
            </a:endParaRPr>
          </a:p>
          <a:p>
            <a:pPr algn="just"/>
            <a:r>
              <a:rPr lang="en-US" altLang="ko-KR" sz="2000" b="1" dirty="0" smtClean="0">
                <a:solidFill>
                  <a:srgbClr val="000099"/>
                </a:solidFill>
                <a:sym typeface="Symbol" pitchFamily="18" charset="2"/>
              </a:rPr>
              <a:t>- </a:t>
            </a:r>
            <a:r>
              <a:rPr lang="en-US" altLang="ko-KR" sz="2000" b="1" dirty="0" smtClean="0">
                <a:solidFill>
                  <a:srgbClr val="000099"/>
                </a:solidFill>
              </a:rPr>
              <a:t>Proton </a:t>
            </a:r>
            <a:r>
              <a:rPr lang="en-US" altLang="ko-KR" sz="2000" b="1" dirty="0">
                <a:solidFill>
                  <a:srgbClr val="000099"/>
                </a:solidFill>
              </a:rPr>
              <a:t>Pump </a:t>
            </a:r>
            <a:r>
              <a:rPr lang="en-US" altLang="ko-KR" sz="2000" b="1" dirty="0" smtClean="0">
                <a:solidFill>
                  <a:srgbClr val="000099"/>
                </a:solidFill>
              </a:rPr>
              <a:t>Inhibitors :</a:t>
            </a:r>
            <a:endParaRPr lang="en-US" altLang="ko-KR" sz="2000" b="1" dirty="0">
              <a:solidFill>
                <a:srgbClr val="000099"/>
              </a:solidFill>
            </a:endParaRPr>
          </a:p>
          <a:p>
            <a:pPr algn="just"/>
            <a:r>
              <a:rPr lang="en-US" altLang="ko-KR" sz="2000" dirty="0" smtClean="0">
                <a:solidFill>
                  <a:srgbClr val="000099"/>
                </a:solidFill>
              </a:rPr>
              <a:t>   </a:t>
            </a:r>
            <a:r>
              <a:rPr lang="en-US" altLang="ko-KR" sz="2000" dirty="0" err="1" smtClean="0">
                <a:solidFill>
                  <a:srgbClr val="000099"/>
                </a:solidFill>
              </a:rPr>
              <a:t>omeprazole</a:t>
            </a:r>
            <a:r>
              <a:rPr lang="en-US" altLang="ko-KR" sz="2000" dirty="0">
                <a:solidFill>
                  <a:srgbClr val="000099"/>
                </a:solidFill>
              </a:rPr>
              <a:t>, </a:t>
            </a:r>
            <a:r>
              <a:rPr lang="en-US" altLang="ko-KR" sz="2000" dirty="0" err="1" smtClean="0">
                <a:solidFill>
                  <a:srgbClr val="000099"/>
                </a:solidFill>
              </a:rPr>
              <a:t>lansoprazole</a:t>
            </a:r>
            <a:r>
              <a:rPr lang="en-US" altLang="ko-KR" sz="2000" dirty="0" smtClean="0">
                <a:solidFill>
                  <a:srgbClr val="000099"/>
                </a:solidFill>
              </a:rPr>
              <a:t>, </a:t>
            </a:r>
            <a:r>
              <a:rPr lang="en-US" altLang="ko-KR" sz="2000" dirty="0" err="1" smtClean="0">
                <a:solidFill>
                  <a:srgbClr val="000099"/>
                </a:solidFill>
              </a:rPr>
              <a:t>pantoprazole</a:t>
            </a:r>
            <a:r>
              <a:rPr lang="en-US" altLang="ko-KR" sz="2000" b="1" dirty="0" smtClean="0">
                <a:solidFill>
                  <a:srgbClr val="000099"/>
                </a:solidFill>
              </a:rPr>
              <a:t> </a:t>
            </a:r>
            <a:endParaRPr lang="en-US" altLang="ko-KR" sz="2000" b="1" dirty="0">
              <a:solidFill>
                <a:srgbClr val="000099"/>
              </a:solidFill>
            </a:endParaRPr>
          </a:p>
          <a:p>
            <a:pPr algn="just"/>
            <a:endParaRPr lang="en-US" altLang="ko-KR" sz="2000" b="1" dirty="0">
              <a:solidFill>
                <a:srgbClr val="000099"/>
              </a:solidFill>
            </a:endParaRPr>
          </a:p>
          <a:p>
            <a:pPr algn="just"/>
            <a:r>
              <a:rPr lang="en-US" altLang="ko-KR" sz="2000" b="1" dirty="0" smtClean="0">
                <a:solidFill>
                  <a:srgbClr val="000099"/>
                </a:solidFill>
              </a:rPr>
              <a:t>- Surgery : </a:t>
            </a:r>
            <a:r>
              <a:rPr lang="en-US" altLang="ko-KR" sz="2000" dirty="0" err="1">
                <a:solidFill>
                  <a:srgbClr val="000099"/>
                </a:solidFill>
              </a:rPr>
              <a:t>Nissen</a:t>
            </a:r>
            <a:r>
              <a:rPr lang="en-US" altLang="ko-KR" sz="2000" dirty="0">
                <a:solidFill>
                  <a:srgbClr val="000099"/>
                </a:solidFill>
              </a:rPr>
              <a:t> </a:t>
            </a:r>
            <a:r>
              <a:rPr lang="en-US" altLang="ko-KR" sz="2000" dirty="0" err="1" smtClean="0">
                <a:solidFill>
                  <a:srgbClr val="000099"/>
                </a:solidFill>
              </a:rPr>
              <a:t>fundoplication</a:t>
            </a:r>
            <a:endParaRPr lang="en-US" altLang="ko-KR" sz="2000" dirty="0">
              <a:solidFill>
                <a:srgbClr val="000099"/>
              </a:solidFill>
            </a:endParaRPr>
          </a:p>
        </p:txBody>
      </p:sp>
      <p:sp>
        <p:nvSpPr>
          <p:cNvPr id="3" name="Text Box 116"/>
          <p:cNvSpPr txBox="1">
            <a:spLocks noChangeArrowheads="1"/>
          </p:cNvSpPr>
          <p:nvPr/>
        </p:nvSpPr>
        <p:spPr bwMode="auto">
          <a:xfrm>
            <a:off x="1000100" y="714356"/>
            <a:ext cx="69294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200" b="1" dirty="0" smtClean="0">
                <a:solidFill>
                  <a:srgbClr val="CC6600"/>
                </a:solidFill>
                <a:latin typeface="Arial" pitchFamily="34" charset="0"/>
              </a:rPr>
              <a:t>Treatments </a:t>
            </a:r>
            <a:r>
              <a:rPr lang="en-US" altLang="ko-KR" sz="3200" b="1" dirty="0">
                <a:solidFill>
                  <a:srgbClr val="CC6600"/>
                </a:solidFill>
                <a:latin typeface="Arial" pitchFamily="34" charset="0"/>
              </a:rPr>
              <a:t>for reflux </a:t>
            </a:r>
            <a:r>
              <a:rPr lang="en-US" altLang="ko-KR" sz="3200" b="1" dirty="0" err="1">
                <a:solidFill>
                  <a:srgbClr val="CC6600"/>
                </a:solidFill>
                <a:latin typeface="Arial" pitchFamily="34" charset="0"/>
              </a:rPr>
              <a:t>esophagitis</a:t>
            </a:r>
            <a:endParaRPr lang="en-US" altLang="ko-KR" sz="3200" b="1" dirty="0">
              <a:solidFill>
                <a:srgbClr val="CC66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990600" y="2133600"/>
            <a:ext cx="3581400" cy="3581400"/>
            <a:chOff x="1368" y="1008"/>
            <a:chExt cx="2376" cy="1800"/>
          </a:xfrm>
        </p:grpSpPr>
        <p:pic>
          <p:nvPicPr>
            <p:cNvPr id="358404" name="Picture 4" descr="식도위십이지장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68" y="1008"/>
              <a:ext cx="2376" cy="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1672" y="2026"/>
              <a:ext cx="488" cy="335"/>
              <a:chOff x="981" y="6908"/>
              <a:chExt cx="1221" cy="837"/>
            </a:xfrm>
          </p:grpSpPr>
          <p:sp>
            <p:nvSpPr>
              <p:cNvPr id="358406" name="Arc 6"/>
              <p:cNvSpPr>
                <a:spLocks/>
              </p:cNvSpPr>
              <p:nvPr/>
            </p:nvSpPr>
            <p:spPr bwMode="auto">
              <a:xfrm flipH="1">
                <a:off x="981" y="7025"/>
                <a:ext cx="900" cy="720"/>
              </a:xfrm>
              <a:custGeom>
                <a:avLst/>
                <a:gdLst>
                  <a:gd name="G0" fmla="+- 21462 0 0"/>
                  <a:gd name="G1" fmla="+- 21600 0 0"/>
                  <a:gd name="G2" fmla="+- 21600 0 0"/>
                  <a:gd name="T0" fmla="*/ 0 w 43062"/>
                  <a:gd name="T1" fmla="*/ 19161 h 40110"/>
                  <a:gd name="T2" fmla="*/ 32595 w 43062"/>
                  <a:gd name="T3" fmla="*/ 40110 h 40110"/>
                  <a:gd name="T4" fmla="*/ 21462 w 43062"/>
                  <a:gd name="T5" fmla="*/ 21600 h 40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062" h="40110" fill="none" extrusionOk="0">
                    <a:moveTo>
                      <a:pt x="0" y="19161"/>
                    </a:moveTo>
                    <a:cubicBezTo>
                      <a:pt x="1240" y="8245"/>
                      <a:pt x="10476" y="-1"/>
                      <a:pt x="21462" y="0"/>
                    </a:cubicBezTo>
                    <a:cubicBezTo>
                      <a:pt x="33391" y="0"/>
                      <a:pt x="43062" y="9670"/>
                      <a:pt x="43062" y="21600"/>
                    </a:cubicBezTo>
                    <a:cubicBezTo>
                      <a:pt x="43062" y="29179"/>
                      <a:pt x="39089" y="36203"/>
                      <a:pt x="32594" y="40109"/>
                    </a:cubicBezTo>
                  </a:path>
                  <a:path w="43062" h="40110" stroke="0" extrusionOk="0">
                    <a:moveTo>
                      <a:pt x="0" y="19161"/>
                    </a:moveTo>
                    <a:cubicBezTo>
                      <a:pt x="1240" y="8245"/>
                      <a:pt x="10476" y="-1"/>
                      <a:pt x="21462" y="0"/>
                    </a:cubicBezTo>
                    <a:cubicBezTo>
                      <a:pt x="33391" y="0"/>
                      <a:pt x="43062" y="9670"/>
                      <a:pt x="43062" y="21600"/>
                    </a:cubicBezTo>
                    <a:cubicBezTo>
                      <a:pt x="43062" y="29179"/>
                      <a:pt x="39089" y="36203"/>
                      <a:pt x="32594" y="40109"/>
                    </a:cubicBezTo>
                    <a:lnTo>
                      <a:pt x="21462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1842" y="6908"/>
                <a:ext cx="360" cy="360"/>
                <a:chOff x="2061" y="6845"/>
                <a:chExt cx="360" cy="360"/>
              </a:xfrm>
            </p:grpSpPr>
            <p:sp>
              <p:nvSpPr>
                <p:cNvPr id="358408" name="Line 8"/>
                <p:cNvSpPr>
                  <a:spLocks noChangeShapeType="1"/>
                </p:cNvSpPr>
                <p:nvPr/>
              </p:nvSpPr>
              <p:spPr bwMode="auto">
                <a:xfrm>
                  <a:off x="2061" y="7205"/>
                  <a:ext cx="36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8409" name="Line 9"/>
                <p:cNvSpPr>
                  <a:spLocks noChangeShapeType="1"/>
                </p:cNvSpPr>
                <p:nvPr/>
              </p:nvSpPr>
              <p:spPr bwMode="auto">
                <a:xfrm>
                  <a:off x="2061" y="6845"/>
                  <a:ext cx="0" cy="36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946" y="1403"/>
              <a:ext cx="510" cy="1117"/>
              <a:chOff x="7267" y="8193"/>
              <a:chExt cx="1275" cy="2791"/>
            </a:xfrm>
          </p:grpSpPr>
          <p:sp>
            <p:nvSpPr>
              <p:cNvPr id="358411" name="Arc 11"/>
              <p:cNvSpPr>
                <a:spLocks/>
              </p:cNvSpPr>
              <p:nvPr/>
            </p:nvSpPr>
            <p:spPr bwMode="auto">
              <a:xfrm flipH="1">
                <a:off x="7268" y="8490"/>
                <a:ext cx="405" cy="1260"/>
              </a:xfrm>
              <a:custGeom>
                <a:avLst/>
                <a:gdLst>
                  <a:gd name="G0" fmla="+- 6494 0 0"/>
                  <a:gd name="G1" fmla="+- 21600 0 0"/>
                  <a:gd name="G2" fmla="+- 21600 0 0"/>
                  <a:gd name="T0" fmla="*/ 0 w 27839"/>
                  <a:gd name="T1" fmla="*/ 999 h 21600"/>
                  <a:gd name="T2" fmla="*/ 27839 w 27839"/>
                  <a:gd name="T3" fmla="*/ 18291 h 21600"/>
                  <a:gd name="T4" fmla="*/ 6494 w 2783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839" h="21600" fill="none" extrusionOk="0">
                    <a:moveTo>
                      <a:pt x="0" y="999"/>
                    </a:moveTo>
                    <a:cubicBezTo>
                      <a:pt x="2101" y="336"/>
                      <a:pt x="4291" y="-1"/>
                      <a:pt x="6494" y="0"/>
                    </a:cubicBezTo>
                    <a:cubicBezTo>
                      <a:pt x="17145" y="0"/>
                      <a:pt x="26207" y="7765"/>
                      <a:pt x="27839" y="18290"/>
                    </a:cubicBezTo>
                  </a:path>
                  <a:path w="27839" h="21600" stroke="0" extrusionOk="0">
                    <a:moveTo>
                      <a:pt x="0" y="999"/>
                    </a:moveTo>
                    <a:cubicBezTo>
                      <a:pt x="2101" y="336"/>
                      <a:pt x="4291" y="-1"/>
                      <a:pt x="6494" y="0"/>
                    </a:cubicBezTo>
                    <a:cubicBezTo>
                      <a:pt x="17145" y="0"/>
                      <a:pt x="26207" y="7765"/>
                      <a:pt x="27839" y="18290"/>
                    </a:cubicBezTo>
                    <a:lnTo>
                      <a:pt x="6494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8412" name="Arc 12"/>
              <p:cNvSpPr>
                <a:spLocks/>
              </p:cNvSpPr>
              <p:nvPr/>
            </p:nvSpPr>
            <p:spPr bwMode="auto">
              <a:xfrm flipH="1">
                <a:off x="7267" y="9531"/>
                <a:ext cx="1275" cy="1453"/>
              </a:xfrm>
              <a:custGeom>
                <a:avLst/>
                <a:gdLst>
                  <a:gd name="G0" fmla="+- 19277 0 0"/>
                  <a:gd name="G1" fmla="+- 2975 0 0"/>
                  <a:gd name="G2" fmla="+- 21600 0 0"/>
                  <a:gd name="T0" fmla="*/ 40671 w 40877"/>
                  <a:gd name="T1" fmla="*/ 0 h 24575"/>
                  <a:gd name="T2" fmla="*/ 0 w 40877"/>
                  <a:gd name="T3" fmla="*/ 12720 h 24575"/>
                  <a:gd name="T4" fmla="*/ 19277 w 40877"/>
                  <a:gd name="T5" fmla="*/ 2975 h 24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877" h="24575" fill="none" extrusionOk="0">
                    <a:moveTo>
                      <a:pt x="40671" y="-1"/>
                    </a:moveTo>
                    <a:cubicBezTo>
                      <a:pt x="40808" y="985"/>
                      <a:pt x="40877" y="1979"/>
                      <a:pt x="40877" y="2975"/>
                    </a:cubicBezTo>
                    <a:cubicBezTo>
                      <a:pt x="40877" y="14904"/>
                      <a:pt x="31206" y="24575"/>
                      <a:pt x="19277" y="24575"/>
                    </a:cubicBezTo>
                    <a:cubicBezTo>
                      <a:pt x="11129" y="24575"/>
                      <a:pt x="3675" y="19990"/>
                      <a:pt x="0" y="12719"/>
                    </a:cubicBezTo>
                  </a:path>
                  <a:path w="40877" h="24575" stroke="0" extrusionOk="0">
                    <a:moveTo>
                      <a:pt x="40671" y="-1"/>
                    </a:moveTo>
                    <a:cubicBezTo>
                      <a:pt x="40808" y="985"/>
                      <a:pt x="40877" y="1979"/>
                      <a:pt x="40877" y="2975"/>
                    </a:cubicBezTo>
                    <a:cubicBezTo>
                      <a:pt x="40877" y="14904"/>
                      <a:pt x="31206" y="24575"/>
                      <a:pt x="19277" y="24575"/>
                    </a:cubicBezTo>
                    <a:cubicBezTo>
                      <a:pt x="11129" y="24575"/>
                      <a:pt x="3675" y="19990"/>
                      <a:pt x="0" y="12719"/>
                    </a:cubicBezTo>
                    <a:lnTo>
                      <a:pt x="19277" y="2975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7318" y="8193"/>
                <a:ext cx="540" cy="360"/>
                <a:chOff x="4941" y="9725"/>
                <a:chExt cx="540" cy="360"/>
              </a:xfrm>
            </p:grpSpPr>
            <p:sp>
              <p:nvSpPr>
                <p:cNvPr id="358414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5121" y="9725"/>
                  <a:ext cx="360" cy="36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8415" name="Line 15"/>
                <p:cNvSpPr>
                  <a:spLocks noChangeShapeType="1"/>
                </p:cNvSpPr>
                <p:nvPr/>
              </p:nvSpPr>
              <p:spPr bwMode="auto">
                <a:xfrm>
                  <a:off x="4941" y="9725"/>
                  <a:ext cx="180" cy="36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358416" name="AutoShape 16"/>
            <p:cNvSpPr>
              <a:spLocks noChangeArrowheads="1"/>
            </p:cNvSpPr>
            <p:nvPr/>
          </p:nvSpPr>
          <p:spPr bwMode="auto">
            <a:xfrm>
              <a:off x="2376" y="1475"/>
              <a:ext cx="360" cy="216"/>
            </a:xfrm>
            <a:prstGeom prst="lightningBol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417" name="Text Box 17"/>
            <p:cNvSpPr txBox="1">
              <a:spLocks noChangeArrowheads="1"/>
            </p:cNvSpPr>
            <p:nvPr/>
          </p:nvSpPr>
          <p:spPr bwMode="auto">
            <a:xfrm>
              <a:off x="3316" y="2447"/>
              <a:ext cx="216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latinLnBrk="0" hangingPunct="0"/>
              <a:r>
                <a:rPr kumimoji="0" lang="en-US" altLang="ko-KR" sz="1400" b="1">
                  <a:latin typeface="바탕" pitchFamily="18" charset="-127"/>
                  <a:ea typeface="바탕" pitchFamily="18" charset="-127"/>
                </a:rPr>
                <a:t>1</a:t>
              </a:r>
            </a:p>
          </p:txBody>
        </p:sp>
        <p:sp>
          <p:nvSpPr>
            <p:cNvPr id="358418" name="Text Box 18"/>
            <p:cNvSpPr txBox="1">
              <a:spLocks noChangeArrowheads="1"/>
            </p:cNvSpPr>
            <p:nvPr/>
          </p:nvSpPr>
          <p:spPr bwMode="auto">
            <a:xfrm>
              <a:off x="2242" y="136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latinLnBrk="0" hangingPunct="0"/>
              <a:r>
                <a:rPr kumimoji="0" lang="en-US" altLang="ko-KR" sz="1400" b="1">
                  <a:latin typeface="바탕" pitchFamily="18" charset="-127"/>
                  <a:ea typeface="바탕" pitchFamily="18" charset="-127"/>
                </a:rPr>
                <a:t>2</a:t>
              </a:r>
            </a:p>
          </p:txBody>
        </p:sp>
        <p:sp>
          <p:nvSpPr>
            <p:cNvPr id="358419" name="Text Box 19"/>
            <p:cNvSpPr txBox="1">
              <a:spLocks noChangeArrowheads="1"/>
            </p:cNvSpPr>
            <p:nvPr/>
          </p:nvSpPr>
          <p:spPr bwMode="auto">
            <a:xfrm>
              <a:off x="2036" y="1991"/>
              <a:ext cx="2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latinLnBrk="0" hangingPunct="0"/>
              <a:r>
                <a:rPr kumimoji="0" lang="en-US" altLang="ko-KR" sz="1400" b="1">
                  <a:latin typeface="바탕" pitchFamily="18" charset="-127"/>
                  <a:ea typeface="바탕" pitchFamily="18" charset="-127"/>
                </a:rPr>
                <a:t>3</a:t>
              </a:r>
            </a:p>
          </p:txBody>
        </p:sp>
      </p:grpSp>
      <p:sp>
        <p:nvSpPr>
          <p:cNvPr id="358420" name="Text Box 20"/>
          <p:cNvSpPr txBox="1">
            <a:spLocks noChangeArrowheads="1"/>
          </p:cNvSpPr>
          <p:nvPr/>
        </p:nvSpPr>
        <p:spPr bwMode="auto">
          <a:xfrm>
            <a:off x="838200" y="1143000"/>
            <a:ext cx="45196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Experimental </a:t>
            </a:r>
            <a:r>
              <a:rPr lang="en-US" altLang="ko-KR" sz="20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Esophagitis</a:t>
            </a:r>
            <a:r>
              <a:rPr lang="en-US" altLang="ko-KR" sz="20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Models</a:t>
            </a:r>
          </a:p>
        </p:txBody>
      </p:sp>
      <p:sp>
        <p:nvSpPr>
          <p:cNvPr id="358421" name="Text Box 21"/>
          <p:cNvSpPr txBox="1">
            <a:spLocks noChangeArrowheads="1"/>
          </p:cNvSpPr>
          <p:nvPr/>
        </p:nvSpPr>
        <p:spPr bwMode="auto">
          <a:xfrm>
            <a:off x="990600" y="1676400"/>
            <a:ext cx="1066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7338" indent="-287338">
              <a:lnSpc>
                <a:spcPct val="90000"/>
              </a:lnSpc>
              <a:spcBef>
                <a:spcPct val="50000"/>
              </a:spcBef>
            </a:pPr>
            <a:r>
              <a:rPr lang="en-US" altLang="ko-KR" sz="1800" b="1" dirty="0" smtClean="0">
                <a:solidFill>
                  <a:srgbClr val="00CC00"/>
                </a:solidFill>
                <a:latin typeface="Arial" pitchFamily="34" charset="0"/>
              </a:rPr>
              <a:t>Rats</a:t>
            </a:r>
            <a:endParaRPr lang="en-US" altLang="ko-KR" sz="1800" dirty="0">
              <a:solidFill>
                <a:srgbClr val="00CC00"/>
              </a:solidFill>
              <a:latin typeface="Arial" pitchFamily="34" charset="0"/>
            </a:endParaRPr>
          </a:p>
        </p:txBody>
      </p:sp>
      <p:sp>
        <p:nvSpPr>
          <p:cNvPr id="358422" name="Text Box 22"/>
          <p:cNvSpPr txBox="1">
            <a:spLocks noChangeArrowheads="1"/>
          </p:cNvSpPr>
          <p:nvPr/>
        </p:nvSpPr>
        <p:spPr bwMode="auto">
          <a:xfrm>
            <a:off x="381000" y="304800"/>
            <a:ext cx="16906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Methods</a:t>
            </a:r>
            <a:endParaRPr lang="en-US" altLang="ko-KR" b="1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067300" y="1600200"/>
            <a:ext cx="3886200" cy="4056063"/>
            <a:chOff x="3192" y="1008"/>
            <a:chExt cx="2448" cy="2555"/>
          </a:xfrm>
        </p:grpSpPr>
        <p:sp>
          <p:nvSpPr>
            <p:cNvPr id="358424" name="Text Box 24"/>
            <p:cNvSpPr txBox="1">
              <a:spLocks noChangeArrowheads="1"/>
            </p:cNvSpPr>
            <p:nvPr/>
          </p:nvSpPr>
          <p:spPr bwMode="auto">
            <a:xfrm>
              <a:off x="4512" y="3056"/>
              <a:ext cx="576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ko-KR" sz="1600">
                  <a:latin typeface="Arial" pitchFamily="34" charset="0"/>
                </a:rPr>
                <a:t>6 hours</a:t>
              </a:r>
            </a:p>
          </p:txBody>
        </p:sp>
        <p:sp>
          <p:nvSpPr>
            <p:cNvPr id="358425" name="Text Box 25"/>
            <p:cNvSpPr txBox="1">
              <a:spLocks noChangeArrowheads="1"/>
            </p:cNvSpPr>
            <p:nvPr/>
          </p:nvSpPr>
          <p:spPr bwMode="auto">
            <a:xfrm>
              <a:off x="3192" y="1344"/>
              <a:ext cx="2448" cy="187"/>
            </a:xfrm>
            <a:prstGeom prst="rect">
              <a:avLst/>
            </a:prstGeom>
            <a:noFill/>
            <a:ln w="9525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ko-KR" sz="1600">
                  <a:latin typeface="Arial" pitchFamily="34" charset="0"/>
                </a:rPr>
                <a:t>Midline incision of abdomen about 2cm.</a:t>
              </a:r>
            </a:p>
          </p:txBody>
        </p:sp>
        <p:sp>
          <p:nvSpPr>
            <p:cNvPr id="358426" name="Text Box 26"/>
            <p:cNvSpPr txBox="1">
              <a:spLocks noChangeArrowheads="1"/>
            </p:cNvSpPr>
            <p:nvPr/>
          </p:nvSpPr>
          <p:spPr bwMode="auto">
            <a:xfrm>
              <a:off x="3656" y="1680"/>
              <a:ext cx="1536" cy="187"/>
            </a:xfrm>
            <a:prstGeom prst="rect">
              <a:avLst/>
            </a:prstGeom>
            <a:noFill/>
            <a:ln w="9525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ko-KR" sz="1600">
                  <a:latin typeface="Arial" pitchFamily="34" charset="0"/>
                </a:rPr>
                <a:t>Ligation of limiting ridge</a:t>
              </a:r>
            </a:p>
          </p:txBody>
        </p:sp>
        <p:sp>
          <p:nvSpPr>
            <p:cNvPr id="358427" name="Text Box 27"/>
            <p:cNvSpPr txBox="1">
              <a:spLocks noChangeArrowheads="1"/>
            </p:cNvSpPr>
            <p:nvPr/>
          </p:nvSpPr>
          <p:spPr bwMode="auto">
            <a:xfrm>
              <a:off x="3536" y="1968"/>
              <a:ext cx="1776" cy="387"/>
            </a:xfrm>
            <a:prstGeom prst="rect">
              <a:avLst/>
            </a:prstGeom>
            <a:noFill/>
            <a:ln w="9525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ko-KR" sz="1600">
                  <a:latin typeface="Arial" pitchFamily="34" charset="0"/>
                </a:rPr>
                <a:t>Longitudinal cardiomyotomy</a:t>
              </a:r>
            </a:p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ko-KR" sz="1600">
                  <a:latin typeface="Arial" pitchFamily="34" charset="0"/>
                </a:rPr>
                <a:t> (1cm of seromuscular layer)</a:t>
              </a:r>
            </a:p>
          </p:txBody>
        </p:sp>
        <p:sp>
          <p:nvSpPr>
            <p:cNvPr id="358428" name="Text Box 28"/>
            <p:cNvSpPr txBox="1">
              <a:spLocks noChangeArrowheads="1"/>
            </p:cNvSpPr>
            <p:nvPr/>
          </p:nvSpPr>
          <p:spPr bwMode="auto">
            <a:xfrm>
              <a:off x="3912" y="2448"/>
              <a:ext cx="1008" cy="187"/>
            </a:xfrm>
            <a:prstGeom prst="rect">
              <a:avLst/>
            </a:prstGeom>
            <a:noFill/>
            <a:ln w="9525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ko-KR" sz="1600">
                  <a:latin typeface="Arial" pitchFamily="34" charset="0"/>
                </a:rPr>
                <a:t>Pylorus ligation</a:t>
              </a:r>
            </a:p>
          </p:txBody>
        </p:sp>
        <p:sp>
          <p:nvSpPr>
            <p:cNvPr id="358429" name="Text Box 29"/>
            <p:cNvSpPr txBox="1">
              <a:spLocks noChangeArrowheads="1"/>
            </p:cNvSpPr>
            <p:nvPr/>
          </p:nvSpPr>
          <p:spPr bwMode="auto">
            <a:xfrm>
              <a:off x="3840" y="2736"/>
              <a:ext cx="1152" cy="187"/>
            </a:xfrm>
            <a:prstGeom prst="rect">
              <a:avLst/>
            </a:prstGeom>
            <a:noFill/>
            <a:ln w="9525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ko-KR" sz="1600">
                  <a:latin typeface="Arial" pitchFamily="34" charset="0"/>
                </a:rPr>
                <a:t>Close with suture</a:t>
              </a:r>
            </a:p>
          </p:txBody>
        </p:sp>
        <p:sp>
          <p:nvSpPr>
            <p:cNvPr id="358430" name="Text Box 30"/>
            <p:cNvSpPr txBox="1">
              <a:spLocks noChangeArrowheads="1"/>
            </p:cNvSpPr>
            <p:nvPr/>
          </p:nvSpPr>
          <p:spPr bwMode="auto">
            <a:xfrm>
              <a:off x="3384" y="3360"/>
              <a:ext cx="2064" cy="203"/>
            </a:xfrm>
            <a:prstGeom prst="rect">
              <a:avLst/>
            </a:prstGeom>
            <a:noFill/>
            <a:ln w="9525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87338" indent="-287338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ko-KR" sz="1600">
                  <a:latin typeface="Arial" pitchFamily="34" charset="0"/>
                </a:rPr>
                <a:t>Abdomen open and tissue harvest</a:t>
              </a:r>
            </a:p>
          </p:txBody>
        </p:sp>
        <p:sp>
          <p:nvSpPr>
            <p:cNvPr id="358431" name="Text Box 31"/>
            <p:cNvSpPr txBox="1">
              <a:spLocks noChangeArrowheads="1"/>
            </p:cNvSpPr>
            <p:nvPr/>
          </p:nvSpPr>
          <p:spPr bwMode="auto">
            <a:xfrm>
              <a:off x="3456" y="1008"/>
              <a:ext cx="1920" cy="187"/>
            </a:xfrm>
            <a:prstGeom prst="rect">
              <a:avLst/>
            </a:prstGeom>
            <a:noFill/>
            <a:ln w="9525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ko-KR" sz="1600" dirty="0">
                  <a:latin typeface="Arial" pitchFamily="34" charset="0"/>
                </a:rPr>
                <a:t>Anesthetization with </a:t>
              </a:r>
              <a:r>
                <a:rPr lang="en-US" altLang="ko-KR" sz="1600" dirty="0" err="1">
                  <a:latin typeface="Arial" pitchFamily="34" charset="0"/>
                </a:rPr>
                <a:t>ethylether</a:t>
              </a:r>
              <a:endParaRPr lang="en-US" altLang="ko-KR" sz="1600" dirty="0">
                <a:latin typeface="Arial" pitchFamily="34" charset="0"/>
              </a:endParaRPr>
            </a:p>
          </p:txBody>
        </p:sp>
        <p:sp>
          <p:nvSpPr>
            <p:cNvPr id="358432" name="Line 32"/>
            <p:cNvSpPr>
              <a:spLocks noChangeShapeType="1"/>
            </p:cNvSpPr>
            <p:nvPr/>
          </p:nvSpPr>
          <p:spPr bwMode="auto">
            <a:xfrm>
              <a:off x="4416" y="1200"/>
              <a:ext cx="4" cy="149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358433" name="Line 33"/>
            <p:cNvSpPr>
              <a:spLocks noChangeShapeType="1"/>
            </p:cNvSpPr>
            <p:nvPr/>
          </p:nvSpPr>
          <p:spPr bwMode="auto">
            <a:xfrm>
              <a:off x="4419" y="1531"/>
              <a:ext cx="0" cy="156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358434" name="Line 34"/>
            <p:cNvSpPr>
              <a:spLocks noChangeShapeType="1"/>
            </p:cNvSpPr>
            <p:nvPr/>
          </p:nvSpPr>
          <p:spPr bwMode="auto">
            <a:xfrm>
              <a:off x="4416" y="1872"/>
              <a:ext cx="3" cy="103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358435" name="Line 35"/>
            <p:cNvSpPr>
              <a:spLocks noChangeShapeType="1"/>
            </p:cNvSpPr>
            <p:nvPr/>
          </p:nvSpPr>
          <p:spPr bwMode="auto">
            <a:xfrm>
              <a:off x="4416" y="2352"/>
              <a:ext cx="4" cy="107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358436" name="Line 36"/>
            <p:cNvSpPr>
              <a:spLocks noChangeShapeType="1"/>
            </p:cNvSpPr>
            <p:nvPr/>
          </p:nvSpPr>
          <p:spPr bwMode="auto">
            <a:xfrm>
              <a:off x="4427" y="2633"/>
              <a:ext cx="0" cy="107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358437" name="Line 37"/>
            <p:cNvSpPr>
              <a:spLocks noChangeShapeType="1"/>
            </p:cNvSpPr>
            <p:nvPr/>
          </p:nvSpPr>
          <p:spPr bwMode="auto">
            <a:xfrm>
              <a:off x="4440" y="2928"/>
              <a:ext cx="4" cy="428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634" name="Object 2"/>
          <p:cNvGraphicFramePr>
            <a:graphicFrameLocks/>
          </p:cNvGraphicFramePr>
          <p:nvPr/>
        </p:nvGraphicFramePr>
        <p:xfrm>
          <a:off x="304800" y="152400"/>
          <a:ext cx="8458200" cy="6553200"/>
        </p:xfrm>
        <a:graphic>
          <a:graphicData uri="http://schemas.openxmlformats.org/presentationml/2006/ole">
            <p:oleObj spid="_x0000_s116738" r:id="rId3" imgW="7857143" imgH="1101904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내용 개체 틀 4" descr="1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1449388"/>
            <a:ext cx="8858250" cy="4979987"/>
          </a:xfrm>
        </p:spPr>
      </p:pic>
      <p:sp>
        <p:nvSpPr>
          <p:cNvPr id="3074" name="제목 1"/>
          <p:cNvSpPr>
            <a:spLocks noGrp="1"/>
          </p:cNvSpPr>
          <p:nvPr>
            <p:ph type="title"/>
          </p:nvPr>
        </p:nvSpPr>
        <p:spPr>
          <a:xfrm>
            <a:off x="1857375" y="285750"/>
            <a:ext cx="4857750" cy="857250"/>
          </a:xfrm>
          <a:solidFill>
            <a:srgbClr val="FFFF00"/>
          </a:solidFill>
          <a:ln>
            <a:solidFill>
              <a:srgbClr val="FFFF66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Inflammation &amp; ROS</a:t>
            </a:r>
            <a:endParaRPr lang="ko-KR" altLang="en-US" sz="3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7197725" cy="785812"/>
          </a:xfrm>
          <a:solidFill>
            <a:srgbClr val="FFFF00"/>
          </a:solidFill>
          <a:ln>
            <a:solidFill>
              <a:srgbClr val="FFFF66"/>
            </a:solidFill>
          </a:ln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Oxidative stress &amp; Gastric damage</a:t>
            </a:r>
            <a:endParaRPr lang="ko-KR" alt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3" name="Picture 2" descr="http://www.jpp.krakow.pl/journal/archive/1207_s6/gfx/rys030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516063"/>
            <a:ext cx="7643812" cy="495935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7554" y="500042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accent2"/>
                </a:solidFill>
              </a:rPr>
              <a:t>GI </a:t>
            </a:r>
            <a:r>
              <a:rPr lang="ko-KR" altLang="en-US" sz="2800" b="1" dirty="0" smtClean="0">
                <a:solidFill>
                  <a:schemeClr val="accent2"/>
                </a:solidFill>
              </a:rPr>
              <a:t>주요 증상들</a:t>
            </a:r>
            <a:endParaRPr lang="ko-KR" altLang="en-US" sz="2800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857222" y="1203216"/>
          <a:ext cx="8001057" cy="5291066"/>
        </p:xfrm>
        <a:graphic>
          <a:graphicData uri="http://schemas.openxmlformats.org/drawingml/2006/table">
            <a:tbl>
              <a:tblPr/>
              <a:tblGrid>
                <a:gridCol w="1707055"/>
                <a:gridCol w="1439946"/>
                <a:gridCol w="1119411"/>
                <a:gridCol w="2828921"/>
                <a:gridCol w="905724"/>
              </a:tblGrid>
              <a:tr h="3430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chemeClr val="accent2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주요 증상 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-윤고딕120"/>
                      </a:endParaRPr>
                    </a:p>
                  </a:txBody>
                  <a:tcPr marL="58690" marR="58690" marT="39272" marB="39272" anchor="ctr">
                    <a:lnL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chemeClr val="accent2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식도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-윤고딕120"/>
                      </a:endParaRPr>
                    </a:p>
                  </a:txBody>
                  <a:tcPr marL="58690" marR="58690" marT="39272" marB="39272" anchor="ctr">
                    <a:lnL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chemeClr val="accent2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위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-윤고딕120"/>
                      </a:endParaRPr>
                    </a:p>
                  </a:txBody>
                  <a:tcPr marL="58690" marR="58690" marT="39272" marB="39272" anchor="ctr">
                    <a:lnL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chemeClr val="accent2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장관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-윤고딕120"/>
                      </a:endParaRPr>
                    </a:p>
                  </a:txBody>
                  <a:tcPr marL="58690" marR="58690" marT="39272" marB="39272" anchor="ctr">
                    <a:lnL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chemeClr val="accent2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담낭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-윤고딕120"/>
                      </a:endParaRPr>
                    </a:p>
                  </a:txBody>
                  <a:tcPr marL="58690" marR="58690" marT="39272" marB="39272" anchor="ctr">
                    <a:lnL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7932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통증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-윤고딕120"/>
                      </a:endParaRPr>
                    </a:p>
                  </a:txBody>
                  <a:tcPr marL="15382" marR="15382" marT="15382" marB="15382" anchor="ctr">
                    <a:lnL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신도이완불능증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, 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-윤고딕120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역류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-윤고딕120"/>
                      </a:endParaRPr>
                    </a:p>
                  </a:txBody>
                  <a:tcPr marL="15382" marR="15382" marT="15382" marB="15382" anchor="ctr">
                    <a:lnL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위궤양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위암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-윤고딕120"/>
                      </a:endParaRPr>
                    </a:p>
                  </a:txBody>
                  <a:tcPr marL="15382" marR="15382" marT="15382" marB="15382" anchor="ctr">
                    <a:lnL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십이지장 궤양</a:t>
                      </a:r>
                      <a:r>
                        <a:rPr lang="en-US" altLang="ko-KR" sz="12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,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-윤고딕120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과민성 대장 증후군</a:t>
                      </a:r>
                      <a:r>
                        <a:rPr lang="en-US" altLang="ko-KR" sz="12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,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-윤고딕120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게실 질환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-윤고딕120"/>
                      </a:endParaRPr>
                    </a:p>
                  </a:txBody>
                  <a:tcPr marL="15382" marR="15382" marT="15382" marB="15382" anchor="ctr">
                    <a:lnL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담석증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-윤고딕120"/>
                      </a:endParaRPr>
                    </a:p>
                  </a:txBody>
                  <a:tcPr marL="15382" marR="15382" marT="15382" marB="15382" anchor="ctr">
                    <a:lnL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6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섭취의 장애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-윤고딕120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  <a:ea typeface="바탕"/>
                        </a:rPr>
                        <a:t>: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  <a:ea typeface="바탕"/>
                        </a:rPr>
                        <a:t>연하곤란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-윤고딕120"/>
                      </a:endParaRPr>
                    </a:p>
                  </a:txBody>
                  <a:tcPr marL="15382" marR="15382" marT="15382" marB="15382" anchor="ctr">
                    <a:lnL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식도이완불능증</a:t>
                      </a:r>
                      <a:r>
                        <a:rPr lang="en-US" altLang="ko-KR" sz="12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,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-윤고딕120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역류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-윤고딕120"/>
                      </a:endParaRPr>
                    </a:p>
                  </a:txBody>
                  <a:tcPr marL="15382" marR="15382" marT="15382" marB="15382" anchor="ctr">
                    <a:lnL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>
                        <a:solidFill>
                          <a:srgbClr val="000000"/>
                        </a:solidFill>
                        <a:latin typeface="-윤고딕120"/>
                      </a:endParaRPr>
                    </a:p>
                  </a:txBody>
                  <a:tcPr marL="15382" marR="15382" marT="15382" marB="15382" anchor="ctr">
                    <a:lnL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>
                        <a:solidFill>
                          <a:srgbClr val="000000"/>
                        </a:solidFill>
                        <a:latin typeface="-윤고딕120"/>
                      </a:endParaRPr>
                    </a:p>
                  </a:txBody>
                  <a:tcPr marL="15382" marR="15382" marT="15382" marB="15382" anchor="ctr">
                    <a:lnL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>
                        <a:solidFill>
                          <a:srgbClr val="000000"/>
                        </a:solidFill>
                        <a:latin typeface="-윤고딕120"/>
                      </a:endParaRPr>
                    </a:p>
                  </a:txBody>
                  <a:tcPr marL="15382" marR="15382" marT="15382" marB="15382" anchor="ctr">
                    <a:lnL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6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메스꺼움</a:t>
                      </a:r>
                      <a:r>
                        <a:rPr lang="en-US" altLang="ko-KR" sz="12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, </a:t>
                      </a:r>
                      <a:r>
                        <a:rPr lang="ko-KR" altLang="en-US" sz="12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구토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-윤고딕120"/>
                      </a:endParaRPr>
                    </a:p>
                  </a:txBody>
                  <a:tcPr marL="15382" marR="15382" marT="15382" marB="15382" anchor="ctr">
                    <a:lnL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식도이완불능증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,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-윤고딕120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역류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식도암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-윤고딕120"/>
                      </a:endParaRPr>
                    </a:p>
                  </a:txBody>
                  <a:tcPr marL="15382" marR="15382" marT="15382" marB="15382" anchor="ctr">
                    <a:lnL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장관부전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-윤고딕120"/>
                      </a:endParaRPr>
                    </a:p>
                  </a:txBody>
                  <a:tcPr marL="15382" marR="15382" marT="15382" marB="15382" anchor="ctr">
                    <a:lnL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급성 위장염</a:t>
                      </a:r>
                      <a:r>
                        <a:rPr lang="en-US" altLang="ko-KR" sz="12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,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-윤고딕120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폐색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-윤고딕120"/>
                      </a:endParaRPr>
                    </a:p>
                  </a:txBody>
                  <a:tcPr marL="15382" marR="15382" marT="15382" marB="15382" anchor="ctr">
                    <a:lnL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담석증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-윤고딕120"/>
                      </a:endParaRPr>
                    </a:p>
                  </a:txBody>
                  <a:tcPr marL="15382" marR="15382" marT="15382" marB="15382" anchor="ctr">
                    <a:lnL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6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배변의 변화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-윤고딕120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  <a:ea typeface="바탕"/>
                        </a:rPr>
                        <a:t>: </a:t>
                      </a:r>
                      <a:r>
                        <a:rPr lang="ko-KR" altLang="en-US" sz="12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  <a:ea typeface="바탕"/>
                        </a:rPr>
                        <a:t>변비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-윤고딕120"/>
                      </a:endParaRPr>
                    </a:p>
                  </a:txBody>
                  <a:tcPr marL="15382" marR="15382" marT="15382" marB="15382" anchor="ctr">
                    <a:lnL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dirty="0">
                        <a:solidFill>
                          <a:srgbClr val="000000"/>
                        </a:solidFill>
                        <a:latin typeface="-윤고딕120"/>
                      </a:endParaRPr>
                    </a:p>
                  </a:txBody>
                  <a:tcPr marL="15382" marR="15382" marT="15382" marB="15382" anchor="ctr">
                    <a:lnL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dirty="0">
                        <a:solidFill>
                          <a:srgbClr val="000000"/>
                        </a:solidFill>
                        <a:latin typeface="-윤고딕120"/>
                      </a:endParaRPr>
                    </a:p>
                  </a:txBody>
                  <a:tcPr marL="15382" marR="15382" marT="15382" marB="15382" anchor="ctr">
                    <a:lnL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게실 질환</a:t>
                      </a:r>
                      <a:r>
                        <a:rPr lang="en-US" altLang="ko-KR" sz="12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,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-윤고딕120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당뇨성 자율신경장애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-윤고딕120"/>
                      </a:endParaRPr>
                    </a:p>
                  </a:txBody>
                  <a:tcPr marL="15382" marR="15382" marT="15382" marB="15382" anchor="ctr">
                    <a:lnL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>
                        <a:solidFill>
                          <a:srgbClr val="000000"/>
                        </a:solidFill>
                        <a:latin typeface="-윤고딕120"/>
                      </a:endParaRPr>
                    </a:p>
                  </a:txBody>
                  <a:tcPr marL="15382" marR="15382" marT="15382" marB="15382" anchor="ctr">
                    <a:lnL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1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설사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-윤고딕120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  <a:ea typeface="바탕"/>
                        </a:rPr>
                        <a:t>(</a:t>
                      </a:r>
                      <a:r>
                        <a:rPr lang="ko-KR" altLang="en-US" sz="12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  <a:ea typeface="바탕"/>
                        </a:rPr>
                        <a:t>지방성하리포함</a:t>
                      </a:r>
                      <a:r>
                        <a:rPr lang="en-US" altLang="ko-KR" sz="12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  <a:ea typeface="바탕"/>
                        </a:rPr>
                        <a:t>)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-윤고딕120"/>
                      </a:endParaRPr>
                    </a:p>
                  </a:txBody>
                  <a:tcPr marL="15382" marR="15382" marT="15382" marB="15382" anchor="ctr">
                    <a:lnL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>
                        <a:solidFill>
                          <a:srgbClr val="000000"/>
                        </a:solidFill>
                        <a:latin typeface="-윤고딕120"/>
                      </a:endParaRPr>
                    </a:p>
                  </a:txBody>
                  <a:tcPr marL="15382" marR="15382" marT="15382" marB="15382" anchor="ctr">
                    <a:lnL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위 수술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,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-윤고딕120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덤핑 증후군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-윤고딕120"/>
                      </a:endParaRPr>
                    </a:p>
                  </a:txBody>
                  <a:tcPr marL="15382" marR="15382" marT="15382" marB="15382" anchor="ctr">
                    <a:lnL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위장염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과민성대장증후군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,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-윤고딕120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염증성 장질환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당뇨성 자율신경장애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-윤고딕120"/>
                      </a:endParaRPr>
                    </a:p>
                  </a:txBody>
                  <a:tcPr marL="15382" marR="15382" marT="15382" marB="15382" anchor="ctr">
                    <a:lnL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담석증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-윤고딕120"/>
                      </a:endParaRPr>
                    </a:p>
                  </a:txBody>
                  <a:tcPr marL="15382" marR="15382" marT="15382" marB="15382" anchor="ctr">
                    <a:lnL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6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출혈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-윤고딕120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  <a:ea typeface="바탕"/>
                        </a:rPr>
                        <a:t>: </a:t>
                      </a:r>
                      <a:r>
                        <a:rPr lang="ko-KR" altLang="en-US" sz="12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  <a:ea typeface="바탕"/>
                        </a:rPr>
                        <a:t>토혈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-윤고딕120"/>
                      </a:endParaRPr>
                    </a:p>
                  </a:txBody>
                  <a:tcPr marL="15382" marR="15382" marT="15382" marB="15382" anchor="ctr">
                    <a:lnL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문맥압항진증에 의한 정맥류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-윤고딕120"/>
                      </a:endParaRPr>
                    </a:p>
                  </a:txBody>
                  <a:tcPr marL="15382" marR="15382" marT="15382" marB="15382" anchor="ctr">
                    <a:lnL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위궤양</a:t>
                      </a:r>
                      <a:r>
                        <a:rPr lang="en-US" altLang="ko-KR" sz="12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,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-윤고딕120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점막상해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-윤고딕120"/>
                      </a:endParaRPr>
                    </a:p>
                  </a:txBody>
                  <a:tcPr marL="15382" marR="15382" marT="15382" marB="15382" anchor="ctr">
                    <a:lnL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십이지장 궤양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-윤고딕120"/>
                      </a:endParaRPr>
                    </a:p>
                  </a:txBody>
                  <a:tcPr marL="15382" marR="15382" marT="15382" marB="15382" anchor="ctr">
                    <a:lnL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>
                        <a:solidFill>
                          <a:srgbClr val="000000"/>
                        </a:solidFill>
                        <a:latin typeface="-윤고딕120"/>
                      </a:endParaRPr>
                    </a:p>
                  </a:txBody>
                  <a:tcPr marL="15382" marR="15382" marT="15382" marB="15382" anchor="ctr">
                    <a:lnL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1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혈변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-윤고딕120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  <a:ea typeface="바탕"/>
                        </a:rPr>
                        <a:t>(</a:t>
                      </a:r>
                      <a:r>
                        <a:rPr lang="ko-KR" altLang="en-US" sz="12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  <a:ea typeface="바탕"/>
                        </a:rPr>
                        <a:t>흑색변</a:t>
                      </a:r>
                      <a:r>
                        <a:rPr lang="en-US" altLang="ko-KR" sz="12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  <a:ea typeface="바탕"/>
                        </a:rPr>
                        <a:t>,</a:t>
                      </a:r>
                      <a:r>
                        <a:rPr lang="ko-KR" altLang="en-US" sz="12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  <a:ea typeface="바탕"/>
                        </a:rPr>
                        <a:t>포함</a:t>
                      </a:r>
                      <a:r>
                        <a:rPr lang="en-US" altLang="ko-KR" sz="12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  <a:ea typeface="바탕"/>
                        </a:rPr>
                        <a:t>)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-윤고딕120"/>
                      </a:endParaRPr>
                    </a:p>
                  </a:txBody>
                  <a:tcPr marL="15382" marR="15382" marT="15382" marB="15382" anchor="ctr">
                    <a:lnL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정맥류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-윤고딕120"/>
                      </a:endParaRPr>
                    </a:p>
                  </a:txBody>
                  <a:tcPr marL="15382" marR="15382" marT="15382" marB="15382" anchor="ctr">
                    <a:lnL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위 궤양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-윤고딕120"/>
                      </a:endParaRPr>
                    </a:p>
                  </a:txBody>
                  <a:tcPr marL="15382" marR="15382" marT="15382" marB="15382" anchor="ctr">
                    <a:lnL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염증성 장질환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십이지장궤양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,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-윤고딕120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게실 질환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결장암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위장염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장경색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-윤고딕120"/>
                      </a:endParaRPr>
                    </a:p>
                  </a:txBody>
                  <a:tcPr marL="15382" marR="15382" marT="15382" marB="15382" anchor="ctr">
                    <a:lnL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dirty="0">
                        <a:solidFill>
                          <a:srgbClr val="000000"/>
                        </a:solidFill>
                        <a:latin typeface="-윤고딕120"/>
                      </a:endParaRPr>
                    </a:p>
                  </a:txBody>
                  <a:tcPr marL="15382" marR="15382" marT="15382" marB="15382" anchor="ctr">
                    <a:lnL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31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내용 개체 틀 6" descr="그림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500063"/>
            <a:ext cx="8807450" cy="5857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6629400" y="3657600"/>
            <a:ext cx="1295400" cy="3810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200" b="1" dirty="0">
                <a:solidFill>
                  <a:schemeClr val="accent2"/>
                </a:solidFill>
                <a:latin typeface="Arial" charset="0"/>
              </a:rPr>
              <a:t>식도 운동질환의 분류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876425" y="1666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028950" y="1643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876425" y="1666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6629400" y="3657600"/>
            <a:ext cx="12954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7577166" cy="4817204"/>
          </a:xfrm>
          <a:prstGeom prst="rect">
            <a:avLst/>
          </a:prstGeom>
          <a:noFill/>
        </p:spPr>
      </p:pic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6858016" y="3714752"/>
            <a:ext cx="1428760" cy="452438"/>
          </a:xfrm>
          <a:prstGeom prst="rect">
            <a:avLst/>
          </a:prstGeom>
          <a:solidFill>
            <a:srgbClr val="FFFFCC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>
                <a:latin typeface="Verdana" pitchFamily="34" charset="0"/>
              </a:rPr>
              <a:t>Achalasia</a:t>
            </a:r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4786314" y="5602634"/>
            <a:ext cx="1500198" cy="4571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1214414" y="3714752"/>
            <a:ext cx="1371600" cy="452438"/>
          </a:xfrm>
          <a:prstGeom prst="rect">
            <a:avLst/>
          </a:prstGeom>
          <a:solidFill>
            <a:srgbClr val="FFFFCC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>
                <a:latin typeface="Verdana" pitchFamily="34" charset="0"/>
              </a:rPr>
              <a:t>LES hypomotility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3886200"/>
          </a:xfrm>
          <a:solidFill>
            <a:srgbClr val="DAE26C"/>
          </a:solidFill>
        </p:spPr>
        <p:txBody>
          <a:bodyPr/>
          <a:lstStyle/>
          <a:p>
            <a:pPr>
              <a:lnSpc>
                <a:spcPct val="145000"/>
              </a:lnSpc>
              <a:buNone/>
            </a:pPr>
            <a:r>
              <a:rPr lang="en-US" altLang="ko-KR" sz="2800" dirty="0" smtClean="0">
                <a:solidFill>
                  <a:schemeClr val="accent2"/>
                </a:solidFill>
                <a:latin typeface="Verdana" pitchFamily="34" charset="0"/>
              </a:rPr>
              <a:t>- </a:t>
            </a:r>
            <a:r>
              <a:rPr lang="ko-KR" altLang="en-US" sz="2800" dirty="0" smtClean="0">
                <a:solidFill>
                  <a:schemeClr val="accent2"/>
                </a:solidFill>
                <a:latin typeface="Verdana" pitchFamily="34" charset="0"/>
              </a:rPr>
              <a:t>식도이완불능  </a:t>
            </a:r>
            <a:r>
              <a:rPr lang="en-US" altLang="ko-KR" sz="2800" dirty="0" smtClean="0">
                <a:solidFill>
                  <a:schemeClr val="accent2"/>
                </a:solidFill>
                <a:latin typeface="Verdana" pitchFamily="34" charset="0"/>
              </a:rPr>
              <a:t>(</a:t>
            </a:r>
            <a:r>
              <a:rPr lang="en-US" altLang="ko-KR" sz="2800" dirty="0" err="1" smtClean="0">
                <a:solidFill>
                  <a:schemeClr val="accent2"/>
                </a:solidFill>
                <a:latin typeface="Verdana" pitchFamily="34" charset="0"/>
              </a:rPr>
              <a:t>Achalasia</a:t>
            </a:r>
            <a:r>
              <a:rPr lang="en-US" altLang="ko-KR" sz="2800" dirty="0" smtClean="0">
                <a:solidFill>
                  <a:schemeClr val="accent2"/>
                </a:solidFill>
                <a:latin typeface="Verdana" pitchFamily="34" charset="0"/>
              </a:rPr>
              <a:t>)</a:t>
            </a:r>
            <a:endParaRPr lang="en-US" altLang="ko-KR" sz="2800" dirty="0">
              <a:solidFill>
                <a:schemeClr val="accent2"/>
              </a:solidFill>
              <a:latin typeface="Verdana" pitchFamily="34" charset="0"/>
            </a:endParaRPr>
          </a:p>
          <a:p>
            <a:pPr>
              <a:lnSpc>
                <a:spcPct val="145000"/>
              </a:lnSpc>
              <a:buNone/>
            </a:pPr>
            <a:r>
              <a:rPr lang="en-US" altLang="ko-KR" sz="2800" dirty="0" smtClean="0">
                <a:solidFill>
                  <a:schemeClr val="accent2"/>
                </a:solidFill>
                <a:latin typeface="Verdana" pitchFamily="34" charset="0"/>
              </a:rPr>
              <a:t>- </a:t>
            </a:r>
            <a:r>
              <a:rPr lang="ko-KR" altLang="en-US" sz="2800" b="1" dirty="0" err="1" smtClean="0">
                <a:solidFill>
                  <a:schemeClr val="accent2"/>
                </a:solidFill>
                <a:latin typeface="Verdana" pitchFamily="34" charset="0"/>
              </a:rPr>
              <a:t>호두까기식도</a:t>
            </a:r>
            <a:r>
              <a:rPr lang="ko-KR" altLang="en-US" sz="2800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en-US" altLang="ko-KR" sz="2800" dirty="0" smtClean="0">
                <a:solidFill>
                  <a:schemeClr val="accent2"/>
                </a:solidFill>
                <a:latin typeface="Verdana" pitchFamily="34" charset="0"/>
              </a:rPr>
              <a:t>(Nutcracker esophagus)</a:t>
            </a:r>
            <a:endParaRPr lang="en-US" altLang="ko-KR" sz="2800" dirty="0">
              <a:solidFill>
                <a:schemeClr val="accent2"/>
              </a:solidFill>
              <a:latin typeface="Verdana" pitchFamily="34" charset="0"/>
            </a:endParaRPr>
          </a:p>
          <a:p>
            <a:pPr>
              <a:lnSpc>
                <a:spcPct val="145000"/>
              </a:lnSpc>
              <a:buNone/>
            </a:pPr>
            <a:r>
              <a:rPr lang="en-US" altLang="ko-KR" sz="2800" dirty="0" smtClean="0">
                <a:solidFill>
                  <a:schemeClr val="accent2"/>
                </a:solidFill>
                <a:latin typeface="Verdana" pitchFamily="34" charset="0"/>
              </a:rPr>
              <a:t>- </a:t>
            </a:r>
            <a:r>
              <a:rPr lang="ko-KR" altLang="en-US" sz="2800" b="1" dirty="0" smtClean="0">
                <a:solidFill>
                  <a:schemeClr val="accent2"/>
                </a:solidFill>
                <a:latin typeface="Verdana" pitchFamily="34" charset="0"/>
              </a:rPr>
              <a:t>고압 </a:t>
            </a:r>
            <a:r>
              <a:rPr lang="ko-KR" altLang="en-US" sz="2800" b="1" dirty="0" err="1" smtClean="0">
                <a:solidFill>
                  <a:schemeClr val="accent2"/>
                </a:solidFill>
                <a:latin typeface="Verdana" pitchFamily="34" charset="0"/>
              </a:rPr>
              <a:t>식도하부괄약근</a:t>
            </a:r>
            <a:r>
              <a:rPr lang="ko-KR" altLang="en-US" sz="2800" b="1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en-US" altLang="ko-KR" sz="2800" dirty="0" smtClean="0">
                <a:solidFill>
                  <a:schemeClr val="accent2"/>
                </a:solidFill>
                <a:latin typeface="Verdana" pitchFamily="34" charset="0"/>
              </a:rPr>
              <a:t>(Hypertensive LES)</a:t>
            </a:r>
            <a:endParaRPr lang="en-US" altLang="ko-KR" sz="2800" dirty="0">
              <a:solidFill>
                <a:schemeClr val="accent2"/>
              </a:solidFill>
              <a:latin typeface="Verdana" pitchFamily="34" charset="0"/>
            </a:endParaRPr>
          </a:p>
          <a:p>
            <a:pPr>
              <a:lnSpc>
                <a:spcPct val="145000"/>
              </a:lnSpc>
              <a:buNone/>
            </a:pPr>
            <a:r>
              <a:rPr lang="en-US" altLang="ko-KR" sz="2800" dirty="0" smtClean="0">
                <a:solidFill>
                  <a:schemeClr val="accent2"/>
                </a:solidFill>
                <a:latin typeface="Verdana" pitchFamily="34" charset="0"/>
              </a:rPr>
              <a:t>- </a:t>
            </a:r>
            <a:r>
              <a:rPr lang="ko-KR" altLang="en-US" sz="2800" b="1" dirty="0" smtClean="0">
                <a:solidFill>
                  <a:schemeClr val="accent2"/>
                </a:solidFill>
                <a:latin typeface="Verdana" pitchFamily="34" charset="0"/>
              </a:rPr>
              <a:t>일시적인 </a:t>
            </a:r>
            <a:r>
              <a:rPr lang="ko-KR" altLang="en-US" sz="2800" b="1" dirty="0" err="1" smtClean="0">
                <a:solidFill>
                  <a:schemeClr val="accent2"/>
                </a:solidFill>
                <a:latin typeface="Verdana" pitchFamily="34" charset="0"/>
              </a:rPr>
              <a:t>식도하부괄약근</a:t>
            </a:r>
            <a:r>
              <a:rPr lang="ko-KR" altLang="en-US" sz="2800" b="1" dirty="0" smtClean="0">
                <a:solidFill>
                  <a:schemeClr val="accent2"/>
                </a:solidFill>
                <a:latin typeface="Verdana" pitchFamily="34" charset="0"/>
              </a:rPr>
              <a:t> 이완 </a:t>
            </a:r>
            <a:endParaRPr lang="en-US" altLang="ko-KR" sz="2800" b="1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>
              <a:lnSpc>
                <a:spcPct val="145000"/>
              </a:lnSpc>
              <a:buNone/>
            </a:pPr>
            <a:r>
              <a:rPr lang="en-US" altLang="ko-KR" sz="2800" dirty="0" smtClean="0">
                <a:solidFill>
                  <a:schemeClr val="accent2"/>
                </a:solidFill>
                <a:latin typeface="Verdana" pitchFamily="34" charset="0"/>
              </a:rPr>
              <a:t>    (Transient  </a:t>
            </a:r>
            <a:r>
              <a:rPr lang="en-US" altLang="ko-KR" sz="2800" dirty="0">
                <a:solidFill>
                  <a:schemeClr val="accent2"/>
                </a:solidFill>
                <a:latin typeface="Verdana" pitchFamily="34" charset="0"/>
              </a:rPr>
              <a:t>LES </a:t>
            </a:r>
            <a:r>
              <a:rPr lang="en-US" altLang="ko-KR" sz="2800" dirty="0" smtClean="0">
                <a:solidFill>
                  <a:schemeClr val="accent2"/>
                </a:solidFill>
                <a:latin typeface="Verdana" pitchFamily="34" charset="0"/>
              </a:rPr>
              <a:t>relaxation) ; </a:t>
            </a:r>
            <a:r>
              <a:rPr lang="en-US" altLang="ko-KR" sz="2800" dirty="0" smtClean="0">
                <a:solidFill>
                  <a:srgbClr val="C00000"/>
                </a:solidFill>
                <a:latin typeface="Verdana" pitchFamily="34" charset="0"/>
              </a:rPr>
              <a:t>GERD</a:t>
            </a:r>
            <a:r>
              <a:rPr lang="en-US" altLang="ko-KR" sz="2800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endParaRPr lang="en-US" altLang="ko-KR" sz="2800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200" b="1" dirty="0" smtClean="0">
                <a:solidFill>
                  <a:schemeClr val="accent2">
                    <a:lumMod val="75000"/>
                  </a:schemeClr>
                </a:solidFill>
              </a:rPr>
              <a:t>식도운동관련질환</a:t>
            </a:r>
            <a:endParaRPr lang="ko-KR" alt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14348" y="1722128"/>
            <a:ext cx="5072098" cy="2677656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n-US" altLang="ko-KR" sz="2800" dirty="0" smtClean="0"/>
              <a:t>- </a:t>
            </a:r>
            <a:r>
              <a:rPr lang="en-US" altLang="ko-KR" sz="2800" dirty="0" err="1" smtClean="0"/>
              <a:t>dysphagia</a:t>
            </a:r>
            <a:r>
              <a:rPr lang="en-US" altLang="ko-KR" sz="2800" dirty="0" smtClean="0"/>
              <a:t> </a:t>
            </a:r>
            <a:r>
              <a:rPr lang="ko-KR" altLang="en-US" sz="2000" b="1" dirty="0" smtClean="0"/>
              <a:t>연하곤란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말더듬이</a:t>
            </a:r>
            <a:endParaRPr lang="en-US" altLang="ko-KR" sz="2000" b="1" dirty="0" smtClean="0"/>
          </a:p>
          <a:p>
            <a:r>
              <a:rPr lang="en-US" altLang="ko-KR" sz="2800" dirty="0" smtClean="0"/>
              <a:t>- heartburn</a:t>
            </a:r>
            <a:r>
              <a:rPr lang="ko-KR" altLang="en-US" sz="2800" dirty="0" smtClean="0"/>
              <a:t> </a:t>
            </a:r>
            <a:r>
              <a:rPr lang="ko-KR" altLang="en-US" sz="2800" dirty="0" err="1" smtClean="0"/>
              <a:t>가슴쓰림</a:t>
            </a:r>
            <a:endParaRPr lang="en-US" altLang="ko-KR" sz="2800" dirty="0" smtClean="0"/>
          </a:p>
          <a:p>
            <a:r>
              <a:rPr lang="en-US" altLang="ko-KR" sz="2800" dirty="0" smtClean="0"/>
              <a:t>- </a:t>
            </a:r>
            <a:r>
              <a:rPr lang="en-US" altLang="ko-KR" sz="2800" dirty="0" err="1" smtClean="0"/>
              <a:t>chestpain</a:t>
            </a:r>
            <a:r>
              <a:rPr lang="en-US" altLang="ko-KR" sz="2800" dirty="0" smtClean="0"/>
              <a:t> </a:t>
            </a:r>
            <a:r>
              <a:rPr lang="ko-KR" altLang="en-US" sz="2800" dirty="0" err="1" smtClean="0"/>
              <a:t>흉통</a:t>
            </a:r>
            <a:endParaRPr lang="en-US" altLang="ko-KR" sz="2800" dirty="0" smtClean="0"/>
          </a:p>
          <a:p>
            <a:r>
              <a:rPr lang="en-US" altLang="ko-KR" sz="2800" dirty="0" smtClean="0"/>
              <a:t>- </a:t>
            </a:r>
            <a:r>
              <a:rPr lang="en-US" altLang="ko-KR" sz="2800" dirty="0" err="1" smtClean="0"/>
              <a:t>hematemesis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토혈</a:t>
            </a:r>
            <a:endParaRPr lang="en-US" altLang="ko-KR" sz="2800" dirty="0" smtClean="0"/>
          </a:p>
          <a:p>
            <a:pPr>
              <a:buFontTx/>
              <a:buChar char="-"/>
            </a:pP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odynophagia</a:t>
            </a:r>
            <a:r>
              <a:rPr lang="en-US" altLang="ko-KR" sz="2800" dirty="0" smtClean="0"/>
              <a:t> </a:t>
            </a:r>
            <a:r>
              <a:rPr lang="ko-KR" altLang="en-US" sz="2800" dirty="0" err="1" smtClean="0"/>
              <a:t>연하통</a:t>
            </a:r>
            <a:endParaRPr lang="en-US" altLang="ko-KR" sz="2800" dirty="0" smtClean="0"/>
          </a:p>
          <a:p>
            <a:r>
              <a:rPr lang="en-US" altLang="ko-KR" sz="2800" dirty="0" smtClean="0"/>
              <a:t>- asthma</a:t>
            </a:r>
            <a:r>
              <a:rPr lang="ko-KR" altLang="en-US" sz="2800" dirty="0" smtClean="0"/>
              <a:t> 천식</a:t>
            </a:r>
            <a:endParaRPr lang="en-US" altLang="ko-KR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57620" y="1000108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chemeClr val="accent2"/>
                </a:solidFill>
              </a:rPr>
              <a:t>증 상</a:t>
            </a:r>
            <a:endParaRPr lang="ko-KR" altLang="en-US" sz="3200" b="1" dirty="0">
              <a:solidFill>
                <a:schemeClr val="accent2"/>
              </a:solidFill>
            </a:endParaRPr>
          </a:p>
        </p:txBody>
      </p:sp>
      <p:pic>
        <p:nvPicPr>
          <p:cNvPr id="6" name="Picture 3" descr="C:\Documents and Settings\MEDEDU\바탕 화면\2.85a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7247972" y="1714487"/>
            <a:ext cx="857256" cy="1357323"/>
          </a:xfrm>
          <a:prstGeom prst="rect">
            <a:avLst/>
          </a:prstGeom>
          <a:noFill/>
        </p:spPr>
      </p:pic>
      <p:pic>
        <p:nvPicPr>
          <p:cNvPr id="7" name="Picture 3" descr="C:\Documents and Settings\MEDEDU\바탕 화면\2.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7625" y="1714489"/>
            <a:ext cx="857256" cy="1357322"/>
          </a:xfrm>
          <a:prstGeom prst="rect">
            <a:avLst/>
          </a:prstGeom>
          <a:noFill/>
        </p:spPr>
      </p:pic>
      <p:pic>
        <p:nvPicPr>
          <p:cNvPr id="8" name="Picture 2" descr="C:\Documents and Settings\MEDEDU\바탕 화면\4.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7624" y="3118988"/>
            <a:ext cx="857258" cy="1285885"/>
          </a:xfrm>
          <a:prstGeom prst="rect">
            <a:avLst/>
          </a:prstGeom>
          <a:noFill/>
        </p:spPr>
      </p:pic>
      <p:pic>
        <p:nvPicPr>
          <p:cNvPr id="9" name="Picture 5" descr="C:\Documents and Settings\MEDEDU\바탕 화면\2.56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7034430" y="3332532"/>
            <a:ext cx="1285884" cy="858798"/>
          </a:xfrm>
          <a:prstGeom prst="rect">
            <a:avLst/>
          </a:prstGeom>
          <a:noFill/>
        </p:spPr>
      </p:pic>
      <p:pic>
        <p:nvPicPr>
          <p:cNvPr id="10" name="Picture 2" descr="G:\스캔003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714884"/>
            <a:ext cx="8358214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785794"/>
            <a:ext cx="7772400" cy="1143000"/>
          </a:xfrm>
        </p:spPr>
        <p:txBody>
          <a:bodyPr/>
          <a:lstStyle/>
          <a:p>
            <a:r>
              <a:rPr lang="ko-KR" altLang="en-US" sz="3200" b="1" dirty="0">
                <a:solidFill>
                  <a:schemeClr val="accent2"/>
                </a:solidFill>
              </a:rPr>
              <a:t>연하곤란 </a:t>
            </a:r>
            <a:r>
              <a:rPr lang="en-US" altLang="ko-KR" sz="3200" b="1" dirty="0" smtClean="0">
                <a:solidFill>
                  <a:schemeClr val="accent2"/>
                </a:solidFill>
              </a:rPr>
              <a:t>(Dysphasia</a:t>
            </a:r>
            <a:r>
              <a:rPr lang="ko-KR" alt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altLang="ko-KR" sz="3200" b="1" dirty="0" smtClean="0">
                <a:solidFill>
                  <a:schemeClr val="accent2"/>
                </a:solidFill>
              </a:rPr>
              <a:t>)</a:t>
            </a:r>
            <a:endParaRPr lang="ko-KR" altLang="en-US" sz="3200" b="1" dirty="0">
              <a:solidFill>
                <a:schemeClr val="accent2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857356" y="2071678"/>
            <a:ext cx="5143536" cy="276998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lnSpc>
                <a:spcPct val="145000"/>
              </a:lnSpc>
            </a:pPr>
            <a:r>
              <a:rPr lang="en-US" altLang="ko-KR" b="1" dirty="0" smtClean="0">
                <a:latin typeface="Verdana" pitchFamily="34" charset="0"/>
              </a:rPr>
              <a:t>- </a:t>
            </a:r>
            <a:r>
              <a:rPr lang="ko-KR" altLang="en-US" b="1" dirty="0" smtClean="0">
                <a:latin typeface="Verdana" pitchFamily="34" charset="0"/>
              </a:rPr>
              <a:t>상부식도 구조적</a:t>
            </a:r>
          </a:p>
          <a:p>
            <a:pPr>
              <a:lnSpc>
                <a:spcPct val="145000"/>
              </a:lnSpc>
            </a:pPr>
            <a:r>
              <a:rPr lang="en-US" altLang="ko-KR" b="1" dirty="0" smtClean="0">
                <a:latin typeface="Verdana" pitchFamily="34" charset="0"/>
              </a:rPr>
              <a:t>- </a:t>
            </a:r>
            <a:r>
              <a:rPr lang="ko-KR" altLang="en-US" b="1" dirty="0" smtClean="0">
                <a:latin typeface="Verdana" pitchFamily="34" charset="0"/>
              </a:rPr>
              <a:t>연관된 원인인자 </a:t>
            </a:r>
            <a:endParaRPr lang="en-US" altLang="ko-KR" b="1" dirty="0" smtClean="0">
              <a:latin typeface="Verdana" pitchFamily="34" charset="0"/>
            </a:endParaRPr>
          </a:p>
          <a:p>
            <a:pPr>
              <a:lnSpc>
                <a:spcPct val="145000"/>
              </a:lnSpc>
            </a:pPr>
            <a:r>
              <a:rPr lang="en-US" altLang="ko-KR" b="1" dirty="0" smtClean="0">
                <a:latin typeface="Verdana" pitchFamily="34" charset="0"/>
              </a:rPr>
              <a:t>- </a:t>
            </a:r>
            <a:r>
              <a:rPr lang="ko-KR" altLang="en-US" b="1" dirty="0" smtClean="0">
                <a:latin typeface="Verdana" pitchFamily="34" charset="0"/>
              </a:rPr>
              <a:t>연하를 일으키는 기능학적 측면</a:t>
            </a:r>
          </a:p>
          <a:p>
            <a:pPr>
              <a:lnSpc>
                <a:spcPct val="145000"/>
              </a:lnSpc>
            </a:pPr>
            <a:r>
              <a:rPr lang="en-US" altLang="ko-KR" b="1" dirty="0" smtClean="0">
                <a:latin typeface="Verdana" pitchFamily="34" charset="0"/>
              </a:rPr>
              <a:t>- </a:t>
            </a:r>
            <a:r>
              <a:rPr lang="ko-KR" altLang="en-US" b="1" dirty="0" err="1" smtClean="0">
                <a:latin typeface="Verdana" pitchFamily="34" charset="0"/>
              </a:rPr>
              <a:t>흡인성</a:t>
            </a:r>
            <a:r>
              <a:rPr lang="ko-KR" altLang="en-US" b="1" dirty="0" smtClean="0">
                <a:latin typeface="Verdana" pitchFamily="34" charset="0"/>
              </a:rPr>
              <a:t> 폐렴 위험도의 평가</a:t>
            </a:r>
          </a:p>
          <a:p>
            <a:pPr>
              <a:lnSpc>
                <a:spcPct val="145000"/>
              </a:lnSpc>
            </a:pPr>
            <a:r>
              <a:rPr lang="en-US" altLang="ko-KR" b="1" dirty="0" smtClean="0">
                <a:latin typeface="Verdana" pitchFamily="34" charset="0"/>
              </a:rPr>
              <a:t>- </a:t>
            </a:r>
            <a:r>
              <a:rPr lang="ko-KR" altLang="en-US" b="1" dirty="0" smtClean="0">
                <a:latin typeface="Verdana" pitchFamily="34" charset="0"/>
              </a:rPr>
              <a:t>연하곤란의 형태 결정 후 치료 </a:t>
            </a:r>
            <a:endParaRPr lang="ko-KR" altLang="en-US" b="1" dirty="0">
              <a:latin typeface="Verdana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58166" cy="1143000"/>
          </a:xfrm>
        </p:spPr>
        <p:txBody>
          <a:bodyPr/>
          <a:lstStyle/>
          <a:p>
            <a:r>
              <a:rPr lang="ko-KR" altLang="en-US" sz="3200" b="1" dirty="0" smtClean="0">
                <a:solidFill>
                  <a:schemeClr val="accent2"/>
                </a:solidFill>
                <a:latin typeface="Verdana" pitchFamily="34" charset="0"/>
              </a:rPr>
              <a:t>식도이완 </a:t>
            </a:r>
            <a:r>
              <a:rPr lang="ko-KR" altLang="en-US" sz="3200" b="1" dirty="0" err="1" smtClean="0">
                <a:solidFill>
                  <a:schemeClr val="accent2"/>
                </a:solidFill>
                <a:latin typeface="Verdana" pitchFamily="34" charset="0"/>
              </a:rPr>
              <a:t>불능증</a:t>
            </a:r>
            <a:r>
              <a:rPr lang="ko-KR" altLang="en-US" sz="3200" b="1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en-US" altLang="ko-KR" sz="3200" b="1" dirty="0">
                <a:solidFill>
                  <a:schemeClr val="accent2"/>
                </a:solidFill>
              </a:rPr>
              <a:t>(</a:t>
            </a:r>
            <a:r>
              <a:rPr lang="en-US" altLang="ko-KR" sz="3200" b="1" dirty="0" err="1">
                <a:solidFill>
                  <a:schemeClr val="accent2"/>
                </a:solidFill>
              </a:rPr>
              <a:t>Achalasia</a:t>
            </a:r>
            <a:r>
              <a:rPr lang="en-US" altLang="ko-KR" sz="3200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7332" y="1828800"/>
            <a:ext cx="6043626" cy="3886200"/>
          </a:xfrm>
          <a:solidFill>
            <a:srgbClr val="FFFF66"/>
          </a:solidFill>
        </p:spPr>
        <p:txBody>
          <a:bodyPr/>
          <a:lstStyle/>
          <a:p>
            <a:pPr>
              <a:lnSpc>
                <a:spcPct val="145000"/>
              </a:lnSpc>
              <a:buNone/>
            </a:pPr>
            <a:r>
              <a:rPr lang="en-US" altLang="ko-KR" sz="2800" dirty="0" smtClean="0">
                <a:latin typeface="Arial" charset="0"/>
              </a:rPr>
              <a:t>- </a:t>
            </a:r>
            <a:r>
              <a:rPr lang="ko-KR" altLang="en-US" sz="2800" dirty="0" smtClean="0">
                <a:latin typeface="Arial" charset="0"/>
              </a:rPr>
              <a:t>정의 </a:t>
            </a:r>
            <a:r>
              <a:rPr lang="en-US" altLang="ko-KR" sz="2800" dirty="0">
                <a:latin typeface="Arial" charset="0"/>
              </a:rPr>
              <a:t>: </a:t>
            </a:r>
            <a:r>
              <a:rPr lang="en-US" altLang="ko-KR" sz="2400" b="1" dirty="0">
                <a:solidFill>
                  <a:srgbClr val="C00000"/>
                </a:solidFill>
                <a:latin typeface="Arial" charset="0"/>
              </a:rPr>
              <a:t>LES</a:t>
            </a:r>
            <a:r>
              <a:rPr lang="ko-KR" altLang="en-US" sz="2400" b="1" dirty="0">
                <a:solidFill>
                  <a:srgbClr val="C00000"/>
                </a:solidFill>
                <a:latin typeface="Arial" charset="0"/>
              </a:rPr>
              <a:t>의 불완전한 이완</a:t>
            </a:r>
          </a:p>
          <a:p>
            <a:pPr>
              <a:lnSpc>
                <a:spcPct val="145000"/>
              </a:lnSpc>
              <a:buFont typeface="Wingdings" pitchFamily="2" charset="2"/>
              <a:buNone/>
            </a:pPr>
            <a:r>
              <a:rPr lang="ko-KR" altLang="en-US" sz="2400" b="1" dirty="0">
                <a:solidFill>
                  <a:srgbClr val="C00000"/>
                </a:solidFill>
                <a:latin typeface="Arial" charset="0"/>
              </a:rPr>
              <a:t>             식도 체부의 </a:t>
            </a:r>
            <a:r>
              <a:rPr lang="ko-KR" altLang="en-US" sz="2400" b="1" dirty="0" smtClean="0">
                <a:solidFill>
                  <a:srgbClr val="C00000"/>
                </a:solidFill>
                <a:latin typeface="Arial" charset="0"/>
              </a:rPr>
              <a:t>연동운동소실</a:t>
            </a:r>
            <a:endParaRPr lang="ko-KR" altLang="en-US" sz="2400" b="1" dirty="0">
              <a:solidFill>
                <a:srgbClr val="C00000"/>
              </a:solidFill>
              <a:latin typeface="Arial" charset="0"/>
            </a:endParaRPr>
          </a:p>
          <a:p>
            <a:pPr>
              <a:lnSpc>
                <a:spcPct val="145000"/>
              </a:lnSpc>
              <a:buFont typeface="Wingdings" pitchFamily="2" charset="2"/>
              <a:buNone/>
            </a:pPr>
            <a:r>
              <a:rPr lang="ko-KR" altLang="en-US" sz="2400" b="1" dirty="0">
                <a:solidFill>
                  <a:srgbClr val="C00000"/>
                </a:solidFill>
                <a:latin typeface="Arial" charset="0"/>
              </a:rPr>
              <a:t>             높은 </a:t>
            </a:r>
            <a:r>
              <a:rPr lang="en-US" altLang="ko-KR" sz="2400" b="1" dirty="0">
                <a:solidFill>
                  <a:srgbClr val="C00000"/>
                </a:solidFill>
                <a:latin typeface="Arial" charset="0"/>
              </a:rPr>
              <a:t>LES </a:t>
            </a:r>
            <a:r>
              <a:rPr lang="ko-KR" altLang="en-US" sz="2400" b="1" dirty="0">
                <a:solidFill>
                  <a:srgbClr val="C00000"/>
                </a:solidFill>
                <a:latin typeface="Arial" charset="0"/>
              </a:rPr>
              <a:t>압력  </a:t>
            </a:r>
          </a:p>
          <a:p>
            <a:pPr>
              <a:lnSpc>
                <a:spcPct val="145000"/>
              </a:lnSpc>
              <a:buNone/>
            </a:pPr>
            <a:r>
              <a:rPr lang="en-US" altLang="ko-KR" sz="2800" dirty="0" smtClean="0">
                <a:latin typeface="Verdana" pitchFamily="34" charset="0"/>
              </a:rPr>
              <a:t>- </a:t>
            </a:r>
            <a:r>
              <a:rPr lang="ko-KR" altLang="en-US" sz="2800" dirty="0" smtClean="0">
                <a:latin typeface="Verdana" pitchFamily="34" charset="0"/>
              </a:rPr>
              <a:t>발병률 </a:t>
            </a:r>
            <a:r>
              <a:rPr lang="en-US" altLang="ko-KR" sz="2800" dirty="0">
                <a:latin typeface="Verdana" pitchFamily="34" charset="0"/>
              </a:rPr>
              <a:t>: </a:t>
            </a:r>
            <a:r>
              <a:rPr lang="en-US" altLang="ko-KR" sz="2400" dirty="0">
                <a:latin typeface="Verdana" pitchFamily="34" charset="0"/>
              </a:rPr>
              <a:t>0.4-1.2</a:t>
            </a:r>
            <a:r>
              <a:rPr lang="ko-KR" altLang="en-US" sz="2400" dirty="0">
                <a:latin typeface="Verdana" pitchFamily="34" charset="0"/>
              </a:rPr>
              <a:t>명</a:t>
            </a:r>
            <a:r>
              <a:rPr lang="en-US" altLang="ko-KR" sz="2400" dirty="0">
                <a:latin typeface="Verdana" pitchFamily="34" charset="0"/>
              </a:rPr>
              <a:t>/10</a:t>
            </a:r>
            <a:r>
              <a:rPr lang="ko-KR" altLang="en-US" sz="2400" dirty="0" err="1">
                <a:latin typeface="Verdana" pitchFamily="34" charset="0"/>
              </a:rPr>
              <a:t>만명</a:t>
            </a:r>
            <a:r>
              <a:rPr lang="ko-KR" altLang="en-US" sz="2400" dirty="0">
                <a:latin typeface="Verdana" pitchFamily="34" charset="0"/>
              </a:rPr>
              <a:t> </a:t>
            </a:r>
          </a:p>
          <a:p>
            <a:pPr>
              <a:lnSpc>
                <a:spcPct val="145000"/>
              </a:lnSpc>
              <a:buNone/>
            </a:pPr>
            <a:r>
              <a:rPr lang="en-US" altLang="ko-KR" sz="2800" dirty="0" smtClean="0">
                <a:latin typeface="Verdana" pitchFamily="34" charset="0"/>
              </a:rPr>
              <a:t>- </a:t>
            </a:r>
            <a:r>
              <a:rPr lang="ko-KR" altLang="en-US" sz="2800" dirty="0" smtClean="0">
                <a:latin typeface="Verdana" pitchFamily="34" charset="0"/>
              </a:rPr>
              <a:t>유병률 </a:t>
            </a:r>
            <a:r>
              <a:rPr lang="en-US" altLang="ko-KR" sz="2800" dirty="0">
                <a:latin typeface="Verdana" pitchFamily="34" charset="0"/>
              </a:rPr>
              <a:t>: </a:t>
            </a:r>
            <a:r>
              <a:rPr lang="en-US" altLang="ko-KR" sz="2400" dirty="0">
                <a:latin typeface="Verdana" pitchFamily="34" charset="0"/>
              </a:rPr>
              <a:t>7-13</a:t>
            </a:r>
            <a:r>
              <a:rPr lang="ko-KR" altLang="en-US" sz="2400" dirty="0">
                <a:latin typeface="Verdana" pitchFamily="34" charset="0"/>
              </a:rPr>
              <a:t>명</a:t>
            </a:r>
            <a:r>
              <a:rPr lang="en-US" altLang="ko-KR" sz="2400" dirty="0">
                <a:latin typeface="Verdana" pitchFamily="34" charset="0"/>
              </a:rPr>
              <a:t>/10</a:t>
            </a:r>
            <a:r>
              <a:rPr lang="ko-KR" altLang="en-US" sz="2400" dirty="0" err="1">
                <a:latin typeface="Verdana" pitchFamily="34" charset="0"/>
              </a:rPr>
              <a:t>만명</a:t>
            </a:r>
            <a:endParaRPr lang="ko-KR" altLang="en-US" sz="2400" dirty="0">
              <a:latin typeface="Verdana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600" b="1" dirty="0">
                <a:solidFill>
                  <a:schemeClr val="accent2"/>
                </a:solidFill>
              </a:rPr>
              <a:t>병태생리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6330950" y="120650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1600" b="1" dirty="0" err="1">
                <a:solidFill>
                  <a:schemeClr val="bg2"/>
                </a:solidFill>
              </a:rPr>
              <a:t>식도이완불능증</a:t>
            </a:r>
            <a:r>
              <a:rPr lang="ko-KR" altLang="en-US" sz="1600" b="1" dirty="0">
                <a:solidFill>
                  <a:schemeClr val="bg2"/>
                </a:solidFill>
              </a:rPr>
              <a:t> </a:t>
            </a:r>
            <a:r>
              <a:rPr lang="en-US" altLang="ko-KR" sz="1600" b="1" dirty="0">
                <a:solidFill>
                  <a:schemeClr val="bg2"/>
                </a:solidFill>
              </a:rPr>
              <a:t>(</a:t>
            </a:r>
            <a:r>
              <a:rPr lang="en-US" altLang="ko-KR" sz="1600" b="1" dirty="0" err="1">
                <a:solidFill>
                  <a:schemeClr val="bg2"/>
                </a:solidFill>
              </a:rPr>
              <a:t>Achalasia</a:t>
            </a:r>
            <a:r>
              <a:rPr lang="en-US" altLang="ko-KR" sz="1600" b="1" dirty="0">
                <a:solidFill>
                  <a:schemeClr val="bg2"/>
                </a:solidFill>
              </a:rPr>
              <a:t>)</a:t>
            </a:r>
          </a:p>
        </p:txBody>
      </p:sp>
      <p:pic>
        <p:nvPicPr>
          <p:cNvPr id="61445" name="Picture 5" descr="pathAch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05000"/>
            <a:ext cx="6553200" cy="381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026" descr="ajg_41775_f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465888"/>
          </a:xfrm>
          <a:noFill/>
          <a:ln/>
        </p:spPr>
      </p:pic>
      <p:sp>
        <p:nvSpPr>
          <p:cNvPr id="82947" name="Text Box 1027"/>
          <p:cNvSpPr txBox="1">
            <a:spLocks noChangeArrowheads="1"/>
          </p:cNvSpPr>
          <p:nvPr/>
        </p:nvSpPr>
        <p:spPr bwMode="auto">
          <a:xfrm>
            <a:off x="5200650" y="6477000"/>
            <a:ext cx="3867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600" i="1">
                <a:solidFill>
                  <a:srgbClr val="000066"/>
                </a:solidFill>
                <a:latin typeface="Arial" charset="0"/>
              </a:rPr>
              <a:t>Am J Gastroenterol 2005;100:1404-1414</a:t>
            </a:r>
          </a:p>
        </p:txBody>
      </p:sp>
      <p:sp>
        <p:nvSpPr>
          <p:cNvPr id="82948" name="Text Box 1028"/>
          <p:cNvSpPr txBox="1">
            <a:spLocks noChangeArrowheads="1"/>
          </p:cNvSpPr>
          <p:nvPr/>
        </p:nvSpPr>
        <p:spPr bwMode="auto">
          <a:xfrm>
            <a:off x="4227513" y="5943600"/>
            <a:ext cx="4840287" cy="396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 b="1">
                <a:latin typeface="Arial" charset="0"/>
              </a:rPr>
              <a:t>CCK-OP : cholecystokinin-octapeptide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solidFill>
                  <a:schemeClr val="accent2"/>
                </a:solidFill>
              </a:rPr>
              <a:t>임상양상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7422" y="1857364"/>
            <a:ext cx="4857784" cy="3671902"/>
          </a:xfrm>
          <a:solidFill>
            <a:srgbClr val="FFFF99"/>
          </a:solidFill>
        </p:spPr>
        <p:txBody>
          <a:bodyPr/>
          <a:lstStyle/>
          <a:p>
            <a:pPr>
              <a:lnSpc>
                <a:spcPct val="145000"/>
              </a:lnSpc>
            </a:pPr>
            <a:r>
              <a:rPr lang="ko-KR" altLang="en-US" sz="2800" b="1" dirty="0" smtClean="0">
                <a:solidFill>
                  <a:schemeClr val="accent2"/>
                </a:solidFill>
                <a:latin typeface="Arial" charset="0"/>
              </a:rPr>
              <a:t>진행성</a:t>
            </a:r>
            <a:r>
              <a:rPr lang="en-US" altLang="ko-KR" sz="2800" b="1" dirty="0" smtClean="0">
                <a:solidFill>
                  <a:schemeClr val="accent2"/>
                </a:solidFill>
                <a:latin typeface="Arial" charset="0"/>
              </a:rPr>
              <a:t>,</a:t>
            </a:r>
            <a:r>
              <a:rPr lang="ko-KR" altLang="en-US" sz="2800" b="1" dirty="0" smtClean="0">
                <a:solidFill>
                  <a:schemeClr val="accent2"/>
                </a:solidFill>
                <a:latin typeface="Arial" charset="0"/>
              </a:rPr>
              <a:t>  </a:t>
            </a:r>
            <a:r>
              <a:rPr lang="ko-KR" altLang="en-US" sz="2800" b="1" dirty="0" err="1" smtClean="0">
                <a:solidFill>
                  <a:schemeClr val="accent2"/>
                </a:solidFill>
                <a:latin typeface="Arial" charset="0"/>
              </a:rPr>
              <a:t>침입성</a:t>
            </a:r>
            <a:r>
              <a:rPr lang="ko-KR" altLang="en-US" sz="2800" b="1" dirty="0" smtClean="0">
                <a:solidFill>
                  <a:schemeClr val="accent2"/>
                </a:solidFill>
                <a:latin typeface="Arial" charset="0"/>
              </a:rPr>
              <a:t>  </a:t>
            </a:r>
            <a:endParaRPr lang="ko-KR" altLang="en-US" sz="2800" b="1" dirty="0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ct val="145000"/>
              </a:lnSpc>
            </a:pPr>
            <a:r>
              <a:rPr lang="ko-KR" altLang="en-US" sz="2800" b="1" dirty="0">
                <a:solidFill>
                  <a:schemeClr val="accent2"/>
                </a:solidFill>
                <a:latin typeface="Verdana" pitchFamily="34" charset="0"/>
              </a:rPr>
              <a:t>폐렴</a:t>
            </a:r>
          </a:p>
          <a:p>
            <a:pPr>
              <a:lnSpc>
                <a:spcPct val="145000"/>
              </a:lnSpc>
            </a:pPr>
            <a:r>
              <a:rPr lang="ko-KR" altLang="en-US" sz="2800" b="1" dirty="0">
                <a:solidFill>
                  <a:schemeClr val="accent2"/>
                </a:solidFill>
                <a:latin typeface="Verdana" pitchFamily="34" charset="0"/>
              </a:rPr>
              <a:t>체중감소 </a:t>
            </a:r>
          </a:p>
          <a:p>
            <a:pPr>
              <a:lnSpc>
                <a:spcPct val="145000"/>
              </a:lnSpc>
            </a:pPr>
            <a:r>
              <a:rPr lang="ko-KR" altLang="en-US" sz="2800" b="1" dirty="0" err="1">
                <a:solidFill>
                  <a:schemeClr val="accent2"/>
                </a:solidFill>
                <a:latin typeface="Verdana" pitchFamily="34" charset="0"/>
              </a:rPr>
              <a:t>흉통</a:t>
            </a:r>
            <a:r>
              <a:rPr lang="en-US" altLang="ko-KR" sz="2800" b="1" dirty="0">
                <a:solidFill>
                  <a:schemeClr val="accent2"/>
                </a:solidFill>
                <a:latin typeface="Verdana" pitchFamily="34" charset="0"/>
              </a:rPr>
              <a:t>, </a:t>
            </a:r>
            <a:r>
              <a:rPr lang="ko-KR" altLang="en-US" sz="2800" b="1" dirty="0" err="1">
                <a:solidFill>
                  <a:schemeClr val="accent2"/>
                </a:solidFill>
                <a:latin typeface="Verdana" pitchFamily="34" charset="0"/>
              </a:rPr>
              <a:t>흉부작열감</a:t>
            </a:r>
            <a:endParaRPr lang="ko-KR" altLang="en-US" sz="2800" b="1" dirty="0">
              <a:solidFill>
                <a:schemeClr val="accent2"/>
              </a:solidFill>
              <a:latin typeface="Verdana" pitchFamily="34" charset="0"/>
            </a:endParaRPr>
          </a:p>
          <a:p>
            <a:pPr>
              <a:lnSpc>
                <a:spcPct val="145000"/>
              </a:lnSpc>
            </a:pPr>
            <a:r>
              <a:rPr lang="ko-KR" altLang="en-US" sz="2800" b="1" dirty="0">
                <a:solidFill>
                  <a:schemeClr val="accent2"/>
                </a:solidFill>
                <a:latin typeface="Verdana" pitchFamily="34" charset="0"/>
              </a:rPr>
              <a:t>식도암 </a:t>
            </a:r>
            <a:r>
              <a:rPr lang="en-US" altLang="ko-KR" sz="2800" b="1" dirty="0">
                <a:solidFill>
                  <a:schemeClr val="accent2"/>
                </a:solidFill>
                <a:latin typeface="Verdana" pitchFamily="34" charset="0"/>
              </a:rPr>
              <a:t>(7</a:t>
            </a:r>
            <a:r>
              <a:rPr lang="ko-KR" altLang="en-US" sz="2800" b="1" dirty="0">
                <a:solidFill>
                  <a:schemeClr val="accent2"/>
                </a:solidFill>
                <a:latin typeface="Verdana" pitchFamily="34" charset="0"/>
              </a:rPr>
              <a:t>배</a:t>
            </a:r>
            <a:r>
              <a:rPr lang="en-US" altLang="ko-KR" sz="2800" b="1" dirty="0">
                <a:solidFill>
                  <a:schemeClr val="accent2"/>
                </a:solidFill>
                <a:latin typeface="Verdana" pitchFamily="34" charset="0"/>
              </a:rPr>
              <a:t>)  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6461125" y="222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ko-KR" altLang="ko-KR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6172200" y="76200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1600" i="1">
                <a:solidFill>
                  <a:schemeClr val="bg2"/>
                </a:solidFill>
              </a:rPr>
              <a:t>식도이완불능증 </a:t>
            </a:r>
            <a:r>
              <a:rPr lang="en-US" altLang="ko-KR" sz="1600" i="1">
                <a:solidFill>
                  <a:schemeClr val="bg2"/>
                </a:solidFill>
              </a:rPr>
              <a:t>(Achalasia)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298" y="714356"/>
            <a:ext cx="3243258" cy="1143000"/>
          </a:xfrm>
        </p:spPr>
        <p:txBody>
          <a:bodyPr/>
          <a:lstStyle/>
          <a:p>
            <a:r>
              <a:rPr lang="ko-KR" alt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진 단</a:t>
            </a:r>
            <a:endParaRPr lang="ko-KR" alt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0298" y="2071678"/>
            <a:ext cx="3571900" cy="3214710"/>
          </a:xfrm>
          <a:solidFill>
            <a:srgbClr val="CCECFF"/>
          </a:solidFill>
        </p:spPr>
        <p:txBody>
          <a:bodyPr/>
          <a:lstStyle/>
          <a:p>
            <a:pPr>
              <a:lnSpc>
                <a:spcPct val="145000"/>
              </a:lnSpc>
              <a:buNone/>
            </a:pPr>
            <a:r>
              <a:rPr lang="en-US" altLang="ko-KR" dirty="0" smtClean="0">
                <a:latin typeface="Arial" charset="0"/>
              </a:rPr>
              <a:t>- </a:t>
            </a:r>
            <a:r>
              <a:rPr lang="ko-KR" altLang="en-US" dirty="0" smtClean="0">
                <a:latin typeface="Arial" charset="0"/>
              </a:rPr>
              <a:t>흉부 </a:t>
            </a:r>
            <a:r>
              <a:rPr lang="en-US" altLang="ko-KR" dirty="0">
                <a:latin typeface="Arial" charset="0"/>
              </a:rPr>
              <a:t>X-</a:t>
            </a:r>
            <a:r>
              <a:rPr lang="ko-KR" altLang="en-US" dirty="0">
                <a:latin typeface="Arial" charset="0"/>
              </a:rPr>
              <a:t>선 검사  </a:t>
            </a:r>
          </a:p>
          <a:p>
            <a:pPr>
              <a:lnSpc>
                <a:spcPct val="145000"/>
              </a:lnSpc>
              <a:buNone/>
            </a:pPr>
            <a:r>
              <a:rPr lang="en-US" altLang="ko-KR" dirty="0" smtClean="0">
                <a:latin typeface="Verdana" pitchFamily="34" charset="0"/>
              </a:rPr>
              <a:t>- </a:t>
            </a:r>
            <a:r>
              <a:rPr lang="en-US" altLang="ko-KR" dirty="0" err="1" smtClean="0">
                <a:latin typeface="Verdana" pitchFamily="34" charset="0"/>
              </a:rPr>
              <a:t>Ba</a:t>
            </a:r>
            <a:r>
              <a:rPr lang="ko-KR" altLang="en-US" dirty="0" err="1" smtClean="0">
                <a:latin typeface="Verdana" pitchFamily="34" charset="0"/>
              </a:rPr>
              <a:t>조영술</a:t>
            </a:r>
            <a:endParaRPr lang="ko-KR" altLang="en-US" dirty="0">
              <a:latin typeface="Verdana" pitchFamily="34" charset="0"/>
            </a:endParaRPr>
          </a:p>
          <a:p>
            <a:pPr>
              <a:lnSpc>
                <a:spcPct val="145000"/>
              </a:lnSpc>
              <a:buNone/>
            </a:pPr>
            <a:r>
              <a:rPr lang="en-US" altLang="ko-KR" dirty="0" smtClean="0">
                <a:latin typeface="Verdana" pitchFamily="34" charset="0"/>
              </a:rPr>
              <a:t>- </a:t>
            </a:r>
            <a:r>
              <a:rPr lang="ko-KR" altLang="en-US" dirty="0" smtClean="0">
                <a:latin typeface="Verdana" pitchFamily="34" charset="0"/>
              </a:rPr>
              <a:t>위내시경 </a:t>
            </a:r>
            <a:r>
              <a:rPr lang="ko-KR" altLang="en-US" dirty="0">
                <a:latin typeface="Verdana" pitchFamily="34" charset="0"/>
              </a:rPr>
              <a:t>검사</a:t>
            </a:r>
          </a:p>
          <a:p>
            <a:pPr>
              <a:lnSpc>
                <a:spcPct val="145000"/>
              </a:lnSpc>
              <a:buNone/>
            </a:pPr>
            <a:r>
              <a:rPr lang="en-US" altLang="ko-KR" dirty="0" smtClean="0">
                <a:latin typeface="Verdana" pitchFamily="34" charset="0"/>
              </a:rPr>
              <a:t>- </a:t>
            </a:r>
            <a:r>
              <a:rPr lang="ko-KR" altLang="en-US" dirty="0" smtClean="0">
                <a:latin typeface="Verdana" pitchFamily="34" charset="0"/>
              </a:rPr>
              <a:t>식도내압검사</a:t>
            </a:r>
            <a:endParaRPr lang="ko-KR" altLang="en-US" dirty="0">
              <a:latin typeface="Verdana" pitchFamily="34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6461125" y="222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ko-KR" altLang="ko-KR"/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6172200" y="76200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1600" i="1">
                <a:solidFill>
                  <a:schemeClr val="bg2"/>
                </a:solidFill>
              </a:rPr>
              <a:t>식도이완불능증 </a:t>
            </a:r>
            <a:r>
              <a:rPr lang="en-US" altLang="ko-KR" sz="1600" i="1">
                <a:solidFill>
                  <a:schemeClr val="bg2"/>
                </a:solidFill>
              </a:rPr>
              <a:t>(Achalasia)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Freeform 2"/>
          <p:cNvSpPr>
            <a:spLocks/>
          </p:cNvSpPr>
          <p:nvPr/>
        </p:nvSpPr>
        <p:spPr bwMode="auto">
          <a:xfrm>
            <a:off x="3376613" y="1384300"/>
            <a:ext cx="280987" cy="1855788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63" y="128"/>
              </a:cxn>
              <a:cxn ang="0">
                <a:pos x="126" y="192"/>
              </a:cxn>
              <a:cxn ang="0">
                <a:pos x="126" y="296"/>
              </a:cxn>
              <a:cxn ang="0">
                <a:pos x="126" y="400"/>
              </a:cxn>
              <a:cxn ang="0">
                <a:pos x="90" y="424"/>
              </a:cxn>
              <a:cxn ang="0">
                <a:pos x="54" y="448"/>
              </a:cxn>
              <a:cxn ang="0">
                <a:pos x="45" y="808"/>
              </a:cxn>
              <a:cxn ang="0">
                <a:pos x="45" y="1160"/>
              </a:cxn>
              <a:cxn ang="0">
                <a:pos x="90" y="1168"/>
              </a:cxn>
              <a:cxn ang="0">
                <a:pos x="144" y="1168"/>
              </a:cxn>
              <a:cxn ang="0">
                <a:pos x="144" y="824"/>
              </a:cxn>
              <a:cxn ang="0">
                <a:pos x="144" y="480"/>
              </a:cxn>
              <a:cxn ang="0">
                <a:pos x="171" y="464"/>
              </a:cxn>
              <a:cxn ang="0">
                <a:pos x="198" y="448"/>
              </a:cxn>
              <a:cxn ang="0">
                <a:pos x="198" y="296"/>
              </a:cxn>
              <a:cxn ang="0">
                <a:pos x="198" y="144"/>
              </a:cxn>
              <a:cxn ang="0">
                <a:pos x="99" y="72"/>
              </a:cxn>
              <a:cxn ang="0">
                <a:pos x="0" y="0"/>
              </a:cxn>
              <a:cxn ang="0">
                <a:pos x="0" y="32"/>
              </a:cxn>
              <a:cxn ang="0">
                <a:pos x="0" y="64"/>
              </a:cxn>
            </a:cxnLst>
            <a:rect l="0" t="0" r="r" b="b"/>
            <a:pathLst>
              <a:path w="199" h="1169">
                <a:moveTo>
                  <a:pt x="0" y="64"/>
                </a:moveTo>
                <a:lnTo>
                  <a:pt x="63" y="128"/>
                </a:lnTo>
                <a:lnTo>
                  <a:pt x="126" y="192"/>
                </a:lnTo>
                <a:lnTo>
                  <a:pt x="126" y="296"/>
                </a:lnTo>
                <a:lnTo>
                  <a:pt x="126" y="400"/>
                </a:lnTo>
                <a:lnTo>
                  <a:pt x="90" y="424"/>
                </a:lnTo>
                <a:lnTo>
                  <a:pt x="54" y="448"/>
                </a:lnTo>
                <a:lnTo>
                  <a:pt x="45" y="808"/>
                </a:lnTo>
                <a:lnTo>
                  <a:pt x="45" y="1160"/>
                </a:lnTo>
                <a:lnTo>
                  <a:pt x="90" y="1168"/>
                </a:lnTo>
                <a:lnTo>
                  <a:pt x="144" y="1168"/>
                </a:lnTo>
                <a:lnTo>
                  <a:pt x="144" y="824"/>
                </a:lnTo>
                <a:lnTo>
                  <a:pt x="144" y="480"/>
                </a:lnTo>
                <a:lnTo>
                  <a:pt x="171" y="464"/>
                </a:lnTo>
                <a:lnTo>
                  <a:pt x="198" y="448"/>
                </a:lnTo>
                <a:lnTo>
                  <a:pt x="198" y="296"/>
                </a:lnTo>
                <a:lnTo>
                  <a:pt x="198" y="144"/>
                </a:lnTo>
                <a:lnTo>
                  <a:pt x="99" y="72"/>
                </a:lnTo>
                <a:lnTo>
                  <a:pt x="0" y="0"/>
                </a:lnTo>
                <a:lnTo>
                  <a:pt x="0" y="32"/>
                </a:lnTo>
                <a:lnTo>
                  <a:pt x="0" y="64"/>
                </a:lnTo>
              </a:path>
            </a:pathLst>
          </a:custGeom>
          <a:solidFill>
            <a:srgbClr val="FF9900"/>
          </a:solidFill>
          <a:ln w="12700" cap="rnd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51907" name="Freeform 3"/>
          <p:cNvSpPr>
            <a:spLocks/>
          </p:cNvSpPr>
          <p:nvPr/>
        </p:nvSpPr>
        <p:spPr bwMode="auto">
          <a:xfrm>
            <a:off x="2997200" y="3073400"/>
            <a:ext cx="636588" cy="2693988"/>
          </a:xfrm>
          <a:custGeom>
            <a:avLst/>
            <a:gdLst/>
            <a:ahLst/>
            <a:cxnLst>
              <a:cxn ang="0">
                <a:pos x="362" y="0"/>
              </a:cxn>
              <a:cxn ang="0">
                <a:pos x="353" y="48"/>
              </a:cxn>
              <a:cxn ang="0">
                <a:pos x="344" y="96"/>
              </a:cxn>
              <a:cxn ang="0">
                <a:pos x="335" y="48"/>
              </a:cxn>
              <a:cxn ang="0">
                <a:pos x="335" y="0"/>
              </a:cxn>
              <a:cxn ang="0">
                <a:pos x="318" y="24"/>
              </a:cxn>
              <a:cxn ang="0">
                <a:pos x="309" y="48"/>
              </a:cxn>
              <a:cxn ang="0">
                <a:pos x="300" y="589"/>
              </a:cxn>
              <a:cxn ang="0">
                <a:pos x="300" y="1131"/>
              </a:cxn>
              <a:cxn ang="0">
                <a:pos x="318" y="1155"/>
              </a:cxn>
              <a:cxn ang="0">
                <a:pos x="335" y="1178"/>
              </a:cxn>
              <a:cxn ang="0">
                <a:pos x="326" y="1314"/>
              </a:cxn>
              <a:cxn ang="0">
                <a:pos x="326" y="1449"/>
              </a:cxn>
              <a:cxn ang="0">
                <a:pos x="300" y="1473"/>
              </a:cxn>
              <a:cxn ang="0">
                <a:pos x="265" y="1497"/>
              </a:cxn>
              <a:cxn ang="0">
                <a:pos x="132" y="1585"/>
              </a:cxn>
              <a:cxn ang="0">
                <a:pos x="0" y="1680"/>
              </a:cxn>
              <a:cxn ang="0">
                <a:pos x="35" y="1688"/>
              </a:cxn>
              <a:cxn ang="0">
                <a:pos x="62" y="1696"/>
              </a:cxn>
              <a:cxn ang="0">
                <a:pos x="256" y="1585"/>
              </a:cxn>
              <a:cxn ang="0">
                <a:pos x="450" y="1481"/>
              </a:cxn>
              <a:cxn ang="0">
                <a:pos x="450" y="1322"/>
              </a:cxn>
              <a:cxn ang="0">
                <a:pos x="441" y="1155"/>
              </a:cxn>
              <a:cxn ang="0">
                <a:pos x="415" y="1123"/>
              </a:cxn>
              <a:cxn ang="0">
                <a:pos x="388" y="1091"/>
              </a:cxn>
              <a:cxn ang="0">
                <a:pos x="397" y="573"/>
              </a:cxn>
              <a:cxn ang="0">
                <a:pos x="406" y="56"/>
              </a:cxn>
              <a:cxn ang="0">
                <a:pos x="397" y="24"/>
              </a:cxn>
              <a:cxn ang="0">
                <a:pos x="397" y="0"/>
              </a:cxn>
              <a:cxn ang="0">
                <a:pos x="388" y="48"/>
              </a:cxn>
              <a:cxn ang="0">
                <a:pos x="371" y="96"/>
              </a:cxn>
              <a:cxn ang="0">
                <a:pos x="371" y="48"/>
              </a:cxn>
              <a:cxn ang="0">
                <a:pos x="362" y="0"/>
              </a:cxn>
            </a:cxnLst>
            <a:rect l="0" t="0" r="r" b="b"/>
            <a:pathLst>
              <a:path w="451" h="1697">
                <a:moveTo>
                  <a:pt x="362" y="0"/>
                </a:moveTo>
                <a:lnTo>
                  <a:pt x="353" y="48"/>
                </a:lnTo>
                <a:lnTo>
                  <a:pt x="344" y="96"/>
                </a:lnTo>
                <a:lnTo>
                  <a:pt x="335" y="48"/>
                </a:lnTo>
                <a:lnTo>
                  <a:pt x="335" y="0"/>
                </a:lnTo>
                <a:lnTo>
                  <a:pt x="318" y="24"/>
                </a:lnTo>
                <a:lnTo>
                  <a:pt x="309" y="48"/>
                </a:lnTo>
                <a:lnTo>
                  <a:pt x="300" y="589"/>
                </a:lnTo>
                <a:lnTo>
                  <a:pt x="300" y="1131"/>
                </a:lnTo>
                <a:lnTo>
                  <a:pt x="318" y="1155"/>
                </a:lnTo>
                <a:lnTo>
                  <a:pt x="335" y="1178"/>
                </a:lnTo>
                <a:lnTo>
                  <a:pt x="326" y="1314"/>
                </a:lnTo>
                <a:lnTo>
                  <a:pt x="326" y="1449"/>
                </a:lnTo>
                <a:lnTo>
                  <a:pt x="300" y="1473"/>
                </a:lnTo>
                <a:lnTo>
                  <a:pt x="265" y="1497"/>
                </a:lnTo>
                <a:lnTo>
                  <a:pt x="132" y="1585"/>
                </a:lnTo>
                <a:lnTo>
                  <a:pt x="0" y="1680"/>
                </a:lnTo>
                <a:lnTo>
                  <a:pt x="35" y="1688"/>
                </a:lnTo>
                <a:lnTo>
                  <a:pt x="62" y="1696"/>
                </a:lnTo>
                <a:lnTo>
                  <a:pt x="256" y="1585"/>
                </a:lnTo>
                <a:lnTo>
                  <a:pt x="450" y="1481"/>
                </a:lnTo>
                <a:lnTo>
                  <a:pt x="450" y="1322"/>
                </a:lnTo>
                <a:lnTo>
                  <a:pt x="441" y="1155"/>
                </a:lnTo>
                <a:lnTo>
                  <a:pt x="415" y="1123"/>
                </a:lnTo>
                <a:lnTo>
                  <a:pt x="388" y="1091"/>
                </a:lnTo>
                <a:lnTo>
                  <a:pt x="397" y="573"/>
                </a:lnTo>
                <a:lnTo>
                  <a:pt x="406" y="56"/>
                </a:lnTo>
                <a:lnTo>
                  <a:pt x="397" y="24"/>
                </a:lnTo>
                <a:lnTo>
                  <a:pt x="397" y="0"/>
                </a:lnTo>
                <a:lnTo>
                  <a:pt x="388" y="48"/>
                </a:lnTo>
                <a:lnTo>
                  <a:pt x="371" y="96"/>
                </a:lnTo>
                <a:lnTo>
                  <a:pt x="371" y="48"/>
                </a:lnTo>
                <a:lnTo>
                  <a:pt x="362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51908" name="Freeform 4"/>
          <p:cNvSpPr>
            <a:spLocks/>
          </p:cNvSpPr>
          <p:nvPr/>
        </p:nvSpPr>
        <p:spPr bwMode="auto">
          <a:xfrm>
            <a:off x="2997200" y="3073400"/>
            <a:ext cx="649288" cy="2706688"/>
          </a:xfrm>
          <a:custGeom>
            <a:avLst/>
            <a:gdLst/>
            <a:ahLst/>
            <a:cxnLst>
              <a:cxn ang="0">
                <a:pos x="369" y="0"/>
              </a:cxn>
              <a:cxn ang="0">
                <a:pos x="351" y="96"/>
              </a:cxn>
              <a:cxn ang="0">
                <a:pos x="342" y="0"/>
              </a:cxn>
              <a:cxn ang="0">
                <a:pos x="315" y="48"/>
              </a:cxn>
              <a:cxn ang="0">
                <a:pos x="306" y="1136"/>
              </a:cxn>
              <a:cxn ang="0">
                <a:pos x="342" y="1184"/>
              </a:cxn>
              <a:cxn ang="0">
                <a:pos x="333" y="1456"/>
              </a:cxn>
              <a:cxn ang="0">
                <a:pos x="270" y="1504"/>
              </a:cxn>
              <a:cxn ang="0">
                <a:pos x="0" y="1688"/>
              </a:cxn>
              <a:cxn ang="0">
                <a:pos x="63" y="1704"/>
              </a:cxn>
              <a:cxn ang="0">
                <a:pos x="459" y="1488"/>
              </a:cxn>
              <a:cxn ang="0">
                <a:pos x="450" y="1160"/>
              </a:cxn>
              <a:cxn ang="0">
                <a:pos x="396" y="1096"/>
              </a:cxn>
              <a:cxn ang="0">
                <a:pos x="414" y="56"/>
              </a:cxn>
              <a:cxn ang="0">
                <a:pos x="405" y="0"/>
              </a:cxn>
              <a:cxn ang="0">
                <a:pos x="378" y="96"/>
              </a:cxn>
              <a:cxn ang="0">
                <a:pos x="369" y="0"/>
              </a:cxn>
            </a:cxnLst>
            <a:rect l="0" t="0" r="r" b="b"/>
            <a:pathLst>
              <a:path w="460" h="1705">
                <a:moveTo>
                  <a:pt x="369" y="0"/>
                </a:moveTo>
                <a:lnTo>
                  <a:pt x="351" y="96"/>
                </a:lnTo>
                <a:lnTo>
                  <a:pt x="342" y="0"/>
                </a:lnTo>
                <a:lnTo>
                  <a:pt x="315" y="48"/>
                </a:lnTo>
                <a:lnTo>
                  <a:pt x="306" y="1136"/>
                </a:lnTo>
                <a:lnTo>
                  <a:pt x="342" y="1184"/>
                </a:lnTo>
                <a:lnTo>
                  <a:pt x="333" y="1456"/>
                </a:lnTo>
                <a:lnTo>
                  <a:pt x="270" y="1504"/>
                </a:lnTo>
                <a:lnTo>
                  <a:pt x="0" y="1688"/>
                </a:lnTo>
                <a:lnTo>
                  <a:pt x="63" y="1704"/>
                </a:lnTo>
                <a:lnTo>
                  <a:pt x="459" y="1488"/>
                </a:lnTo>
                <a:lnTo>
                  <a:pt x="450" y="1160"/>
                </a:lnTo>
                <a:lnTo>
                  <a:pt x="396" y="1096"/>
                </a:lnTo>
                <a:lnTo>
                  <a:pt x="414" y="56"/>
                </a:lnTo>
                <a:lnTo>
                  <a:pt x="405" y="0"/>
                </a:lnTo>
                <a:lnTo>
                  <a:pt x="378" y="96"/>
                </a:lnTo>
                <a:lnTo>
                  <a:pt x="369" y="0"/>
                </a:lnTo>
              </a:path>
            </a:pathLst>
          </a:custGeom>
          <a:noFill/>
          <a:ln w="12700" cap="rnd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51909" name="Freeform 5"/>
          <p:cNvSpPr>
            <a:spLocks/>
          </p:cNvSpPr>
          <p:nvPr/>
        </p:nvSpPr>
        <p:spPr bwMode="auto">
          <a:xfrm>
            <a:off x="2997200" y="3073400"/>
            <a:ext cx="649288" cy="2706688"/>
          </a:xfrm>
          <a:custGeom>
            <a:avLst/>
            <a:gdLst/>
            <a:ahLst/>
            <a:cxnLst>
              <a:cxn ang="0">
                <a:pos x="369" y="0"/>
              </a:cxn>
              <a:cxn ang="0">
                <a:pos x="360" y="48"/>
              </a:cxn>
              <a:cxn ang="0">
                <a:pos x="351" y="96"/>
              </a:cxn>
              <a:cxn ang="0">
                <a:pos x="342" y="48"/>
              </a:cxn>
              <a:cxn ang="0">
                <a:pos x="342" y="0"/>
              </a:cxn>
              <a:cxn ang="0">
                <a:pos x="324" y="24"/>
              </a:cxn>
              <a:cxn ang="0">
                <a:pos x="315" y="48"/>
              </a:cxn>
              <a:cxn ang="0">
                <a:pos x="306" y="592"/>
              </a:cxn>
              <a:cxn ang="0">
                <a:pos x="306" y="1136"/>
              </a:cxn>
              <a:cxn ang="0">
                <a:pos x="324" y="1160"/>
              </a:cxn>
              <a:cxn ang="0">
                <a:pos x="342" y="1184"/>
              </a:cxn>
              <a:cxn ang="0">
                <a:pos x="333" y="1320"/>
              </a:cxn>
              <a:cxn ang="0">
                <a:pos x="333" y="1456"/>
              </a:cxn>
              <a:cxn ang="0">
                <a:pos x="306" y="1480"/>
              </a:cxn>
              <a:cxn ang="0">
                <a:pos x="270" y="1504"/>
              </a:cxn>
              <a:cxn ang="0">
                <a:pos x="135" y="1592"/>
              </a:cxn>
              <a:cxn ang="0">
                <a:pos x="0" y="1688"/>
              </a:cxn>
              <a:cxn ang="0">
                <a:pos x="36" y="1696"/>
              </a:cxn>
              <a:cxn ang="0">
                <a:pos x="63" y="1704"/>
              </a:cxn>
              <a:cxn ang="0">
                <a:pos x="261" y="1592"/>
              </a:cxn>
              <a:cxn ang="0">
                <a:pos x="459" y="1488"/>
              </a:cxn>
              <a:cxn ang="0">
                <a:pos x="459" y="1328"/>
              </a:cxn>
              <a:cxn ang="0">
                <a:pos x="450" y="1160"/>
              </a:cxn>
              <a:cxn ang="0">
                <a:pos x="423" y="1128"/>
              </a:cxn>
              <a:cxn ang="0">
                <a:pos x="396" y="1096"/>
              </a:cxn>
              <a:cxn ang="0">
                <a:pos x="405" y="576"/>
              </a:cxn>
              <a:cxn ang="0">
                <a:pos x="414" y="56"/>
              </a:cxn>
              <a:cxn ang="0">
                <a:pos x="405" y="24"/>
              </a:cxn>
              <a:cxn ang="0">
                <a:pos x="405" y="0"/>
              </a:cxn>
              <a:cxn ang="0">
                <a:pos x="396" y="48"/>
              </a:cxn>
              <a:cxn ang="0">
                <a:pos x="378" y="96"/>
              </a:cxn>
              <a:cxn ang="0">
                <a:pos x="378" y="48"/>
              </a:cxn>
              <a:cxn ang="0">
                <a:pos x="369" y="0"/>
              </a:cxn>
            </a:cxnLst>
            <a:rect l="0" t="0" r="r" b="b"/>
            <a:pathLst>
              <a:path w="460" h="1705">
                <a:moveTo>
                  <a:pt x="369" y="0"/>
                </a:moveTo>
                <a:lnTo>
                  <a:pt x="360" y="48"/>
                </a:lnTo>
                <a:lnTo>
                  <a:pt x="351" y="96"/>
                </a:lnTo>
                <a:lnTo>
                  <a:pt x="342" y="48"/>
                </a:lnTo>
                <a:lnTo>
                  <a:pt x="342" y="0"/>
                </a:lnTo>
                <a:lnTo>
                  <a:pt x="324" y="24"/>
                </a:lnTo>
                <a:lnTo>
                  <a:pt x="315" y="48"/>
                </a:lnTo>
                <a:lnTo>
                  <a:pt x="306" y="592"/>
                </a:lnTo>
                <a:lnTo>
                  <a:pt x="306" y="1136"/>
                </a:lnTo>
                <a:lnTo>
                  <a:pt x="324" y="1160"/>
                </a:lnTo>
                <a:lnTo>
                  <a:pt x="342" y="1184"/>
                </a:lnTo>
                <a:lnTo>
                  <a:pt x="333" y="1320"/>
                </a:lnTo>
                <a:lnTo>
                  <a:pt x="333" y="1456"/>
                </a:lnTo>
                <a:lnTo>
                  <a:pt x="306" y="1480"/>
                </a:lnTo>
                <a:lnTo>
                  <a:pt x="270" y="1504"/>
                </a:lnTo>
                <a:lnTo>
                  <a:pt x="135" y="1592"/>
                </a:lnTo>
                <a:lnTo>
                  <a:pt x="0" y="1688"/>
                </a:lnTo>
                <a:lnTo>
                  <a:pt x="36" y="1696"/>
                </a:lnTo>
                <a:lnTo>
                  <a:pt x="63" y="1704"/>
                </a:lnTo>
                <a:lnTo>
                  <a:pt x="261" y="1592"/>
                </a:lnTo>
                <a:lnTo>
                  <a:pt x="459" y="1488"/>
                </a:lnTo>
                <a:lnTo>
                  <a:pt x="459" y="1328"/>
                </a:lnTo>
                <a:lnTo>
                  <a:pt x="450" y="1160"/>
                </a:lnTo>
                <a:lnTo>
                  <a:pt x="423" y="1128"/>
                </a:lnTo>
                <a:lnTo>
                  <a:pt x="396" y="1096"/>
                </a:lnTo>
                <a:lnTo>
                  <a:pt x="405" y="576"/>
                </a:lnTo>
                <a:lnTo>
                  <a:pt x="414" y="56"/>
                </a:lnTo>
                <a:lnTo>
                  <a:pt x="405" y="24"/>
                </a:lnTo>
                <a:lnTo>
                  <a:pt x="405" y="0"/>
                </a:lnTo>
                <a:lnTo>
                  <a:pt x="396" y="48"/>
                </a:lnTo>
                <a:lnTo>
                  <a:pt x="378" y="96"/>
                </a:lnTo>
                <a:lnTo>
                  <a:pt x="378" y="48"/>
                </a:lnTo>
                <a:lnTo>
                  <a:pt x="369" y="0"/>
                </a:lnTo>
              </a:path>
            </a:pathLst>
          </a:cu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2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12700" cap="rnd" cmpd="sng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51910" name="Freeform 6"/>
          <p:cNvSpPr>
            <a:spLocks/>
          </p:cNvSpPr>
          <p:nvPr/>
        </p:nvSpPr>
        <p:spPr bwMode="auto">
          <a:xfrm>
            <a:off x="3760788" y="1447800"/>
            <a:ext cx="280987" cy="1792288"/>
          </a:xfrm>
          <a:custGeom>
            <a:avLst/>
            <a:gdLst/>
            <a:ahLst/>
            <a:cxnLst>
              <a:cxn ang="0">
                <a:pos x="198" y="64"/>
              </a:cxn>
              <a:cxn ang="0">
                <a:pos x="135" y="128"/>
              </a:cxn>
              <a:cxn ang="0">
                <a:pos x="72" y="192"/>
              </a:cxn>
              <a:cxn ang="0">
                <a:pos x="72" y="296"/>
              </a:cxn>
              <a:cxn ang="0">
                <a:pos x="72" y="400"/>
              </a:cxn>
              <a:cxn ang="0">
                <a:pos x="108" y="424"/>
              </a:cxn>
              <a:cxn ang="0">
                <a:pos x="144" y="448"/>
              </a:cxn>
              <a:cxn ang="0">
                <a:pos x="153" y="784"/>
              </a:cxn>
              <a:cxn ang="0">
                <a:pos x="153" y="1120"/>
              </a:cxn>
              <a:cxn ang="0">
                <a:pos x="99" y="1120"/>
              </a:cxn>
              <a:cxn ang="0">
                <a:pos x="45" y="1128"/>
              </a:cxn>
              <a:cxn ang="0">
                <a:pos x="45" y="808"/>
              </a:cxn>
              <a:cxn ang="0">
                <a:pos x="45" y="488"/>
              </a:cxn>
              <a:cxn ang="0">
                <a:pos x="18" y="464"/>
              </a:cxn>
              <a:cxn ang="0">
                <a:pos x="0" y="448"/>
              </a:cxn>
              <a:cxn ang="0">
                <a:pos x="0" y="304"/>
              </a:cxn>
              <a:cxn ang="0">
                <a:pos x="0" y="152"/>
              </a:cxn>
              <a:cxn ang="0">
                <a:pos x="99" y="80"/>
              </a:cxn>
              <a:cxn ang="0">
                <a:pos x="198" y="0"/>
              </a:cxn>
              <a:cxn ang="0">
                <a:pos x="198" y="32"/>
              </a:cxn>
              <a:cxn ang="0">
                <a:pos x="198" y="64"/>
              </a:cxn>
            </a:cxnLst>
            <a:rect l="0" t="0" r="r" b="b"/>
            <a:pathLst>
              <a:path w="199" h="1129">
                <a:moveTo>
                  <a:pt x="198" y="64"/>
                </a:moveTo>
                <a:lnTo>
                  <a:pt x="135" y="128"/>
                </a:lnTo>
                <a:lnTo>
                  <a:pt x="72" y="192"/>
                </a:lnTo>
                <a:lnTo>
                  <a:pt x="72" y="296"/>
                </a:lnTo>
                <a:lnTo>
                  <a:pt x="72" y="400"/>
                </a:lnTo>
                <a:lnTo>
                  <a:pt x="108" y="424"/>
                </a:lnTo>
                <a:lnTo>
                  <a:pt x="144" y="448"/>
                </a:lnTo>
                <a:lnTo>
                  <a:pt x="153" y="784"/>
                </a:lnTo>
                <a:lnTo>
                  <a:pt x="153" y="1120"/>
                </a:lnTo>
                <a:lnTo>
                  <a:pt x="99" y="1120"/>
                </a:lnTo>
                <a:lnTo>
                  <a:pt x="45" y="1128"/>
                </a:lnTo>
                <a:lnTo>
                  <a:pt x="45" y="808"/>
                </a:lnTo>
                <a:lnTo>
                  <a:pt x="45" y="488"/>
                </a:lnTo>
                <a:lnTo>
                  <a:pt x="18" y="464"/>
                </a:lnTo>
                <a:lnTo>
                  <a:pt x="0" y="448"/>
                </a:lnTo>
                <a:lnTo>
                  <a:pt x="0" y="304"/>
                </a:lnTo>
                <a:lnTo>
                  <a:pt x="0" y="152"/>
                </a:lnTo>
                <a:lnTo>
                  <a:pt x="99" y="80"/>
                </a:lnTo>
                <a:lnTo>
                  <a:pt x="198" y="0"/>
                </a:lnTo>
                <a:lnTo>
                  <a:pt x="198" y="32"/>
                </a:lnTo>
                <a:lnTo>
                  <a:pt x="198" y="64"/>
                </a:lnTo>
              </a:path>
            </a:pathLst>
          </a:custGeom>
          <a:solidFill>
            <a:srgbClr val="FF9900"/>
          </a:solidFill>
          <a:ln w="12700" cap="rnd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51911" name="Freeform 7"/>
          <p:cNvSpPr>
            <a:spLocks/>
          </p:cNvSpPr>
          <p:nvPr/>
        </p:nvSpPr>
        <p:spPr bwMode="auto">
          <a:xfrm>
            <a:off x="3771900" y="3098800"/>
            <a:ext cx="979488" cy="2554288"/>
          </a:xfrm>
          <a:custGeom>
            <a:avLst/>
            <a:gdLst/>
            <a:ahLst/>
            <a:cxnLst>
              <a:cxn ang="0">
                <a:pos x="89" y="0"/>
              </a:cxn>
              <a:cxn ang="0">
                <a:pos x="98" y="56"/>
              </a:cxn>
              <a:cxn ang="0">
                <a:pos x="107" y="111"/>
              </a:cxn>
              <a:cxn ang="0">
                <a:pos x="116" y="56"/>
              </a:cxn>
              <a:cxn ang="0">
                <a:pos x="116" y="0"/>
              </a:cxn>
              <a:cxn ang="0">
                <a:pos x="133" y="32"/>
              </a:cxn>
              <a:cxn ang="0">
                <a:pos x="142" y="56"/>
              </a:cxn>
              <a:cxn ang="0">
                <a:pos x="160" y="581"/>
              </a:cxn>
              <a:cxn ang="0">
                <a:pos x="178" y="1099"/>
              </a:cxn>
              <a:cxn ang="0">
                <a:pos x="142" y="1138"/>
              </a:cxn>
              <a:cxn ang="0">
                <a:pos x="116" y="1170"/>
              </a:cxn>
              <a:cxn ang="0">
                <a:pos x="124" y="1306"/>
              </a:cxn>
              <a:cxn ang="0">
                <a:pos x="124" y="1441"/>
              </a:cxn>
              <a:cxn ang="0">
                <a:pos x="160" y="1465"/>
              </a:cxn>
              <a:cxn ang="0">
                <a:pos x="195" y="1489"/>
              </a:cxn>
              <a:cxn ang="0">
                <a:pos x="444" y="1536"/>
              </a:cxn>
              <a:cxn ang="0">
                <a:pos x="693" y="1584"/>
              </a:cxn>
              <a:cxn ang="0">
                <a:pos x="693" y="1592"/>
              </a:cxn>
              <a:cxn ang="0">
                <a:pos x="693" y="1608"/>
              </a:cxn>
              <a:cxn ang="0">
                <a:pos x="400" y="1568"/>
              </a:cxn>
              <a:cxn ang="0">
                <a:pos x="98" y="1528"/>
              </a:cxn>
              <a:cxn ang="0">
                <a:pos x="44" y="1505"/>
              </a:cxn>
              <a:cxn ang="0">
                <a:pos x="0" y="1473"/>
              </a:cxn>
              <a:cxn ang="0">
                <a:pos x="0" y="1306"/>
              </a:cxn>
              <a:cxn ang="0">
                <a:pos x="0" y="1138"/>
              </a:cxn>
              <a:cxn ang="0">
                <a:pos x="27" y="1106"/>
              </a:cxn>
              <a:cxn ang="0">
                <a:pos x="53" y="1075"/>
              </a:cxn>
              <a:cxn ang="0">
                <a:pos x="44" y="573"/>
              </a:cxn>
              <a:cxn ang="0">
                <a:pos x="36" y="72"/>
              </a:cxn>
              <a:cxn ang="0">
                <a:pos x="44" y="40"/>
              </a:cxn>
              <a:cxn ang="0">
                <a:pos x="53" y="0"/>
              </a:cxn>
              <a:cxn ang="0">
                <a:pos x="62" y="56"/>
              </a:cxn>
              <a:cxn ang="0">
                <a:pos x="80" y="103"/>
              </a:cxn>
              <a:cxn ang="0">
                <a:pos x="89" y="56"/>
              </a:cxn>
              <a:cxn ang="0">
                <a:pos x="89" y="0"/>
              </a:cxn>
            </a:cxnLst>
            <a:rect l="0" t="0" r="r" b="b"/>
            <a:pathLst>
              <a:path w="694" h="1609">
                <a:moveTo>
                  <a:pt x="89" y="0"/>
                </a:moveTo>
                <a:lnTo>
                  <a:pt x="98" y="56"/>
                </a:lnTo>
                <a:lnTo>
                  <a:pt x="107" y="111"/>
                </a:lnTo>
                <a:lnTo>
                  <a:pt x="116" y="56"/>
                </a:lnTo>
                <a:lnTo>
                  <a:pt x="116" y="0"/>
                </a:lnTo>
                <a:lnTo>
                  <a:pt x="133" y="32"/>
                </a:lnTo>
                <a:lnTo>
                  <a:pt x="142" y="56"/>
                </a:lnTo>
                <a:lnTo>
                  <a:pt x="160" y="581"/>
                </a:lnTo>
                <a:lnTo>
                  <a:pt x="178" y="1099"/>
                </a:lnTo>
                <a:lnTo>
                  <a:pt x="142" y="1138"/>
                </a:lnTo>
                <a:lnTo>
                  <a:pt x="116" y="1170"/>
                </a:lnTo>
                <a:lnTo>
                  <a:pt x="124" y="1306"/>
                </a:lnTo>
                <a:lnTo>
                  <a:pt x="124" y="1441"/>
                </a:lnTo>
                <a:lnTo>
                  <a:pt x="160" y="1465"/>
                </a:lnTo>
                <a:lnTo>
                  <a:pt x="195" y="1489"/>
                </a:lnTo>
                <a:lnTo>
                  <a:pt x="444" y="1536"/>
                </a:lnTo>
                <a:lnTo>
                  <a:pt x="693" y="1584"/>
                </a:lnTo>
                <a:lnTo>
                  <a:pt x="693" y="1592"/>
                </a:lnTo>
                <a:lnTo>
                  <a:pt x="693" y="1608"/>
                </a:lnTo>
                <a:lnTo>
                  <a:pt x="400" y="1568"/>
                </a:lnTo>
                <a:lnTo>
                  <a:pt x="98" y="1528"/>
                </a:lnTo>
                <a:lnTo>
                  <a:pt x="44" y="1505"/>
                </a:lnTo>
                <a:lnTo>
                  <a:pt x="0" y="1473"/>
                </a:lnTo>
                <a:lnTo>
                  <a:pt x="0" y="1306"/>
                </a:lnTo>
                <a:lnTo>
                  <a:pt x="0" y="1138"/>
                </a:lnTo>
                <a:lnTo>
                  <a:pt x="27" y="1106"/>
                </a:lnTo>
                <a:lnTo>
                  <a:pt x="53" y="1075"/>
                </a:lnTo>
                <a:lnTo>
                  <a:pt x="44" y="573"/>
                </a:lnTo>
                <a:lnTo>
                  <a:pt x="36" y="72"/>
                </a:lnTo>
                <a:lnTo>
                  <a:pt x="44" y="40"/>
                </a:lnTo>
                <a:lnTo>
                  <a:pt x="53" y="0"/>
                </a:lnTo>
                <a:lnTo>
                  <a:pt x="62" y="56"/>
                </a:lnTo>
                <a:lnTo>
                  <a:pt x="80" y="103"/>
                </a:lnTo>
                <a:lnTo>
                  <a:pt x="89" y="56"/>
                </a:lnTo>
                <a:lnTo>
                  <a:pt x="89" y="0"/>
                </a:lnTo>
              </a:path>
            </a:pathLst>
          </a:cu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2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12700" cap="rnd" cmpd="sng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51912" name="Freeform 8"/>
          <p:cNvSpPr>
            <a:spLocks/>
          </p:cNvSpPr>
          <p:nvPr/>
        </p:nvSpPr>
        <p:spPr bwMode="auto">
          <a:xfrm>
            <a:off x="3771900" y="3098800"/>
            <a:ext cx="992188" cy="2566988"/>
          </a:xfrm>
          <a:custGeom>
            <a:avLst/>
            <a:gdLst/>
            <a:ahLst/>
            <a:cxnLst>
              <a:cxn ang="0">
                <a:pos x="90" y="0"/>
              </a:cxn>
              <a:cxn ang="0">
                <a:pos x="108" y="112"/>
              </a:cxn>
              <a:cxn ang="0">
                <a:pos x="117" y="0"/>
              </a:cxn>
              <a:cxn ang="0">
                <a:pos x="144" y="56"/>
              </a:cxn>
              <a:cxn ang="0">
                <a:pos x="180" y="1104"/>
              </a:cxn>
              <a:cxn ang="0">
                <a:pos x="117" y="1176"/>
              </a:cxn>
              <a:cxn ang="0">
                <a:pos x="126" y="1448"/>
              </a:cxn>
              <a:cxn ang="0">
                <a:pos x="198" y="1496"/>
              </a:cxn>
              <a:cxn ang="0">
                <a:pos x="702" y="1592"/>
              </a:cxn>
              <a:cxn ang="0">
                <a:pos x="702" y="1616"/>
              </a:cxn>
              <a:cxn ang="0">
                <a:pos x="99" y="1536"/>
              </a:cxn>
              <a:cxn ang="0">
                <a:pos x="0" y="1480"/>
              </a:cxn>
              <a:cxn ang="0">
                <a:pos x="0" y="1144"/>
              </a:cxn>
              <a:cxn ang="0">
                <a:pos x="54" y="1080"/>
              </a:cxn>
              <a:cxn ang="0">
                <a:pos x="36" y="72"/>
              </a:cxn>
              <a:cxn ang="0">
                <a:pos x="54" y="0"/>
              </a:cxn>
              <a:cxn ang="0">
                <a:pos x="81" y="104"/>
              </a:cxn>
              <a:cxn ang="0">
                <a:pos x="90" y="0"/>
              </a:cxn>
            </a:cxnLst>
            <a:rect l="0" t="0" r="r" b="b"/>
            <a:pathLst>
              <a:path w="703" h="1617">
                <a:moveTo>
                  <a:pt x="90" y="0"/>
                </a:moveTo>
                <a:lnTo>
                  <a:pt x="108" y="112"/>
                </a:lnTo>
                <a:lnTo>
                  <a:pt x="117" y="0"/>
                </a:lnTo>
                <a:lnTo>
                  <a:pt x="144" y="56"/>
                </a:lnTo>
                <a:lnTo>
                  <a:pt x="180" y="1104"/>
                </a:lnTo>
                <a:lnTo>
                  <a:pt x="117" y="1176"/>
                </a:lnTo>
                <a:lnTo>
                  <a:pt x="126" y="1448"/>
                </a:lnTo>
                <a:lnTo>
                  <a:pt x="198" y="1496"/>
                </a:lnTo>
                <a:lnTo>
                  <a:pt x="702" y="1592"/>
                </a:lnTo>
                <a:lnTo>
                  <a:pt x="702" y="1616"/>
                </a:lnTo>
                <a:lnTo>
                  <a:pt x="99" y="1536"/>
                </a:lnTo>
                <a:lnTo>
                  <a:pt x="0" y="1480"/>
                </a:lnTo>
                <a:lnTo>
                  <a:pt x="0" y="1144"/>
                </a:lnTo>
                <a:lnTo>
                  <a:pt x="54" y="1080"/>
                </a:lnTo>
                <a:lnTo>
                  <a:pt x="36" y="72"/>
                </a:lnTo>
                <a:lnTo>
                  <a:pt x="54" y="0"/>
                </a:lnTo>
                <a:lnTo>
                  <a:pt x="81" y="104"/>
                </a:lnTo>
                <a:lnTo>
                  <a:pt x="90" y="0"/>
                </a:lnTo>
              </a:path>
            </a:pathLst>
          </a:custGeom>
          <a:noFill/>
          <a:ln w="12700" cap="rnd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51913" name="Freeform 9"/>
          <p:cNvSpPr>
            <a:spLocks/>
          </p:cNvSpPr>
          <p:nvPr/>
        </p:nvSpPr>
        <p:spPr bwMode="auto">
          <a:xfrm>
            <a:off x="3771900" y="3098800"/>
            <a:ext cx="992188" cy="2566988"/>
          </a:xfrm>
          <a:custGeom>
            <a:avLst/>
            <a:gdLst/>
            <a:ahLst/>
            <a:cxnLst>
              <a:cxn ang="0">
                <a:pos x="90" y="0"/>
              </a:cxn>
              <a:cxn ang="0">
                <a:pos x="99" y="56"/>
              </a:cxn>
              <a:cxn ang="0">
                <a:pos x="108" y="112"/>
              </a:cxn>
              <a:cxn ang="0">
                <a:pos x="117" y="56"/>
              </a:cxn>
              <a:cxn ang="0">
                <a:pos x="117" y="0"/>
              </a:cxn>
              <a:cxn ang="0">
                <a:pos x="135" y="32"/>
              </a:cxn>
              <a:cxn ang="0">
                <a:pos x="144" y="56"/>
              </a:cxn>
              <a:cxn ang="0">
                <a:pos x="162" y="584"/>
              </a:cxn>
              <a:cxn ang="0">
                <a:pos x="180" y="1104"/>
              </a:cxn>
              <a:cxn ang="0">
                <a:pos x="144" y="1144"/>
              </a:cxn>
              <a:cxn ang="0">
                <a:pos x="117" y="1176"/>
              </a:cxn>
              <a:cxn ang="0">
                <a:pos x="126" y="1312"/>
              </a:cxn>
              <a:cxn ang="0">
                <a:pos x="126" y="1448"/>
              </a:cxn>
              <a:cxn ang="0">
                <a:pos x="162" y="1472"/>
              </a:cxn>
              <a:cxn ang="0">
                <a:pos x="198" y="1496"/>
              </a:cxn>
              <a:cxn ang="0">
                <a:pos x="450" y="1544"/>
              </a:cxn>
              <a:cxn ang="0">
                <a:pos x="702" y="1592"/>
              </a:cxn>
              <a:cxn ang="0">
                <a:pos x="702" y="1600"/>
              </a:cxn>
              <a:cxn ang="0">
                <a:pos x="702" y="1616"/>
              </a:cxn>
              <a:cxn ang="0">
                <a:pos x="405" y="1576"/>
              </a:cxn>
              <a:cxn ang="0">
                <a:pos x="99" y="1536"/>
              </a:cxn>
              <a:cxn ang="0">
                <a:pos x="45" y="1512"/>
              </a:cxn>
              <a:cxn ang="0">
                <a:pos x="0" y="1480"/>
              </a:cxn>
              <a:cxn ang="0">
                <a:pos x="0" y="1312"/>
              </a:cxn>
              <a:cxn ang="0">
                <a:pos x="0" y="1144"/>
              </a:cxn>
              <a:cxn ang="0">
                <a:pos x="27" y="1112"/>
              </a:cxn>
              <a:cxn ang="0">
                <a:pos x="54" y="1080"/>
              </a:cxn>
              <a:cxn ang="0">
                <a:pos x="45" y="576"/>
              </a:cxn>
              <a:cxn ang="0">
                <a:pos x="36" y="72"/>
              </a:cxn>
              <a:cxn ang="0">
                <a:pos x="45" y="40"/>
              </a:cxn>
              <a:cxn ang="0">
                <a:pos x="54" y="0"/>
              </a:cxn>
              <a:cxn ang="0">
                <a:pos x="63" y="56"/>
              </a:cxn>
              <a:cxn ang="0">
                <a:pos x="81" y="104"/>
              </a:cxn>
              <a:cxn ang="0">
                <a:pos x="90" y="56"/>
              </a:cxn>
              <a:cxn ang="0">
                <a:pos x="90" y="0"/>
              </a:cxn>
            </a:cxnLst>
            <a:rect l="0" t="0" r="r" b="b"/>
            <a:pathLst>
              <a:path w="703" h="1617">
                <a:moveTo>
                  <a:pt x="90" y="0"/>
                </a:moveTo>
                <a:lnTo>
                  <a:pt x="99" y="56"/>
                </a:lnTo>
                <a:lnTo>
                  <a:pt x="108" y="112"/>
                </a:lnTo>
                <a:lnTo>
                  <a:pt x="117" y="56"/>
                </a:lnTo>
                <a:lnTo>
                  <a:pt x="117" y="0"/>
                </a:lnTo>
                <a:lnTo>
                  <a:pt x="135" y="32"/>
                </a:lnTo>
                <a:lnTo>
                  <a:pt x="144" y="56"/>
                </a:lnTo>
                <a:lnTo>
                  <a:pt x="162" y="584"/>
                </a:lnTo>
                <a:lnTo>
                  <a:pt x="180" y="1104"/>
                </a:lnTo>
                <a:lnTo>
                  <a:pt x="144" y="1144"/>
                </a:lnTo>
                <a:lnTo>
                  <a:pt x="117" y="1176"/>
                </a:lnTo>
                <a:lnTo>
                  <a:pt x="126" y="1312"/>
                </a:lnTo>
                <a:lnTo>
                  <a:pt x="126" y="1448"/>
                </a:lnTo>
                <a:lnTo>
                  <a:pt x="162" y="1472"/>
                </a:lnTo>
                <a:lnTo>
                  <a:pt x="198" y="1496"/>
                </a:lnTo>
                <a:lnTo>
                  <a:pt x="450" y="1544"/>
                </a:lnTo>
                <a:lnTo>
                  <a:pt x="702" y="1592"/>
                </a:lnTo>
                <a:lnTo>
                  <a:pt x="702" y="1600"/>
                </a:lnTo>
                <a:lnTo>
                  <a:pt x="702" y="1616"/>
                </a:lnTo>
                <a:lnTo>
                  <a:pt x="405" y="1576"/>
                </a:lnTo>
                <a:lnTo>
                  <a:pt x="99" y="1536"/>
                </a:lnTo>
                <a:lnTo>
                  <a:pt x="45" y="1512"/>
                </a:lnTo>
                <a:lnTo>
                  <a:pt x="0" y="1480"/>
                </a:lnTo>
                <a:lnTo>
                  <a:pt x="0" y="1312"/>
                </a:lnTo>
                <a:lnTo>
                  <a:pt x="0" y="1144"/>
                </a:lnTo>
                <a:lnTo>
                  <a:pt x="27" y="1112"/>
                </a:lnTo>
                <a:lnTo>
                  <a:pt x="54" y="1080"/>
                </a:lnTo>
                <a:lnTo>
                  <a:pt x="45" y="576"/>
                </a:lnTo>
                <a:lnTo>
                  <a:pt x="36" y="72"/>
                </a:lnTo>
                <a:lnTo>
                  <a:pt x="45" y="40"/>
                </a:lnTo>
                <a:lnTo>
                  <a:pt x="54" y="0"/>
                </a:lnTo>
                <a:lnTo>
                  <a:pt x="63" y="56"/>
                </a:lnTo>
                <a:lnTo>
                  <a:pt x="81" y="104"/>
                </a:lnTo>
                <a:lnTo>
                  <a:pt x="90" y="56"/>
                </a:lnTo>
                <a:lnTo>
                  <a:pt x="90" y="0"/>
                </a:lnTo>
              </a:path>
            </a:pathLst>
          </a:custGeom>
          <a:noFill/>
          <a:ln w="12700" cap="rnd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51914" name="Line 10"/>
          <p:cNvSpPr>
            <a:spLocks noChangeShapeType="1"/>
          </p:cNvSpPr>
          <p:nvPr/>
        </p:nvSpPr>
        <p:spPr bwMode="auto">
          <a:xfrm>
            <a:off x="5670550" y="1066800"/>
            <a:ext cx="0" cy="47244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51915" name="Freeform 11"/>
          <p:cNvSpPr>
            <a:spLocks/>
          </p:cNvSpPr>
          <p:nvPr/>
        </p:nvSpPr>
        <p:spPr bwMode="auto">
          <a:xfrm>
            <a:off x="4978400" y="1117600"/>
            <a:ext cx="2122488" cy="433388"/>
          </a:xfrm>
          <a:custGeom>
            <a:avLst/>
            <a:gdLst/>
            <a:ahLst/>
            <a:cxnLst>
              <a:cxn ang="0">
                <a:pos x="0" y="272"/>
              </a:cxn>
              <a:cxn ang="0">
                <a:pos x="486" y="264"/>
              </a:cxn>
              <a:cxn ang="0">
                <a:pos x="522" y="0"/>
              </a:cxn>
              <a:cxn ang="0">
                <a:pos x="567" y="256"/>
              </a:cxn>
              <a:cxn ang="0">
                <a:pos x="1503" y="256"/>
              </a:cxn>
            </a:cxnLst>
            <a:rect l="0" t="0" r="r" b="b"/>
            <a:pathLst>
              <a:path w="1504" h="273">
                <a:moveTo>
                  <a:pt x="0" y="272"/>
                </a:moveTo>
                <a:lnTo>
                  <a:pt x="486" y="264"/>
                </a:lnTo>
                <a:lnTo>
                  <a:pt x="522" y="0"/>
                </a:lnTo>
                <a:lnTo>
                  <a:pt x="567" y="256"/>
                </a:lnTo>
                <a:lnTo>
                  <a:pt x="1503" y="256"/>
                </a:lnTo>
              </a:path>
            </a:pathLst>
          </a:custGeom>
          <a:noFill/>
          <a:ln w="12700" cap="rnd" cmpd="sng">
            <a:solidFill>
              <a:srgbClr val="EE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51916" name="Freeform 12"/>
          <p:cNvSpPr>
            <a:spLocks/>
          </p:cNvSpPr>
          <p:nvPr/>
        </p:nvSpPr>
        <p:spPr bwMode="auto">
          <a:xfrm>
            <a:off x="4978400" y="1117600"/>
            <a:ext cx="2122488" cy="433388"/>
          </a:xfrm>
          <a:custGeom>
            <a:avLst/>
            <a:gdLst/>
            <a:ahLst/>
            <a:cxnLst>
              <a:cxn ang="0">
                <a:pos x="0" y="272"/>
              </a:cxn>
              <a:cxn ang="0">
                <a:pos x="486" y="264"/>
              </a:cxn>
              <a:cxn ang="0">
                <a:pos x="504" y="128"/>
              </a:cxn>
              <a:cxn ang="0">
                <a:pos x="522" y="0"/>
              </a:cxn>
              <a:cxn ang="0">
                <a:pos x="540" y="128"/>
              </a:cxn>
              <a:cxn ang="0">
                <a:pos x="567" y="256"/>
              </a:cxn>
              <a:cxn ang="0">
                <a:pos x="1035" y="256"/>
              </a:cxn>
              <a:cxn ang="0">
                <a:pos x="1503" y="256"/>
              </a:cxn>
            </a:cxnLst>
            <a:rect l="0" t="0" r="r" b="b"/>
            <a:pathLst>
              <a:path w="1504" h="273">
                <a:moveTo>
                  <a:pt x="0" y="272"/>
                </a:moveTo>
                <a:lnTo>
                  <a:pt x="486" y="264"/>
                </a:lnTo>
                <a:lnTo>
                  <a:pt x="504" y="128"/>
                </a:lnTo>
                <a:lnTo>
                  <a:pt x="522" y="0"/>
                </a:lnTo>
                <a:lnTo>
                  <a:pt x="540" y="128"/>
                </a:lnTo>
                <a:lnTo>
                  <a:pt x="567" y="256"/>
                </a:lnTo>
                <a:lnTo>
                  <a:pt x="1035" y="256"/>
                </a:lnTo>
                <a:lnTo>
                  <a:pt x="1503" y="256"/>
                </a:lnTo>
              </a:path>
            </a:pathLst>
          </a:custGeom>
          <a:noFill/>
          <a:ln w="12700" cap="rnd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51917" name="Freeform 13"/>
          <p:cNvSpPr>
            <a:spLocks/>
          </p:cNvSpPr>
          <p:nvPr/>
        </p:nvSpPr>
        <p:spPr bwMode="auto">
          <a:xfrm>
            <a:off x="4978400" y="1612900"/>
            <a:ext cx="2135188" cy="522288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504" y="128"/>
              </a:cxn>
              <a:cxn ang="0">
                <a:pos x="540" y="328"/>
              </a:cxn>
              <a:cxn ang="0">
                <a:pos x="612" y="0"/>
              </a:cxn>
              <a:cxn ang="0">
                <a:pos x="648" y="128"/>
              </a:cxn>
              <a:cxn ang="0">
                <a:pos x="1512" y="128"/>
              </a:cxn>
            </a:cxnLst>
            <a:rect l="0" t="0" r="r" b="b"/>
            <a:pathLst>
              <a:path w="1513" h="329">
                <a:moveTo>
                  <a:pt x="0" y="128"/>
                </a:moveTo>
                <a:lnTo>
                  <a:pt x="504" y="128"/>
                </a:lnTo>
                <a:lnTo>
                  <a:pt x="540" y="328"/>
                </a:lnTo>
                <a:lnTo>
                  <a:pt x="612" y="0"/>
                </a:lnTo>
                <a:lnTo>
                  <a:pt x="648" y="128"/>
                </a:lnTo>
                <a:lnTo>
                  <a:pt x="1512" y="128"/>
                </a:lnTo>
              </a:path>
            </a:pathLst>
          </a:custGeom>
          <a:noFill/>
          <a:ln w="12700" cap="rnd" cmpd="sng">
            <a:solidFill>
              <a:srgbClr val="EE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51918" name="Freeform 14"/>
          <p:cNvSpPr>
            <a:spLocks/>
          </p:cNvSpPr>
          <p:nvPr/>
        </p:nvSpPr>
        <p:spPr bwMode="auto">
          <a:xfrm>
            <a:off x="4978400" y="1612900"/>
            <a:ext cx="2135188" cy="522288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504" y="128"/>
              </a:cxn>
              <a:cxn ang="0">
                <a:pos x="522" y="224"/>
              </a:cxn>
              <a:cxn ang="0">
                <a:pos x="540" y="328"/>
              </a:cxn>
              <a:cxn ang="0">
                <a:pos x="576" y="160"/>
              </a:cxn>
              <a:cxn ang="0">
                <a:pos x="612" y="0"/>
              </a:cxn>
              <a:cxn ang="0">
                <a:pos x="630" y="64"/>
              </a:cxn>
              <a:cxn ang="0">
                <a:pos x="648" y="128"/>
              </a:cxn>
              <a:cxn ang="0">
                <a:pos x="1080" y="128"/>
              </a:cxn>
              <a:cxn ang="0">
                <a:pos x="1512" y="128"/>
              </a:cxn>
            </a:cxnLst>
            <a:rect l="0" t="0" r="r" b="b"/>
            <a:pathLst>
              <a:path w="1513" h="329">
                <a:moveTo>
                  <a:pt x="0" y="128"/>
                </a:moveTo>
                <a:lnTo>
                  <a:pt x="504" y="128"/>
                </a:lnTo>
                <a:lnTo>
                  <a:pt x="522" y="224"/>
                </a:lnTo>
                <a:lnTo>
                  <a:pt x="540" y="328"/>
                </a:lnTo>
                <a:lnTo>
                  <a:pt x="576" y="160"/>
                </a:lnTo>
                <a:lnTo>
                  <a:pt x="612" y="0"/>
                </a:lnTo>
                <a:lnTo>
                  <a:pt x="630" y="64"/>
                </a:lnTo>
                <a:lnTo>
                  <a:pt x="648" y="128"/>
                </a:lnTo>
                <a:lnTo>
                  <a:pt x="1080" y="128"/>
                </a:lnTo>
                <a:lnTo>
                  <a:pt x="1512" y="128"/>
                </a:lnTo>
              </a:path>
            </a:pathLst>
          </a:custGeom>
          <a:noFill/>
          <a:ln w="12700" cap="rnd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51919" name="Freeform 15"/>
          <p:cNvSpPr>
            <a:spLocks/>
          </p:cNvSpPr>
          <p:nvPr/>
        </p:nvSpPr>
        <p:spPr bwMode="auto">
          <a:xfrm>
            <a:off x="4991100" y="2197100"/>
            <a:ext cx="2122488" cy="547688"/>
          </a:xfrm>
          <a:custGeom>
            <a:avLst/>
            <a:gdLst/>
            <a:ahLst/>
            <a:cxnLst>
              <a:cxn ang="0">
                <a:pos x="0" y="344"/>
              </a:cxn>
              <a:cxn ang="0">
                <a:pos x="666" y="344"/>
              </a:cxn>
              <a:cxn ang="0">
                <a:pos x="747" y="0"/>
              </a:cxn>
              <a:cxn ang="0">
                <a:pos x="819" y="344"/>
              </a:cxn>
              <a:cxn ang="0">
                <a:pos x="1503" y="344"/>
              </a:cxn>
            </a:cxnLst>
            <a:rect l="0" t="0" r="r" b="b"/>
            <a:pathLst>
              <a:path w="1504" h="345">
                <a:moveTo>
                  <a:pt x="0" y="344"/>
                </a:moveTo>
                <a:lnTo>
                  <a:pt x="666" y="344"/>
                </a:lnTo>
                <a:lnTo>
                  <a:pt x="747" y="0"/>
                </a:lnTo>
                <a:lnTo>
                  <a:pt x="819" y="344"/>
                </a:lnTo>
                <a:lnTo>
                  <a:pt x="1503" y="344"/>
                </a:lnTo>
              </a:path>
            </a:pathLst>
          </a:custGeom>
          <a:noFill/>
          <a:ln w="12700" cap="rnd" cmpd="sng">
            <a:solidFill>
              <a:srgbClr val="EE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51920" name="Freeform 16"/>
          <p:cNvSpPr>
            <a:spLocks/>
          </p:cNvSpPr>
          <p:nvPr/>
        </p:nvSpPr>
        <p:spPr bwMode="auto">
          <a:xfrm>
            <a:off x="4991100" y="2197100"/>
            <a:ext cx="2122488" cy="547688"/>
          </a:xfrm>
          <a:custGeom>
            <a:avLst/>
            <a:gdLst/>
            <a:ahLst/>
            <a:cxnLst>
              <a:cxn ang="0">
                <a:pos x="0" y="344"/>
              </a:cxn>
              <a:cxn ang="0">
                <a:pos x="666" y="344"/>
              </a:cxn>
              <a:cxn ang="0">
                <a:pos x="711" y="176"/>
              </a:cxn>
              <a:cxn ang="0">
                <a:pos x="747" y="0"/>
              </a:cxn>
              <a:cxn ang="0">
                <a:pos x="783" y="176"/>
              </a:cxn>
              <a:cxn ang="0">
                <a:pos x="819" y="344"/>
              </a:cxn>
              <a:cxn ang="0">
                <a:pos x="1161" y="344"/>
              </a:cxn>
              <a:cxn ang="0">
                <a:pos x="1503" y="344"/>
              </a:cxn>
            </a:cxnLst>
            <a:rect l="0" t="0" r="r" b="b"/>
            <a:pathLst>
              <a:path w="1504" h="345">
                <a:moveTo>
                  <a:pt x="0" y="344"/>
                </a:moveTo>
                <a:lnTo>
                  <a:pt x="666" y="344"/>
                </a:lnTo>
                <a:lnTo>
                  <a:pt x="711" y="176"/>
                </a:lnTo>
                <a:lnTo>
                  <a:pt x="747" y="0"/>
                </a:lnTo>
                <a:lnTo>
                  <a:pt x="783" y="176"/>
                </a:lnTo>
                <a:lnTo>
                  <a:pt x="819" y="344"/>
                </a:lnTo>
                <a:lnTo>
                  <a:pt x="1161" y="344"/>
                </a:lnTo>
                <a:lnTo>
                  <a:pt x="1503" y="344"/>
                </a:lnTo>
              </a:path>
            </a:pathLst>
          </a:custGeom>
          <a:noFill/>
          <a:ln w="12700" cap="rnd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51921" name="Line 17"/>
          <p:cNvSpPr>
            <a:spLocks noChangeShapeType="1"/>
          </p:cNvSpPr>
          <p:nvPr/>
        </p:nvSpPr>
        <p:spPr bwMode="auto">
          <a:xfrm>
            <a:off x="5797550" y="1828800"/>
            <a:ext cx="571500" cy="36576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51922" name="Freeform 18"/>
          <p:cNvSpPr>
            <a:spLocks/>
          </p:cNvSpPr>
          <p:nvPr/>
        </p:nvSpPr>
        <p:spPr bwMode="auto">
          <a:xfrm>
            <a:off x="4978400" y="3136900"/>
            <a:ext cx="2135188" cy="357188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747" y="224"/>
              </a:cxn>
              <a:cxn ang="0">
                <a:pos x="783" y="216"/>
              </a:cxn>
              <a:cxn ang="0">
                <a:pos x="792" y="208"/>
              </a:cxn>
              <a:cxn ang="0">
                <a:pos x="873" y="40"/>
              </a:cxn>
              <a:cxn ang="0">
                <a:pos x="900" y="0"/>
              </a:cxn>
              <a:cxn ang="0">
                <a:pos x="945" y="0"/>
              </a:cxn>
              <a:cxn ang="0">
                <a:pos x="963" y="32"/>
              </a:cxn>
              <a:cxn ang="0">
                <a:pos x="1035" y="192"/>
              </a:cxn>
              <a:cxn ang="0">
                <a:pos x="1053" y="224"/>
              </a:cxn>
              <a:cxn ang="0">
                <a:pos x="1080" y="224"/>
              </a:cxn>
              <a:cxn ang="0">
                <a:pos x="1512" y="224"/>
              </a:cxn>
            </a:cxnLst>
            <a:rect l="0" t="0" r="r" b="b"/>
            <a:pathLst>
              <a:path w="1513" h="225">
                <a:moveTo>
                  <a:pt x="0" y="224"/>
                </a:moveTo>
                <a:lnTo>
                  <a:pt x="747" y="224"/>
                </a:lnTo>
                <a:lnTo>
                  <a:pt x="783" y="216"/>
                </a:lnTo>
                <a:lnTo>
                  <a:pt x="792" y="208"/>
                </a:lnTo>
                <a:lnTo>
                  <a:pt x="873" y="40"/>
                </a:lnTo>
                <a:lnTo>
                  <a:pt x="900" y="0"/>
                </a:lnTo>
                <a:lnTo>
                  <a:pt x="945" y="0"/>
                </a:lnTo>
                <a:lnTo>
                  <a:pt x="963" y="32"/>
                </a:lnTo>
                <a:lnTo>
                  <a:pt x="1035" y="192"/>
                </a:lnTo>
                <a:lnTo>
                  <a:pt x="1053" y="224"/>
                </a:lnTo>
                <a:lnTo>
                  <a:pt x="1080" y="224"/>
                </a:lnTo>
                <a:lnTo>
                  <a:pt x="1512" y="224"/>
                </a:lnTo>
              </a:path>
            </a:pathLst>
          </a:custGeom>
          <a:noFill/>
          <a:ln w="12700" cap="rnd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51923" name="Freeform 19"/>
          <p:cNvSpPr>
            <a:spLocks/>
          </p:cNvSpPr>
          <p:nvPr/>
        </p:nvSpPr>
        <p:spPr bwMode="auto">
          <a:xfrm>
            <a:off x="4978400" y="3136900"/>
            <a:ext cx="2135188" cy="357188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90" y="224"/>
              </a:cxn>
              <a:cxn ang="0">
                <a:pos x="180" y="224"/>
              </a:cxn>
              <a:cxn ang="0">
                <a:pos x="261" y="224"/>
              </a:cxn>
              <a:cxn ang="0">
                <a:pos x="333" y="224"/>
              </a:cxn>
              <a:cxn ang="0">
                <a:pos x="396" y="224"/>
              </a:cxn>
              <a:cxn ang="0">
                <a:pos x="459" y="224"/>
              </a:cxn>
              <a:cxn ang="0">
                <a:pos x="513" y="224"/>
              </a:cxn>
              <a:cxn ang="0">
                <a:pos x="567" y="224"/>
              </a:cxn>
              <a:cxn ang="0">
                <a:pos x="612" y="224"/>
              </a:cxn>
              <a:cxn ang="0">
                <a:pos x="648" y="224"/>
              </a:cxn>
              <a:cxn ang="0">
                <a:pos x="684" y="224"/>
              </a:cxn>
              <a:cxn ang="0">
                <a:pos x="711" y="224"/>
              </a:cxn>
              <a:cxn ang="0">
                <a:pos x="729" y="224"/>
              </a:cxn>
              <a:cxn ang="0">
                <a:pos x="747" y="224"/>
              </a:cxn>
              <a:cxn ang="0">
                <a:pos x="756" y="224"/>
              </a:cxn>
              <a:cxn ang="0">
                <a:pos x="765" y="224"/>
              </a:cxn>
              <a:cxn ang="0">
                <a:pos x="783" y="216"/>
              </a:cxn>
              <a:cxn ang="0">
                <a:pos x="792" y="208"/>
              </a:cxn>
              <a:cxn ang="0">
                <a:pos x="801" y="192"/>
              </a:cxn>
              <a:cxn ang="0">
                <a:pos x="819" y="160"/>
              </a:cxn>
              <a:cxn ang="0">
                <a:pos x="837" y="120"/>
              </a:cxn>
              <a:cxn ang="0">
                <a:pos x="855" y="80"/>
              </a:cxn>
              <a:cxn ang="0">
                <a:pos x="873" y="56"/>
              </a:cxn>
              <a:cxn ang="0">
                <a:pos x="882" y="32"/>
              </a:cxn>
              <a:cxn ang="0">
                <a:pos x="891" y="16"/>
              </a:cxn>
              <a:cxn ang="0">
                <a:pos x="900" y="0"/>
              </a:cxn>
              <a:cxn ang="0">
                <a:pos x="918" y="0"/>
              </a:cxn>
              <a:cxn ang="0">
                <a:pos x="936" y="0"/>
              </a:cxn>
              <a:cxn ang="0">
                <a:pos x="954" y="16"/>
              </a:cxn>
              <a:cxn ang="0">
                <a:pos x="963" y="24"/>
              </a:cxn>
              <a:cxn ang="0">
                <a:pos x="972" y="48"/>
              </a:cxn>
              <a:cxn ang="0">
                <a:pos x="981" y="72"/>
              </a:cxn>
              <a:cxn ang="0">
                <a:pos x="999" y="112"/>
              </a:cxn>
              <a:cxn ang="0">
                <a:pos x="1017" y="144"/>
              </a:cxn>
              <a:cxn ang="0">
                <a:pos x="1026" y="176"/>
              </a:cxn>
              <a:cxn ang="0">
                <a:pos x="1035" y="192"/>
              </a:cxn>
              <a:cxn ang="0">
                <a:pos x="1044" y="208"/>
              </a:cxn>
              <a:cxn ang="0">
                <a:pos x="1053" y="216"/>
              </a:cxn>
              <a:cxn ang="0">
                <a:pos x="1062" y="224"/>
              </a:cxn>
              <a:cxn ang="0">
                <a:pos x="1080" y="224"/>
              </a:cxn>
              <a:cxn ang="0">
                <a:pos x="1098" y="224"/>
              </a:cxn>
              <a:cxn ang="0">
                <a:pos x="1134" y="224"/>
              </a:cxn>
              <a:cxn ang="0">
                <a:pos x="1188" y="224"/>
              </a:cxn>
              <a:cxn ang="0">
                <a:pos x="1251" y="224"/>
              </a:cxn>
              <a:cxn ang="0">
                <a:pos x="1323" y="224"/>
              </a:cxn>
              <a:cxn ang="0">
                <a:pos x="1413" y="224"/>
              </a:cxn>
              <a:cxn ang="0">
                <a:pos x="1512" y="224"/>
              </a:cxn>
            </a:cxnLst>
            <a:rect l="0" t="0" r="r" b="b"/>
            <a:pathLst>
              <a:path w="1513" h="225">
                <a:moveTo>
                  <a:pt x="0" y="224"/>
                </a:moveTo>
                <a:lnTo>
                  <a:pt x="90" y="224"/>
                </a:lnTo>
                <a:lnTo>
                  <a:pt x="180" y="224"/>
                </a:lnTo>
                <a:lnTo>
                  <a:pt x="261" y="224"/>
                </a:lnTo>
                <a:lnTo>
                  <a:pt x="333" y="224"/>
                </a:lnTo>
                <a:lnTo>
                  <a:pt x="396" y="224"/>
                </a:lnTo>
                <a:lnTo>
                  <a:pt x="459" y="224"/>
                </a:lnTo>
                <a:lnTo>
                  <a:pt x="513" y="224"/>
                </a:lnTo>
                <a:lnTo>
                  <a:pt x="567" y="224"/>
                </a:lnTo>
                <a:lnTo>
                  <a:pt x="612" y="224"/>
                </a:lnTo>
                <a:lnTo>
                  <a:pt x="648" y="224"/>
                </a:lnTo>
                <a:lnTo>
                  <a:pt x="684" y="224"/>
                </a:lnTo>
                <a:lnTo>
                  <a:pt x="711" y="224"/>
                </a:lnTo>
                <a:lnTo>
                  <a:pt x="729" y="224"/>
                </a:lnTo>
                <a:lnTo>
                  <a:pt x="747" y="224"/>
                </a:lnTo>
                <a:lnTo>
                  <a:pt x="756" y="224"/>
                </a:lnTo>
                <a:lnTo>
                  <a:pt x="765" y="224"/>
                </a:lnTo>
                <a:lnTo>
                  <a:pt x="783" y="216"/>
                </a:lnTo>
                <a:lnTo>
                  <a:pt x="792" y="208"/>
                </a:lnTo>
                <a:lnTo>
                  <a:pt x="801" y="192"/>
                </a:lnTo>
                <a:lnTo>
                  <a:pt x="819" y="160"/>
                </a:lnTo>
                <a:lnTo>
                  <a:pt x="837" y="120"/>
                </a:lnTo>
                <a:lnTo>
                  <a:pt x="855" y="80"/>
                </a:lnTo>
                <a:lnTo>
                  <a:pt x="873" y="56"/>
                </a:lnTo>
                <a:lnTo>
                  <a:pt x="882" y="32"/>
                </a:lnTo>
                <a:lnTo>
                  <a:pt x="891" y="16"/>
                </a:lnTo>
                <a:lnTo>
                  <a:pt x="900" y="0"/>
                </a:lnTo>
                <a:lnTo>
                  <a:pt x="918" y="0"/>
                </a:lnTo>
                <a:lnTo>
                  <a:pt x="936" y="0"/>
                </a:lnTo>
                <a:lnTo>
                  <a:pt x="954" y="16"/>
                </a:lnTo>
                <a:lnTo>
                  <a:pt x="963" y="24"/>
                </a:lnTo>
                <a:lnTo>
                  <a:pt x="972" y="48"/>
                </a:lnTo>
                <a:lnTo>
                  <a:pt x="981" y="72"/>
                </a:lnTo>
                <a:lnTo>
                  <a:pt x="999" y="112"/>
                </a:lnTo>
                <a:lnTo>
                  <a:pt x="1017" y="144"/>
                </a:lnTo>
                <a:lnTo>
                  <a:pt x="1026" y="176"/>
                </a:lnTo>
                <a:lnTo>
                  <a:pt x="1035" y="192"/>
                </a:lnTo>
                <a:lnTo>
                  <a:pt x="1044" y="208"/>
                </a:lnTo>
                <a:lnTo>
                  <a:pt x="1053" y="216"/>
                </a:lnTo>
                <a:lnTo>
                  <a:pt x="1062" y="224"/>
                </a:lnTo>
                <a:lnTo>
                  <a:pt x="1080" y="224"/>
                </a:lnTo>
                <a:lnTo>
                  <a:pt x="1098" y="224"/>
                </a:lnTo>
                <a:lnTo>
                  <a:pt x="1134" y="224"/>
                </a:lnTo>
                <a:lnTo>
                  <a:pt x="1188" y="224"/>
                </a:lnTo>
                <a:lnTo>
                  <a:pt x="1251" y="224"/>
                </a:lnTo>
                <a:lnTo>
                  <a:pt x="1323" y="224"/>
                </a:lnTo>
                <a:lnTo>
                  <a:pt x="1413" y="224"/>
                </a:lnTo>
                <a:lnTo>
                  <a:pt x="1512" y="224"/>
                </a:lnTo>
              </a:path>
            </a:pathLst>
          </a:custGeom>
          <a:noFill/>
          <a:ln w="12700" cap="rnd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51924" name="Freeform 20"/>
          <p:cNvSpPr>
            <a:spLocks/>
          </p:cNvSpPr>
          <p:nvPr/>
        </p:nvSpPr>
        <p:spPr bwMode="auto">
          <a:xfrm>
            <a:off x="4991100" y="3835400"/>
            <a:ext cx="2173288" cy="509588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852" y="312"/>
              </a:cxn>
              <a:cxn ang="0">
                <a:pos x="889" y="304"/>
              </a:cxn>
              <a:cxn ang="0">
                <a:pos x="879" y="304"/>
              </a:cxn>
              <a:cxn ang="0">
                <a:pos x="898" y="289"/>
              </a:cxn>
              <a:cxn ang="0">
                <a:pos x="1035" y="23"/>
              </a:cxn>
              <a:cxn ang="0">
                <a:pos x="1053" y="0"/>
              </a:cxn>
              <a:cxn ang="0">
                <a:pos x="1090" y="8"/>
              </a:cxn>
              <a:cxn ang="0">
                <a:pos x="1108" y="23"/>
              </a:cxn>
              <a:cxn ang="0">
                <a:pos x="1264" y="304"/>
              </a:cxn>
              <a:cxn ang="0">
                <a:pos x="1283" y="312"/>
              </a:cxn>
              <a:cxn ang="0">
                <a:pos x="1310" y="320"/>
              </a:cxn>
              <a:cxn ang="0">
                <a:pos x="1347" y="320"/>
              </a:cxn>
              <a:cxn ang="0">
                <a:pos x="1539" y="320"/>
              </a:cxn>
            </a:cxnLst>
            <a:rect l="0" t="0" r="r" b="b"/>
            <a:pathLst>
              <a:path w="1540" h="321">
                <a:moveTo>
                  <a:pt x="0" y="320"/>
                </a:moveTo>
                <a:lnTo>
                  <a:pt x="852" y="312"/>
                </a:lnTo>
                <a:lnTo>
                  <a:pt x="889" y="304"/>
                </a:lnTo>
                <a:lnTo>
                  <a:pt x="879" y="304"/>
                </a:lnTo>
                <a:lnTo>
                  <a:pt x="898" y="289"/>
                </a:lnTo>
                <a:lnTo>
                  <a:pt x="1035" y="23"/>
                </a:lnTo>
                <a:lnTo>
                  <a:pt x="1053" y="0"/>
                </a:lnTo>
                <a:lnTo>
                  <a:pt x="1090" y="8"/>
                </a:lnTo>
                <a:lnTo>
                  <a:pt x="1108" y="23"/>
                </a:lnTo>
                <a:lnTo>
                  <a:pt x="1264" y="304"/>
                </a:lnTo>
                <a:lnTo>
                  <a:pt x="1283" y="312"/>
                </a:lnTo>
                <a:lnTo>
                  <a:pt x="1310" y="320"/>
                </a:lnTo>
                <a:lnTo>
                  <a:pt x="1347" y="320"/>
                </a:lnTo>
                <a:lnTo>
                  <a:pt x="1539" y="320"/>
                </a:lnTo>
              </a:path>
            </a:pathLst>
          </a:custGeom>
          <a:noFill/>
          <a:ln w="12700" cap="rnd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51925" name="Line 21"/>
          <p:cNvSpPr>
            <a:spLocks noChangeShapeType="1"/>
          </p:cNvSpPr>
          <p:nvPr/>
        </p:nvSpPr>
        <p:spPr bwMode="auto">
          <a:xfrm>
            <a:off x="4927600" y="1219200"/>
            <a:ext cx="0" cy="304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51926" name="Line 22"/>
          <p:cNvSpPr>
            <a:spLocks noChangeShapeType="1"/>
          </p:cNvSpPr>
          <p:nvPr/>
        </p:nvSpPr>
        <p:spPr bwMode="auto">
          <a:xfrm>
            <a:off x="4927600" y="1828800"/>
            <a:ext cx="0" cy="279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51927" name="Line 23"/>
          <p:cNvSpPr>
            <a:spLocks noChangeShapeType="1"/>
          </p:cNvSpPr>
          <p:nvPr/>
        </p:nvSpPr>
        <p:spPr bwMode="auto">
          <a:xfrm>
            <a:off x="4927600" y="2413000"/>
            <a:ext cx="0" cy="304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51928" name="Line 24"/>
          <p:cNvSpPr>
            <a:spLocks noChangeShapeType="1"/>
          </p:cNvSpPr>
          <p:nvPr/>
        </p:nvSpPr>
        <p:spPr bwMode="auto">
          <a:xfrm>
            <a:off x="4927600" y="3162300"/>
            <a:ext cx="0" cy="2921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51929" name="Line 25"/>
          <p:cNvSpPr>
            <a:spLocks noChangeShapeType="1"/>
          </p:cNvSpPr>
          <p:nvPr/>
        </p:nvSpPr>
        <p:spPr bwMode="auto">
          <a:xfrm>
            <a:off x="4927600" y="4038600"/>
            <a:ext cx="0" cy="2921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51930" name="Rectangle 26"/>
          <p:cNvSpPr>
            <a:spLocks noChangeArrowheads="1"/>
          </p:cNvSpPr>
          <p:nvPr/>
        </p:nvSpPr>
        <p:spPr bwMode="auto">
          <a:xfrm>
            <a:off x="2211388" y="1246188"/>
            <a:ext cx="2730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51931" name="Rectangle 27"/>
          <p:cNvSpPr>
            <a:spLocks noChangeArrowheads="1"/>
          </p:cNvSpPr>
          <p:nvPr/>
        </p:nvSpPr>
        <p:spPr bwMode="auto">
          <a:xfrm>
            <a:off x="2468563" y="1233488"/>
            <a:ext cx="271462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51932" name="Rectangle 28"/>
          <p:cNvSpPr>
            <a:spLocks noChangeArrowheads="1"/>
          </p:cNvSpPr>
          <p:nvPr/>
        </p:nvSpPr>
        <p:spPr bwMode="auto">
          <a:xfrm>
            <a:off x="2566988" y="1246188"/>
            <a:ext cx="2730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51955" name="Freeform 51"/>
          <p:cNvSpPr>
            <a:spLocks/>
          </p:cNvSpPr>
          <p:nvPr/>
        </p:nvSpPr>
        <p:spPr bwMode="auto">
          <a:xfrm>
            <a:off x="4978400" y="5105400"/>
            <a:ext cx="2135188" cy="319088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126" y="56"/>
              </a:cxn>
              <a:cxn ang="0">
                <a:pos x="243" y="56"/>
              </a:cxn>
              <a:cxn ang="0">
                <a:pos x="333" y="56"/>
              </a:cxn>
              <a:cxn ang="0">
                <a:pos x="414" y="56"/>
              </a:cxn>
              <a:cxn ang="0">
                <a:pos x="468" y="56"/>
              </a:cxn>
              <a:cxn ang="0">
                <a:pos x="513" y="56"/>
              </a:cxn>
              <a:cxn ang="0">
                <a:pos x="540" y="56"/>
              </a:cxn>
              <a:cxn ang="0">
                <a:pos x="558" y="56"/>
              </a:cxn>
              <a:cxn ang="0">
                <a:pos x="576" y="72"/>
              </a:cxn>
              <a:cxn ang="0">
                <a:pos x="594" y="96"/>
              </a:cxn>
              <a:cxn ang="0">
                <a:pos x="621" y="120"/>
              </a:cxn>
              <a:cxn ang="0">
                <a:pos x="648" y="128"/>
              </a:cxn>
              <a:cxn ang="0">
                <a:pos x="666" y="136"/>
              </a:cxn>
              <a:cxn ang="0">
                <a:pos x="693" y="136"/>
              </a:cxn>
              <a:cxn ang="0">
                <a:pos x="738" y="136"/>
              </a:cxn>
              <a:cxn ang="0">
                <a:pos x="792" y="136"/>
              </a:cxn>
              <a:cxn ang="0">
                <a:pos x="846" y="136"/>
              </a:cxn>
              <a:cxn ang="0">
                <a:pos x="882" y="136"/>
              </a:cxn>
              <a:cxn ang="0">
                <a:pos x="918" y="136"/>
              </a:cxn>
              <a:cxn ang="0">
                <a:pos x="927" y="128"/>
              </a:cxn>
              <a:cxn ang="0">
                <a:pos x="945" y="120"/>
              </a:cxn>
              <a:cxn ang="0">
                <a:pos x="954" y="112"/>
              </a:cxn>
              <a:cxn ang="0">
                <a:pos x="972" y="88"/>
              </a:cxn>
              <a:cxn ang="0">
                <a:pos x="990" y="64"/>
              </a:cxn>
              <a:cxn ang="0">
                <a:pos x="1008" y="40"/>
              </a:cxn>
              <a:cxn ang="0">
                <a:pos x="1026" y="16"/>
              </a:cxn>
              <a:cxn ang="0">
                <a:pos x="1044" y="8"/>
              </a:cxn>
              <a:cxn ang="0">
                <a:pos x="1053" y="0"/>
              </a:cxn>
              <a:cxn ang="0">
                <a:pos x="1062" y="0"/>
              </a:cxn>
              <a:cxn ang="0">
                <a:pos x="1071" y="0"/>
              </a:cxn>
              <a:cxn ang="0">
                <a:pos x="1080" y="0"/>
              </a:cxn>
              <a:cxn ang="0">
                <a:pos x="1089" y="0"/>
              </a:cxn>
              <a:cxn ang="0">
                <a:pos x="1098" y="8"/>
              </a:cxn>
              <a:cxn ang="0">
                <a:pos x="1116" y="16"/>
              </a:cxn>
              <a:cxn ang="0">
                <a:pos x="1134" y="24"/>
              </a:cxn>
              <a:cxn ang="0">
                <a:pos x="1152" y="32"/>
              </a:cxn>
              <a:cxn ang="0">
                <a:pos x="1170" y="40"/>
              </a:cxn>
              <a:cxn ang="0">
                <a:pos x="1188" y="48"/>
              </a:cxn>
              <a:cxn ang="0">
                <a:pos x="1197" y="48"/>
              </a:cxn>
              <a:cxn ang="0">
                <a:pos x="1215" y="48"/>
              </a:cxn>
              <a:cxn ang="0">
                <a:pos x="1242" y="48"/>
              </a:cxn>
              <a:cxn ang="0">
                <a:pos x="1278" y="48"/>
              </a:cxn>
              <a:cxn ang="0">
                <a:pos x="1323" y="48"/>
              </a:cxn>
              <a:cxn ang="0">
                <a:pos x="1377" y="48"/>
              </a:cxn>
              <a:cxn ang="0">
                <a:pos x="1440" y="48"/>
              </a:cxn>
              <a:cxn ang="0">
                <a:pos x="1512" y="48"/>
              </a:cxn>
            </a:cxnLst>
            <a:rect l="0" t="0" r="r" b="b"/>
            <a:pathLst>
              <a:path w="1513" h="137">
                <a:moveTo>
                  <a:pt x="0" y="56"/>
                </a:moveTo>
                <a:lnTo>
                  <a:pt x="126" y="56"/>
                </a:lnTo>
                <a:lnTo>
                  <a:pt x="243" y="56"/>
                </a:lnTo>
                <a:lnTo>
                  <a:pt x="333" y="56"/>
                </a:lnTo>
                <a:lnTo>
                  <a:pt x="414" y="56"/>
                </a:lnTo>
                <a:lnTo>
                  <a:pt x="468" y="56"/>
                </a:lnTo>
                <a:lnTo>
                  <a:pt x="513" y="56"/>
                </a:lnTo>
                <a:lnTo>
                  <a:pt x="540" y="56"/>
                </a:lnTo>
                <a:lnTo>
                  <a:pt x="558" y="56"/>
                </a:lnTo>
                <a:lnTo>
                  <a:pt x="576" y="72"/>
                </a:lnTo>
                <a:lnTo>
                  <a:pt x="594" y="96"/>
                </a:lnTo>
                <a:lnTo>
                  <a:pt x="621" y="120"/>
                </a:lnTo>
                <a:lnTo>
                  <a:pt x="648" y="128"/>
                </a:lnTo>
                <a:lnTo>
                  <a:pt x="666" y="136"/>
                </a:lnTo>
                <a:lnTo>
                  <a:pt x="693" y="136"/>
                </a:lnTo>
                <a:lnTo>
                  <a:pt x="738" y="136"/>
                </a:lnTo>
                <a:lnTo>
                  <a:pt x="792" y="136"/>
                </a:lnTo>
                <a:lnTo>
                  <a:pt x="846" y="136"/>
                </a:lnTo>
                <a:lnTo>
                  <a:pt x="882" y="136"/>
                </a:lnTo>
                <a:lnTo>
                  <a:pt x="918" y="136"/>
                </a:lnTo>
                <a:lnTo>
                  <a:pt x="927" y="128"/>
                </a:lnTo>
                <a:lnTo>
                  <a:pt x="945" y="120"/>
                </a:lnTo>
                <a:lnTo>
                  <a:pt x="954" y="112"/>
                </a:lnTo>
                <a:lnTo>
                  <a:pt x="972" y="88"/>
                </a:lnTo>
                <a:lnTo>
                  <a:pt x="990" y="64"/>
                </a:lnTo>
                <a:lnTo>
                  <a:pt x="1008" y="40"/>
                </a:lnTo>
                <a:lnTo>
                  <a:pt x="1026" y="16"/>
                </a:lnTo>
                <a:lnTo>
                  <a:pt x="1044" y="8"/>
                </a:lnTo>
                <a:lnTo>
                  <a:pt x="1053" y="0"/>
                </a:lnTo>
                <a:lnTo>
                  <a:pt x="1062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8" y="8"/>
                </a:lnTo>
                <a:lnTo>
                  <a:pt x="1116" y="16"/>
                </a:lnTo>
                <a:lnTo>
                  <a:pt x="1134" y="24"/>
                </a:lnTo>
                <a:lnTo>
                  <a:pt x="1152" y="32"/>
                </a:lnTo>
                <a:lnTo>
                  <a:pt x="1170" y="40"/>
                </a:lnTo>
                <a:lnTo>
                  <a:pt x="1188" y="48"/>
                </a:lnTo>
                <a:lnTo>
                  <a:pt x="1197" y="48"/>
                </a:lnTo>
                <a:lnTo>
                  <a:pt x="1215" y="48"/>
                </a:lnTo>
                <a:lnTo>
                  <a:pt x="1242" y="48"/>
                </a:lnTo>
                <a:lnTo>
                  <a:pt x="1278" y="48"/>
                </a:lnTo>
                <a:lnTo>
                  <a:pt x="1323" y="48"/>
                </a:lnTo>
                <a:lnTo>
                  <a:pt x="1377" y="48"/>
                </a:lnTo>
                <a:lnTo>
                  <a:pt x="1440" y="48"/>
                </a:lnTo>
                <a:lnTo>
                  <a:pt x="1512" y="48"/>
                </a:lnTo>
              </a:path>
            </a:pathLst>
          </a:custGeom>
          <a:noFill/>
          <a:ln w="12700" cap="rnd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51956" name="Line 52"/>
          <p:cNvSpPr>
            <a:spLocks noChangeShapeType="1"/>
          </p:cNvSpPr>
          <p:nvPr/>
        </p:nvSpPr>
        <p:spPr bwMode="auto">
          <a:xfrm>
            <a:off x="4927600" y="5143500"/>
            <a:ext cx="0" cy="2921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4587875" y="1725613"/>
            <a:ext cx="312738" cy="504825"/>
            <a:chOff x="3251" y="1087"/>
            <a:chExt cx="222" cy="318"/>
          </a:xfrm>
        </p:grpSpPr>
        <p:sp>
          <p:nvSpPr>
            <p:cNvPr id="251958" name="Rectangle 54"/>
            <p:cNvSpPr>
              <a:spLocks noChangeArrowheads="1"/>
            </p:cNvSpPr>
            <p:nvPr/>
          </p:nvSpPr>
          <p:spPr bwMode="auto">
            <a:xfrm>
              <a:off x="3251" y="1087"/>
              <a:ext cx="150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latinLnBrk="0" hangingPunct="0"/>
              <a:r>
                <a:rPr lang="en-US" altLang="ko-KR" sz="9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</a:rPr>
                <a:t>5</a:t>
              </a:r>
            </a:p>
          </p:txBody>
        </p:sp>
        <p:sp>
          <p:nvSpPr>
            <p:cNvPr id="251959" name="Rectangle 55"/>
            <p:cNvSpPr>
              <a:spLocks noChangeArrowheads="1"/>
            </p:cNvSpPr>
            <p:nvPr/>
          </p:nvSpPr>
          <p:spPr bwMode="auto">
            <a:xfrm>
              <a:off x="3319" y="1087"/>
              <a:ext cx="150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latinLnBrk="0" hangingPunct="0"/>
              <a:r>
                <a:rPr lang="en-US" altLang="ko-KR" sz="9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</a:rPr>
                <a:t>0</a:t>
              </a:r>
            </a:p>
          </p:txBody>
        </p:sp>
        <p:sp>
          <p:nvSpPr>
            <p:cNvPr id="251960" name="Rectangle 56"/>
            <p:cNvSpPr>
              <a:spLocks noChangeArrowheads="1"/>
            </p:cNvSpPr>
            <p:nvPr/>
          </p:nvSpPr>
          <p:spPr bwMode="auto">
            <a:xfrm>
              <a:off x="3323" y="1263"/>
              <a:ext cx="150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latinLnBrk="0" hangingPunct="0"/>
              <a:r>
                <a:rPr lang="en-US" altLang="ko-KR" sz="9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</a:rPr>
                <a:t>0</a:t>
              </a:r>
            </a:p>
          </p:txBody>
        </p:sp>
      </p:grpSp>
      <p:sp>
        <p:nvSpPr>
          <p:cNvPr id="251961" name="Line 57"/>
          <p:cNvSpPr>
            <a:spLocks noChangeShapeType="1"/>
          </p:cNvSpPr>
          <p:nvPr/>
        </p:nvSpPr>
        <p:spPr bwMode="auto">
          <a:xfrm>
            <a:off x="5727700" y="5689600"/>
            <a:ext cx="533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51962" name="Rectangle 58"/>
          <p:cNvSpPr>
            <a:spLocks noChangeArrowheads="1"/>
          </p:cNvSpPr>
          <p:nvPr/>
        </p:nvSpPr>
        <p:spPr bwMode="auto">
          <a:xfrm>
            <a:off x="5629275" y="5705475"/>
            <a:ext cx="2508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latinLnBrk="0" hangingPunct="0"/>
            <a:r>
              <a:rPr lang="en-US" altLang="ko-KR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5</a:t>
            </a:r>
          </a:p>
        </p:txBody>
      </p:sp>
      <p:sp>
        <p:nvSpPr>
          <p:cNvPr id="251963" name="Rectangle 59"/>
          <p:cNvSpPr>
            <a:spLocks noChangeArrowheads="1"/>
          </p:cNvSpPr>
          <p:nvPr/>
        </p:nvSpPr>
        <p:spPr bwMode="auto">
          <a:xfrm>
            <a:off x="5757863" y="5705475"/>
            <a:ext cx="20478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latinLnBrk="0" hangingPunct="0"/>
            <a:r>
              <a:rPr lang="en-US" altLang="ko-KR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 </a:t>
            </a:r>
          </a:p>
        </p:txBody>
      </p:sp>
      <p:sp>
        <p:nvSpPr>
          <p:cNvPr id="251964" name="Rectangle 60"/>
          <p:cNvSpPr>
            <a:spLocks noChangeArrowheads="1"/>
          </p:cNvSpPr>
          <p:nvPr/>
        </p:nvSpPr>
        <p:spPr bwMode="auto">
          <a:xfrm>
            <a:off x="5822950" y="5705475"/>
            <a:ext cx="23018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latinLnBrk="0" hangingPunct="0"/>
            <a:r>
              <a:rPr lang="en-US" altLang="ko-KR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s</a:t>
            </a:r>
          </a:p>
        </p:txBody>
      </p:sp>
      <p:sp>
        <p:nvSpPr>
          <p:cNvPr id="251965" name="Rectangle 61"/>
          <p:cNvSpPr>
            <a:spLocks noChangeArrowheads="1"/>
          </p:cNvSpPr>
          <p:nvPr/>
        </p:nvSpPr>
        <p:spPr bwMode="auto">
          <a:xfrm>
            <a:off x="5908675" y="5705475"/>
            <a:ext cx="2413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latinLnBrk="0" hangingPunct="0"/>
            <a:r>
              <a:rPr lang="en-US" altLang="ko-KR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e</a:t>
            </a:r>
          </a:p>
        </p:txBody>
      </p:sp>
      <p:sp>
        <p:nvSpPr>
          <p:cNvPr id="251966" name="Rectangle 62"/>
          <p:cNvSpPr>
            <a:spLocks noChangeArrowheads="1"/>
          </p:cNvSpPr>
          <p:nvPr/>
        </p:nvSpPr>
        <p:spPr bwMode="auto">
          <a:xfrm>
            <a:off x="6005513" y="5705475"/>
            <a:ext cx="2413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latinLnBrk="0" hangingPunct="0"/>
            <a:r>
              <a:rPr lang="en-US" altLang="ko-KR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c</a:t>
            </a:r>
          </a:p>
        </p:txBody>
      </p:sp>
      <p:sp>
        <p:nvSpPr>
          <p:cNvPr id="251967" name="Rectangle 63"/>
          <p:cNvSpPr>
            <a:spLocks noChangeArrowheads="1"/>
          </p:cNvSpPr>
          <p:nvPr/>
        </p:nvSpPr>
        <p:spPr bwMode="auto">
          <a:xfrm>
            <a:off x="2019300" y="1616075"/>
            <a:ext cx="873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latinLnBrk="0" hangingPunct="0"/>
            <a:r>
              <a:rPr lang="en-US" altLang="ko-KR" sz="2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Upper</a:t>
            </a:r>
          </a:p>
        </p:txBody>
      </p:sp>
      <p:sp>
        <p:nvSpPr>
          <p:cNvPr id="251968" name="Rectangle 64"/>
          <p:cNvSpPr>
            <a:spLocks noChangeArrowheads="1"/>
          </p:cNvSpPr>
          <p:nvPr/>
        </p:nvSpPr>
        <p:spPr bwMode="auto">
          <a:xfrm>
            <a:off x="2022475" y="1819275"/>
            <a:ext cx="14224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latinLnBrk="0" hangingPunct="0"/>
            <a:r>
              <a:rPr lang="en-US" altLang="ko-KR" sz="2000" b="1">
                <a:solidFill>
                  <a:srgbClr val="FF9900"/>
                </a:solidFill>
                <a:latin typeface="Geneva" charset="0"/>
              </a:rPr>
              <a:t>Esophageal</a:t>
            </a:r>
          </a:p>
        </p:txBody>
      </p:sp>
      <p:sp>
        <p:nvSpPr>
          <p:cNvPr id="251969" name="Rectangle 65"/>
          <p:cNvSpPr>
            <a:spLocks noChangeArrowheads="1"/>
          </p:cNvSpPr>
          <p:nvPr/>
        </p:nvSpPr>
        <p:spPr bwMode="auto">
          <a:xfrm>
            <a:off x="2028825" y="2057400"/>
            <a:ext cx="12382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latinLnBrk="0" hangingPunct="0"/>
            <a:r>
              <a:rPr lang="en-US" altLang="ko-KR" sz="2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Sphincter</a:t>
            </a:r>
          </a:p>
        </p:txBody>
      </p:sp>
      <p:sp>
        <p:nvSpPr>
          <p:cNvPr id="251970" name="Rectangle 66"/>
          <p:cNvSpPr>
            <a:spLocks noChangeArrowheads="1"/>
          </p:cNvSpPr>
          <p:nvPr/>
        </p:nvSpPr>
        <p:spPr bwMode="auto">
          <a:xfrm>
            <a:off x="2057400" y="4648200"/>
            <a:ext cx="142240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latinLnBrk="0" hangingPunct="0"/>
            <a:r>
              <a: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</a:t>
            </a:r>
            <a:r>
              <a:rPr lang="en-US" altLang="ko-KR" sz="2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ower</a:t>
            </a:r>
          </a:p>
          <a:p>
            <a:pPr eaLnBrk="0" latinLnBrk="0" hangingPunct="0"/>
            <a:r>
              <a: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</a:t>
            </a:r>
            <a:r>
              <a:rPr lang="en-US" altLang="ko-KR" sz="2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sophageal</a:t>
            </a:r>
          </a:p>
          <a:p>
            <a:pPr eaLnBrk="0" latinLnBrk="0" hangingPunct="0"/>
            <a:r>
              <a: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</a:t>
            </a:r>
            <a:r>
              <a:rPr lang="en-US" altLang="ko-KR" sz="2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phincter</a:t>
            </a:r>
          </a:p>
        </p:txBody>
      </p:sp>
      <p:sp>
        <p:nvSpPr>
          <p:cNvPr id="251973" name="Rectangle 69"/>
          <p:cNvSpPr>
            <a:spLocks noChangeArrowheads="1"/>
          </p:cNvSpPr>
          <p:nvPr/>
        </p:nvSpPr>
        <p:spPr bwMode="auto">
          <a:xfrm>
            <a:off x="5235575" y="690563"/>
            <a:ext cx="2730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latinLnBrk="0" hangingPunct="0"/>
            <a:r>
              <a:rPr lang="en-US" altLang="ko-KR" sz="1800" b="1">
                <a:solidFill>
                  <a:srgbClr val="EAEC5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S</a:t>
            </a:r>
          </a:p>
        </p:txBody>
      </p:sp>
      <p:sp>
        <p:nvSpPr>
          <p:cNvPr id="251974" name="Rectangle 70"/>
          <p:cNvSpPr>
            <a:spLocks noChangeArrowheads="1"/>
          </p:cNvSpPr>
          <p:nvPr/>
        </p:nvSpPr>
        <p:spPr bwMode="auto">
          <a:xfrm>
            <a:off x="5376863" y="690563"/>
            <a:ext cx="363537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latinLnBrk="0" hangingPunct="0"/>
            <a:r>
              <a:rPr lang="en-US" altLang="ko-KR" sz="1800" b="1">
                <a:solidFill>
                  <a:srgbClr val="EAEC5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W</a:t>
            </a:r>
          </a:p>
        </p:txBody>
      </p:sp>
      <p:sp>
        <p:nvSpPr>
          <p:cNvPr id="251975" name="Rectangle 71"/>
          <p:cNvSpPr>
            <a:spLocks noChangeArrowheads="1"/>
          </p:cNvSpPr>
          <p:nvPr/>
        </p:nvSpPr>
        <p:spPr bwMode="auto">
          <a:xfrm>
            <a:off x="5568950" y="690563"/>
            <a:ext cx="30638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latinLnBrk="0" hangingPunct="0"/>
            <a:r>
              <a:rPr lang="en-US" altLang="ko-KR" sz="1800" b="1">
                <a:solidFill>
                  <a:srgbClr val="EAEC5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A</a:t>
            </a:r>
          </a:p>
        </p:txBody>
      </p:sp>
      <p:sp>
        <p:nvSpPr>
          <p:cNvPr id="251976" name="Rectangle 72"/>
          <p:cNvSpPr>
            <a:spLocks noChangeArrowheads="1"/>
          </p:cNvSpPr>
          <p:nvPr/>
        </p:nvSpPr>
        <p:spPr bwMode="auto">
          <a:xfrm>
            <a:off x="5734050" y="690563"/>
            <a:ext cx="2968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latinLnBrk="0" hangingPunct="0"/>
            <a:r>
              <a:rPr lang="en-US" altLang="ko-KR" sz="1800" b="1">
                <a:solidFill>
                  <a:srgbClr val="EAEC5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L</a:t>
            </a:r>
          </a:p>
        </p:txBody>
      </p:sp>
      <p:sp>
        <p:nvSpPr>
          <p:cNvPr id="251977" name="Rectangle 73"/>
          <p:cNvSpPr>
            <a:spLocks noChangeArrowheads="1"/>
          </p:cNvSpPr>
          <p:nvPr/>
        </p:nvSpPr>
        <p:spPr bwMode="auto">
          <a:xfrm>
            <a:off x="5864225" y="690563"/>
            <a:ext cx="2968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latinLnBrk="0" hangingPunct="0"/>
            <a:r>
              <a:rPr lang="en-US" altLang="ko-KR" sz="1800" b="1">
                <a:solidFill>
                  <a:srgbClr val="EAEC5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L</a:t>
            </a:r>
          </a:p>
        </p:txBody>
      </p:sp>
      <p:sp>
        <p:nvSpPr>
          <p:cNvPr id="251978" name="Rectangle 74"/>
          <p:cNvSpPr>
            <a:spLocks noChangeArrowheads="1"/>
          </p:cNvSpPr>
          <p:nvPr/>
        </p:nvSpPr>
        <p:spPr bwMode="auto">
          <a:xfrm>
            <a:off x="5992813" y="690563"/>
            <a:ext cx="319087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latinLnBrk="0" hangingPunct="0"/>
            <a:r>
              <a:rPr lang="en-US" altLang="ko-KR" sz="1800" b="1">
                <a:solidFill>
                  <a:srgbClr val="EAEC5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O</a:t>
            </a:r>
          </a:p>
        </p:txBody>
      </p:sp>
      <p:sp>
        <p:nvSpPr>
          <p:cNvPr id="251979" name="Rectangle 75"/>
          <p:cNvSpPr>
            <a:spLocks noChangeArrowheads="1"/>
          </p:cNvSpPr>
          <p:nvPr/>
        </p:nvSpPr>
        <p:spPr bwMode="auto">
          <a:xfrm>
            <a:off x="6146800" y="690563"/>
            <a:ext cx="36353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latinLnBrk="0" hangingPunct="0"/>
            <a:r>
              <a:rPr lang="en-US" altLang="ko-KR" sz="1800" b="1">
                <a:solidFill>
                  <a:srgbClr val="EAEC5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W</a:t>
            </a:r>
          </a:p>
        </p:txBody>
      </p: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4587875" y="5053013"/>
            <a:ext cx="312738" cy="504825"/>
            <a:chOff x="3251" y="3183"/>
            <a:chExt cx="222" cy="318"/>
          </a:xfrm>
        </p:grpSpPr>
        <p:sp>
          <p:nvSpPr>
            <p:cNvPr id="251981" name="Rectangle 77"/>
            <p:cNvSpPr>
              <a:spLocks noChangeArrowheads="1"/>
            </p:cNvSpPr>
            <p:nvPr/>
          </p:nvSpPr>
          <p:spPr bwMode="auto">
            <a:xfrm>
              <a:off x="3251" y="3183"/>
              <a:ext cx="150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latinLnBrk="0" hangingPunct="0"/>
              <a:r>
                <a:rPr lang="en-US" altLang="ko-KR" sz="9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</a:rPr>
                <a:t>5</a:t>
              </a:r>
            </a:p>
          </p:txBody>
        </p:sp>
        <p:sp>
          <p:nvSpPr>
            <p:cNvPr id="251982" name="Rectangle 78"/>
            <p:cNvSpPr>
              <a:spLocks noChangeArrowheads="1"/>
            </p:cNvSpPr>
            <p:nvPr/>
          </p:nvSpPr>
          <p:spPr bwMode="auto">
            <a:xfrm>
              <a:off x="3319" y="3183"/>
              <a:ext cx="150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latinLnBrk="0" hangingPunct="0"/>
              <a:r>
                <a:rPr lang="en-US" altLang="ko-KR" sz="9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</a:rPr>
                <a:t>0</a:t>
              </a:r>
            </a:p>
          </p:txBody>
        </p:sp>
        <p:sp>
          <p:nvSpPr>
            <p:cNvPr id="251983" name="Rectangle 79"/>
            <p:cNvSpPr>
              <a:spLocks noChangeArrowheads="1"/>
            </p:cNvSpPr>
            <p:nvPr/>
          </p:nvSpPr>
          <p:spPr bwMode="auto">
            <a:xfrm>
              <a:off x="3323" y="3359"/>
              <a:ext cx="150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latinLnBrk="0" hangingPunct="0"/>
              <a:r>
                <a:rPr lang="en-US" altLang="ko-KR" sz="9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</a:rPr>
                <a:t>0</a:t>
              </a:r>
            </a:p>
          </p:txBody>
        </p:sp>
      </p:grpSp>
      <p:grpSp>
        <p:nvGrpSpPr>
          <p:cNvPr id="4" name="Group 80"/>
          <p:cNvGrpSpPr>
            <a:grpSpLocks/>
          </p:cNvGrpSpPr>
          <p:nvPr/>
        </p:nvGrpSpPr>
        <p:grpSpPr bwMode="auto">
          <a:xfrm>
            <a:off x="4587875" y="3986213"/>
            <a:ext cx="312738" cy="504825"/>
            <a:chOff x="3251" y="2511"/>
            <a:chExt cx="222" cy="318"/>
          </a:xfrm>
        </p:grpSpPr>
        <p:sp>
          <p:nvSpPr>
            <p:cNvPr id="251985" name="Rectangle 81"/>
            <p:cNvSpPr>
              <a:spLocks noChangeArrowheads="1"/>
            </p:cNvSpPr>
            <p:nvPr/>
          </p:nvSpPr>
          <p:spPr bwMode="auto">
            <a:xfrm>
              <a:off x="3251" y="2511"/>
              <a:ext cx="150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latinLnBrk="0" hangingPunct="0"/>
              <a:r>
                <a:rPr lang="en-US" altLang="ko-KR" sz="9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</a:rPr>
                <a:t>5</a:t>
              </a:r>
            </a:p>
          </p:txBody>
        </p:sp>
        <p:sp>
          <p:nvSpPr>
            <p:cNvPr id="251986" name="Rectangle 82"/>
            <p:cNvSpPr>
              <a:spLocks noChangeArrowheads="1"/>
            </p:cNvSpPr>
            <p:nvPr/>
          </p:nvSpPr>
          <p:spPr bwMode="auto">
            <a:xfrm>
              <a:off x="3319" y="2511"/>
              <a:ext cx="150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latinLnBrk="0" hangingPunct="0"/>
              <a:r>
                <a:rPr lang="en-US" altLang="ko-KR" sz="9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</a:rPr>
                <a:t>0</a:t>
              </a:r>
            </a:p>
          </p:txBody>
        </p:sp>
        <p:sp>
          <p:nvSpPr>
            <p:cNvPr id="251987" name="Rectangle 83"/>
            <p:cNvSpPr>
              <a:spLocks noChangeArrowheads="1"/>
            </p:cNvSpPr>
            <p:nvPr/>
          </p:nvSpPr>
          <p:spPr bwMode="auto">
            <a:xfrm>
              <a:off x="3323" y="2687"/>
              <a:ext cx="150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latinLnBrk="0" hangingPunct="0"/>
              <a:r>
                <a:rPr lang="en-US" altLang="ko-KR" sz="9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</a:rPr>
                <a:t>0</a:t>
              </a:r>
            </a:p>
          </p:txBody>
        </p:sp>
      </p:grp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4600575" y="3109913"/>
            <a:ext cx="312738" cy="504825"/>
            <a:chOff x="3260" y="1959"/>
            <a:chExt cx="222" cy="318"/>
          </a:xfrm>
        </p:grpSpPr>
        <p:sp>
          <p:nvSpPr>
            <p:cNvPr id="251989" name="Rectangle 85"/>
            <p:cNvSpPr>
              <a:spLocks noChangeArrowheads="1"/>
            </p:cNvSpPr>
            <p:nvPr/>
          </p:nvSpPr>
          <p:spPr bwMode="auto">
            <a:xfrm>
              <a:off x="3260" y="1959"/>
              <a:ext cx="150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latinLnBrk="0" hangingPunct="0"/>
              <a:r>
                <a:rPr lang="en-US" altLang="ko-KR" sz="9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</a:rPr>
                <a:t>5</a:t>
              </a:r>
            </a:p>
          </p:txBody>
        </p:sp>
        <p:sp>
          <p:nvSpPr>
            <p:cNvPr id="251990" name="Rectangle 86"/>
            <p:cNvSpPr>
              <a:spLocks noChangeArrowheads="1"/>
            </p:cNvSpPr>
            <p:nvPr/>
          </p:nvSpPr>
          <p:spPr bwMode="auto">
            <a:xfrm>
              <a:off x="3328" y="1959"/>
              <a:ext cx="150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latinLnBrk="0" hangingPunct="0"/>
              <a:r>
                <a:rPr lang="en-US" altLang="ko-KR" sz="9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</a:rPr>
                <a:t>0</a:t>
              </a:r>
            </a:p>
          </p:txBody>
        </p:sp>
        <p:sp>
          <p:nvSpPr>
            <p:cNvPr id="251991" name="Rectangle 87"/>
            <p:cNvSpPr>
              <a:spLocks noChangeArrowheads="1"/>
            </p:cNvSpPr>
            <p:nvPr/>
          </p:nvSpPr>
          <p:spPr bwMode="auto">
            <a:xfrm>
              <a:off x="3332" y="2135"/>
              <a:ext cx="150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latinLnBrk="0" hangingPunct="0"/>
              <a:r>
                <a:rPr lang="en-US" altLang="ko-KR" sz="9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</a:rPr>
                <a:t>0</a:t>
              </a:r>
            </a:p>
          </p:txBody>
        </p:sp>
      </p:grpSp>
      <p:grpSp>
        <p:nvGrpSpPr>
          <p:cNvPr id="6" name="Group 88"/>
          <p:cNvGrpSpPr>
            <a:grpSpLocks/>
          </p:cNvGrpSpPr>
          <p:nvPr/>
        </p:nvGrpSpPr>
        <p:grpSpPr bwMode="auto">
          <a:xfrm>
            <a:off x="4575175" y="2335213"/>
            <a:ext cx="312738" cy="504825"/>
            <a:chOff x="3242" y="1471"/>
            <a:chExt cx="222" cy="318"/>
          </a:xfrm>
        </p:grpSpPr>
        <p:sp>
          <p:nvSpPr>
            <p:cNvPr id="251993" name="Rectangle 89"/>
            <p:cNvSpPr>
              <a:spLocks noChangeArrowheads="1"/>
            </p:cNvSpPr>
            <p:nvPr/>
          </p:nvSpPr>
          <p:spPr bwMode="auto">
            <a:xfrm>
              <a:off x="3242" y="1471"/>
              <a:ext cx="150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latinLnBrk="0" hangingPunct="0"/>
              <a:r>
                <a:rPr lang="en-US" altLang="ko-KR" sz="9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</a:rPr>
                <a:t>5</a:t>
              </a:r>
            </a:p>
          </p:txBody>
        </p:sp>
        <p:sp>
          <p:nvSpPr>
            <p:cNvPr id="251994" name="Rectangle 90"/>
            <p:cNvSpPr>
              <a:spLocks noChangeArrowheads="1"/>
            </p:cNvSpPr>
            <p:nvPr/>
          </p:nvSpPr>
          <p:spPr bwMode="auto">
            <a:xfrm>
              <a:off x="3310" y="1471"/>
              <a:ext cx="150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latinLnBrk="0" hangingPunct="0"/>
              <a:r>
                <a:rPr lang="en-US" altLang="ko-KR" sz="9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</a:rPr>
                <a:t>0</a:t>
              </a:r>
            </a:p>
          </p:txBody>
        </p:sp>
        <p:sp>
          <p:nvSpPr>
            <p:cNvPr id="251995" name="Rectangle 91"/>
            <p:cNvSpPr>
              <a:spLocks noChangeArrowheads="1"/>
            </p:cNvSpPr>
            <p:nvPr/>
          </p:nvSpPr>
          <p:spPr bwMode="auto">
            <a:xfrm>
              <a:off x="3314" y="1647"/>
              <a:ext cx="150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latinLnBrk="0" hangingPunct="0"/>
              <a:r>
                <a:rPr lang="en-US" altLang="ko-KR" sz="9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</a:rPr>
                <a:t>0</a:t>
              </a:r>
            </a:p>
          </p:txBody>
        </p:sp>
      </p:grpSp>
      <p:grpSp>
        <p:nvGrpSpPr>
          <p:cNvPr id="7" name="Group 92"/>
          <p:cNvGrpSpPr>
            <a:grpSpLocks/>
          </p:cNvGrpSpPr>
          <p:nvPr/>
        </p:nvGrpSpPr>
        <p:grpSpPr bwMode="auto">
          <a:xfrm>
            <a:off x="4587875" y="1154113"/>
            <a:ext cx="312738" cy="504825"/>
            <a:chOff x="3251" y="727"/>
            <a:chExt cx="222" cy="318"/>
          </a:xfrm>
        </p:grpSpPr>
        <p:sp>
          <p:nvSpPr>
            <p:cNvPr id="251997" name="Rectangle 93"/>
            <p:cNvSpPr>
              <a:spLocks noChangeArrowheads="1"/>
            </p:cNvSpPr>
            <p:nvPr/>
          </p:nvSpPr>
          <p:spPr bwMode="auto">
            <a:xfrm>
              <a:off x="3251" y="727"/>
              <a:ext cx="150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latinLnBrk="0" hangingPunct="0"/>
              <a:r>
                <a:rPr lang="en-US" altLang="ko-KR" sz="9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</a:rPr>
                <a:t>5</a:t>
              </a:r>
            </a:p>
          </p:txBody>
        </p:sp>
        <p:sp>
          <p:nvSpPr>
            <p:cNvPr id="251998" name="Rectangle 94"/>
            <p:cNvSpPr>
              <a:spLocks noChangeArrowheads="1"/>
            </p:cNvSpPr>
            <p:nvPr/>
          </p:nvSpPr>
          <p:spPr bwMode="auto">
            <a:xfrm>
              <a:off x="3319" y="727"/>
              <a:ext cx="150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latinLnBrk="0" hangingPunct="0"/>
              <a:r>
                <a:rPr lang="en-US" altLang="ko-KR" sz="9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</a:rPr>
                <a:t>0</a:t>
              </a:r>
            </a:p>
          </p:txBody>
        </p:sp>
        <p:sp>
          <p:nvSpPr>
            <p:cNvPr id="251999" name="Rectangle 95"/>
            <p:cNvSpPr>
              <a:spLocks noChangeArrowheads="1"/>
            </p:cNvSpPr>
            <p:nvPr/>
          </p:nvSpPr>
          <p:spPr bwMode="auto">
            <a:xfrm>
              <a:off x="3323" y="903"/>
              <a:ext cx="150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latinLnBrk="0" hangingPunct="0"/>
              <a:r>
                <a:rPr lang="en-US" altLang="ko-KR" sz="9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</a:rPr>
                <a:t>0</a:t>
              </a:r>
            </a:p>
          </p:txBody>
        </p:sp>
      </p:grpSp>
      <p:sp>
        <p:nvSpPr>
          <p:cNvPr id="252000" name="Rectangle 96"/>
          <p:cNvSpPr>
            <a:spLocks noChangeArrowheads="1"/>
          </p:cNvSpPr>
          <p:nvPr/>
        </p:nvSpPr>
        <p:spPr bwMode="auto">
          <a:xfrm>
            <a:off x="4219575" y="930275"/>
            <a:ext cx="708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latinLnBrk="0" hangingPunct="0"/>
            <a:r>
              <a:rPr lang="en-US" altLang="ko-KR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mm Hg</a:t>
            </a:r>
          </a:p>
        </p:txBody>
      </p:sp>
      <p:sp>
        <p:nvSpPr>
          <p:cNvPr id="252001" name="Rectangle 97"/>
          <p:cNvSpPr>
            <a:spLocks noChangeArrowheads="1"/>
          </p:cNvSpPr>
          <p:nvPr/>
        </p:nvSpPr>
        <p:spPr bwMode="auto">
          <a:xfrm>
            <a:off x="3432175" y="5654675"/>
            <a:ext cx="2857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latinLnBrk="0" hangingPunct="0"/>
            <a:r>
              <a:rPr lang="en-US" altLang="ko-KR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S</a:t>
            </a:r>
          </a:p>
        </p:txBody>
      </p:sp>
      <p:sp>
        <p:nvSpPr>
          <p:cNvPr id="252002" name="Rectangle 98"/>
          <p:cNvSpPr>
            <a:spLocks noChangeArrowheads="1"/>
          </p:cNvSpPr>
          <p:nvPr/>
        </p:nvSpPr>
        <p:spPr bwMode="auto">
          <a:xfrm>
            <a:off x="3546475" y="5654675"/>
            <a:ext cx="2222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latinLnBrk="0" hangingPunct="0"/>
            <a:r>
              <a:rPr lang="en-US" altLang="ko-KR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t</a:t>
            </a:r>
          </a:p>
        </p:txBody>
      </p:sp>
      <p:sp>
        <p:nvSpPr>
          <p:cNvPr id="252003" name="Rectangle 99"/>
          <p:cNvSpPr>
            <a:spLocks noChangeArrowheads="1"/>
          </p:cNvSpPr>
          <p:nvPr/>
        </p:nvSpPr>
        <p:spPr bwMode="auto">
          <a:xfrm>
            <a:off x="3600450" y="5654675"/>
            <a:ext cx="2730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latinLnBrk="0" hangingPunct="0"/>
            <a:r>
              <a:rPr lang="en-US" altLang="ko-KR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o</a:t>
            </a:r>
          </a:p>
        </p:txBody>
      </p:sp>
      <p:sp>
        <p:nvSpPr>
          <p:cNvPr id="252004" name="Rectangle 100"/>
          <p:cNvSpPr>
            <a:spLocks noChangeArrowheads="1"/>
          </p:cNvSpPr>
          <p:nvPr/>
        </p:nvSpPr>
        <p:spPr bwMode="auto">
          <a:xfrm>
            <a:off x="3698875" y="5654675"/>
            <a:ext cx="33496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latinLnBrk="0" hangingPunct="0"/>
            <a:r>
              <a:rPr lang="en-US" altLang="ko-KR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m</a:t>
            </a:r>
          </a:p>
        </p:txBody>
      </p:sp>
      <p:sp>
        <p:nvSpPr>
          <p:cNvPr id="252005" name="Rectangle 101"/>
          <p:cNvSpPr>
            <a:spLocks noChangeArrowheads="1"/>
          </p:cNvSpPr>
          <p:nvPr/>
        </p:nvSpPr>
        <p:spPr bwMode="auto">
          <a:xfrm>
            <a:off x="3838575" y="5654675"/>
            <a:ext cx="2603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latinLnBrk="0" hangingPunct="0"/>
            <a:r>
              <a:rPr lang="en-US" altLang="ko-KR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a</a:t>
            </a:r>
          </a:p>
        </p:txBody>
      </p:sp>
      <p:sp>
        <p:nvSpPr>
          <p:cNvPr id="252006" name="Rectangle 102"/>
          <p:cNvSpPr>
            <a:spLocks noChangeArrowheads="1"/>
          </p:cNvSpPr>
          <p:nvPr/>
        </p:nvSpPr>
        <p:spPr bwMode="auto">
          <a:xfrm>
            <a:off x="3933825" y="5654675"/>
            <a:ext cx="2619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latinLnBrk="0" hangingPunct="0"/>
            <a:r>
              <a:rPr lang="en-US" altLang="ko-KR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c</a:t>
            </a:r>
          </a:p>
        </p:txBody>
      </p:sp>
      <p:sp>
        <p:nvSpPr>
          <p:cNvPr id="252007" name="Rectangle 103"/>
          <p:cNvSpPr>
            <a:spLocks noChangeArrowheads="1"/>
          </p:cNvSpPr>
          <p:nvPr/>
        </p:nvSpPr>
        <p:spPr bwMode="auto">
          <a:xfrm>
            <a:off x="4022725" y="5654675"/>
            <a:ext cx="2746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latinLnBrk="0" hangingPunct="0"/>
            <a:r>
              <a:rPr lang="en-US" altLang="ko-KR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h</a:t>
            </a:r>
          </a:p>
        </p:txBody>
      </p:sp>
      <p:sp>
        <p:nvSpPr>
          <p:cNvPr id="252008" name="Rectangle 104"/>
          <p:cNvSpPr>
            <a:spLocks noChangeArrowheads="1"/>
          </p:cNvSpPr>
          <p:nvPr/>
        </p:nvSpPr>
        <p:spPr bwMode="auto">
          <a:xfrm>
            <a:off x="2255838" y="1228725"/>
            <a:ext cx="11128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latinLnBrk="0" hangingPunct="0"/>
            <a:r>
              <a:rPr lang="en-US" altLang="ko-KR" sz="2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Pharynx</a:t>
            </a:r>
          </a:p>
        </p:txBody>
      </p:sp>
      <p:sp>
        <p:nvSpPr>
          <p:cNvPr id="252009" name="Rectangle 105"/>
          <p:cNvSpPr>
            <a:spLocks noChangeArrowheads="1"/>
          </p:cNvSpPr>
          <p:nvPr/>
        </p:nvSpPr>
        <p:spPr bwMode="auto">
          <a:xfrm>
            <a:off x="1843088" y="2441575"/>
            <a:ext cx="135255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latinLnBrk="0" hangingPunct="0"/>
            <a:r>
              <a:rPr lang="en-US" altLang="ko-KR" sz="2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Upper</a:t>
            </a:r>
          </a:p>
          <a:p>
            <a:pPr algn="ctr" eaLnBrk="0" latinLnBrk="0" hangingPunct="0"/>
            <a:r>
              <a:rPr lang="en-US" altLang="ko-KR" sz="2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Esophagus</a:t>
            </a:r>
          </a:p>
        </p:txBody>
      </p:sp>
      <p:sp>
        <p:nvSpPr>
          <p:cNvPr id="252010" name="Rectangle 106"/>
          <p:cNvSpPr>
            <a:spLocks noChangeArrowheads="1"/>
          </p:cNvSpPr>
          <p:nvPr/>
        </p:nvSpPr>
        <p:spPr bwMode="auto">
          <a:xfrm>
            <a:off x="152400" y="1676400"/>
            <a:ext cx="1295400" cy="10668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9900">
                  <a:gamma/>
                  <a:shade val="46275"/>
                  <a:invGamma/>
                </a:srgbClr>
              </a:gs>
              <a:gs pos="100000">
                <a:srgbClr val="FF99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Striated</a:t>
            </a:r>
          </a:p>
          <a:p>
            <a:pPr algn="ctr"/>
            <a:r>
              <a:rPr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Muscle</a:t>
            </a:r>
          </a:p>
        </p:txBody>
      </p:sp>
      <p:sp>
        <p:nvSpPr>
          <p:cNvPr id="252012" name="Rectangle 108"/>
          <p:cNvSpPr>
            <a:spLocks noChangeArrowheads="1"/>
          </p:cNvSpPr>
          <p:nvPr/>
        </p:nvSpPr>
        <p:spPr bwMode="auto">
          <a:xfrm>
            <a:off x="228600" y="3657600"/>
            <a:ext cx="1295400" cy="10668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24314"/>
                  <a:invGamma/>
                </a:srgbClr>
              </a:gs>
            </a:gsLst>
            <a:path path="rect">
              <a:fillToRect l="100000" t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Smooth</a:t>
            </a:r>
          </a:p>
          <a:p>
            <a:pPr algn="ctr"/>
            <a:r>
              <a:rPr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Muscle</a:t>
            </a:r>
          </a:p>
        </p:txBody>
      </p:sp>
      <p:sp>
        <p:nvSpPr>
          <p:cNvPr id="252013" name="Rectangle 109"/>
          <p:cNvSpPr>
            <a:spLocks noChangeArrowheads="1"/>
          </p:cNvSpPr>
          <p:nvPr/>
        </p:nvSpPr>
        <p:spPr bwMode="auto">
          <a:xfrm>
            <a:off x="1981200" y="3581400"/>
            <a:ext cx="135255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latinLnBrk="0" hangingPunct="0"/>
            <a:r>
              <a:rPr lang="en-US" altLang="ko-K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Lower</a:t>
            </a:r>
          </a:p>
          <a:p>
            <a:pPr algn="ctr" eaLnBrk="0" latinLnBrk="0" hangingPunct="0"/>
            <a:r>
              <a:rPr lang="en-US" altLang="ko-K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Esophagus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600">
                <a:solidFill>
                  <a:schemeClr val="bg2"/>
                </a:solidFill>
              </a:rPr>
              <a:t>위내시경 검사  </a:t>
            </a:r>
          </a:p>
        </p:txBody>
      </p:sp>
      <p:sp>
        <p:nvSpPr>
          <p:cNvPr id="84996" name="Text Box 1028"/>
          <p:cNvSpPr txBox="1">
            <a:spLocks noChangeArrowheads="1"/>
          </p:cNvSpPr>
          <p:nvPr/>
        </p:nvSpPr>
        <p:spPr bwMode="auto">
          <a:xfrm>
            <a:off x="6172200" y="76200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1600" i="1">
                <a:solidFill>
                  <a:schemeClr val="bg2"/>
                </a:solidFill>
              </a:rPr>
              <a:t>식도이완불능증 </a:t>
            </a:r>
            <a:r>
              <a:rPr lang="en-US" altLang="ko-KR" sz="1600" i="1">
                <a:solidFill>
                  <a:schemeClr val="bg2"/>
                </a:solidFill>
              </a:rPr>
              <a:t>(Achalasia)</a:t>
            </a:r>
          </a:p>
        </p:txBody>
      </p:sp>
      <p:graphicFrame>
        <p:nvGraphicFramePr>
          <p:cNvPr id="99328" name="Object 1024"/>
          <p:cNvGraphicFramePr>
            <a:graphicFrameLocks noChangeAspect="1"/>
          </p:cNvGraphicFramePr>
          <p:nvPr/>
        </p:nvGraphicFramePr>
        <p:xfrm>
          <a:off x="609600" y="1752600"/>
          <a:ext cx="3946525" cy="4038600"/>
        </p:xfrm>
        <a:graphic>
          <a:graphicData uri="http://schemas.openxmlformats.org/presentationml/2006/ole">
            <p:oleObj spid="_x0000_s65538" name="비트맵 이미지" r:id="rId3" imgW="2734057" imgH="2715004" progId="PBrush">
              <p:embed/>
            </p:oleObj>
          </a:graphicData>
        </a:graphic>
      </p:graphicFrame>
      <p:graphicFrame>
        <p:nvGraphicFramePr>
          <p:cNvPr id="99329" name="Object 1025"/>
          <p:cNvGraphicFramePr>
            <a:graphicFrameLocks noChangeAspect="1"/>
          </p:cNvGraphicFramePr>
          <p:nvPr/>
        </p:nvGraphicFramePr>
        <p:xfrm>
          <a:off x="3581400" y="3352800"/>
          <a:ext cx="3581400" cy="3276600"/>
        </p:xfrm>
        <a:graphic>
          <a:graphicData uri="http://schemas.openxmlformats.org/presentationml/2006/ole">
            <p:oleObj spid="_x0000_s65539" name="비트맵 이미지" r:id="rId4" imgW="2762636" imgH="2685714" progId="PBrush">
              <p:embed/>
            </p:oleObj>
          </a:graphicData>
        </a:graphic>
      </p:graphicFrame>
      <p:pic>
        <p:nvPicPr>
          <p:cNvPr id="85003" name="Picture 1035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1447800"/>
            <a:ext cx="2779713" cy="2755900"/>
          </a:xfrm>
          <a:prstGeom prst="rect">
            <a:avLst/>
          </a:prstGeom>
          <a:noFill/>
          <a:ln w="9525">
            <a:solidFill>
              <a:srgbClr val="66CCFF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r>
              <a:rPr lang="ko-KR" altLang="en-US" sz="3600">
                <a:solidFill>
                  <a:schemeClr val="bg2"/>
                </a:solidFill>
              </a:rPr>
              <a:t>식도내압검사 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6172200" y="76200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1600" i="1">
                <a:solidFill>
                  <a:schemeClr val="bg2"/>
                </a:solidFill>
              </a:rPr>
              <a:t>식도이완불능증 </a:t>
            </a:r>
            <a:r>
              <a:rPr lang="en-US" altLang="ko-KR" sz="1600" i="1">
                <a:solidFill>
                  <a:schemeClr val="bg2"/>
                </a:solidFill>
              </a:rPr>
              <a:t>(Achalasia)</a:t>
            </a:r>
          </a:p>
        </p:txBody>
      </p:sp>
      <p:pic>
        <p:nvPicPr>
          <p:cNvPr id="87044" name="Picture 4" descr="ACHALASIA이종원남자20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8686800" cy="5029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600">
                <a:solidFill>
                  <a:schemeClr val="bg2"/>
                </a:solidFill>
              </a:rPr>
              <a:t>풍선확장술 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6172200" y="76200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1600" i="1">
                <a:solidFill>
                  <a:schemeClr val="bg2"/>
                </a:solidFill>
              </a:rPr>
              <a:t>식도이완불능증 </a:t>
            </a:r>
            <a:r>
              <a:rPr lang="en-US" altLang="ko-KR" sz="1600" i="1">
                <a:solidFill>
                  <a:schemeClr val="bg2"/>
                </a:solidFill>
              </a:rPr>
              <a:t>(Achalasia)</a:t>
            </a:r>
          </a:p>
        </p:txBody>
      </p:sp>
      <p:pic>
        <p:nvPicPr>
          <p:cNvPr id="88072" name="achalasia2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1844675"/>
            <a:ext cx="6192837" cy="4537075"/>
          </a:xfrm>
          <a:ln>
            <a:solidFill>
              <a:schemeClr val="bg2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80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7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8072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6172200" y="76200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1600" i="1">
                <a:solidFill>
                  <a:schemeClr val="bg2"/>
                </a:solidFill>
              </a:rPr>
              <a:t>식도이완불능증 </a:t>
            </a:r>
            <a:r>
              <a:rPr lang="en-US" altLang="ko-KR" sz="1600" i="1">
                <a:solidFill>
                  <a:schemeClr val="bg2"/>
                </a:solidFill>
              </a:rPr>
              <a:t>(Achalasia)</a:t>
            </a:r>
          </a:p>
        </p:txBody>
      </p:sp>
      <p:graphicFrame>
        <p:nvGraphicFramePr>
          <p:cNvPr id="89092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6562" name="슬라이드" r:id="rId3" imgW="4572000" imgH="3429000" progId="PowerPoint.Slide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1371600"/>
          </a:xfrm>
        </p:spPr>
        <p:txBody>
          <a:bodyPr/>
          <a:lstStyle/>
          <a:p>
            <a:r>
              <a:rPr lang="ko-KR" altLang="en-US" sz="3200" b="1" dirty="0" err="1" smtClean="0">
                <a:solidFill>
                  <a:schemeClr val="accent2"/>
                </a:solidFill>
                <a:latin typeface="Verdana" pitchFamily="34" charset="0"/>
              </a:rPr>
              <a:t>호두까기</a:t>
            </a:r>
            <a:r>
              <a:rPr lang="ko-KR" altLang="en-US" sz="3200" b="1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ko-KR" altLang="en-US" sz="3200" b="1" dirty="0">
                <a:solidFill>
                  <a:schemeClr val="accent2"/>
                </a:solidFill>
                <a:latin typeface="Verdana" pitchFamily="34" charset="0"/>
              </a:rPr>
              <a:t>식도 </a:t>
            </a:r>
            <a:r>
              <a:rPr lang="en-US" altLang="ko-KR" sz="3200" b="1" dirty="0">
                <a:solidFill>
                  <a:schemeClr val="accent2"/>
                </a:solidFill>
                <a:latin typeface="Verdana" pitchFamily="34" charset="0"/>
              </a:rPr>
              <a:t>(Nutcracker esophagus)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3171836"/>
          </a:xfrm>
          <a:solidFill>
            <a:srgbClr val="FFCCCC"/>
          </a:solidFill>
        </p:spPr>
        <p:txBody>
          <a:bodyPr/>
          <a:lstStyle/>
          <a:p>
            <a:pPr>
              <a:lnSpc>
                <a:spcPct val="145000"/>
              </a:lnSpc>
            </a:pPr>
            <a:r>
              <a:rPr lang="ko-KR" altLang="en-US" dirty="0">
                <a:solidFill>
                  <a:schemeClr val="bg2"/>
                </a:solidFill>
                <a:latin typeface="Arial" charset="0"/>
              </a:rPr>
              <a:t>정의 </a:t>
            </a:r>
            <a:r>
              <a:rPr lang="en-US" altLang="ko-KR" dirty="0">
                <a:solidFill>
                  <a:schemeClr val="bg2"/>
                </a:solidFill>
                <a:latin typeface="Arial" charset="0"/>
              </a:rPr>
              <a:t>:</a:t>
            </a:r>
          </a:p>
          <a:p>
            <a:pPr>
              <a:lnSpc>
                <a:spcPct val="145000"/>
              </a:lnSpc>
              <a:buFont typeface="Wingdings" pitchFamily="2" charset="2"/>
              <a:buChar char="Ø"/>
            </a:pPr>
            <a:r>
              <a:rPr lang="ko-KR" altLang="en-US" b="1" dirty="0">
                <a:solidFill>
                  <a:schemeClr val="tx2"/>
                </a:solidFill>
                <a:latin typeface="Arial" charset="0"/>
              </a:rPr>
              <a:t>식도 체부의 정상적인 연동운동</a:t>
            </a:r>
          </a:p>
          <a:p>
            <a:pPr>
              <a:lnSpc>
                <a:spcPct val="145000"/>
              </a:lnSpc>
              <a:buFont typeface="Wingdings" pitchFamily="2" charset="2"/>
              <a:buChar char="Ø"/>
            </a:pPr>
            <a:r>
              <a:rPr lang="ko-KR" altLang="en-US" sz="2800" b="1" dirty="0">
                <a:solidFill>
                  <a:schemeClr val="tx2"/>
                </a:solidFill>
                <a:latin typeface="Arial" charset="0"/>
              </a:rPr>
              <a:t>하부식도 </a:t>
            </a:r>
            <a:r>
              <a:rPr lang="ko-KR" altLang="en-US" sz="2800" b="1" dirty="0" err="1">
                <a:solidFill>
                  <a:schemeClr val="tx2"/>
                </a:solidFill>
                <a:latin typeface="Arial" charset="0"/>
              </a:rPr>
              <a:t>수축파의</a:t>
            </a:r>
            <a:r>
              <a:rPr lang="ko-KR" altLang="en-US" sz="2800" b="1" dirty="0">
                <a:solidFill>
                  <a:schemeClr val="tx2"/>
                </a:solidFill>
                <a:latin typeface="Arial" charset="0"/>
              </a:rPr>
              <a:t> 압력이 정상인의 평균치에 </a:t>
            </a:r>
            <a:r>
              <a:rPr lang="en-US" altLang="ko-KR" sz="2800" b="1" dirty="0">
                <a:solidFill>
                  <a:schemeClr val="tx2"/>
                </a:solidFill>
                <a:latin typeface="Arial" charset="0"/>
              </a:rPr>
              <a:t>2</a:t>
            </a:r>
            <a:r>
              <a:rPr lang="ko-KR" altLang="en-US" sz="2800" b="1" dirty="0">
                <a:solidFill>
                  <a:schemeClr val="tx2"/>
                </a:solidFill>
                <a:latin typeface="Arial" charset="0"/>
              </a:rPr>
              <a:t>배의 표준편차를 더한 값을 초과하는 경우</a:t>
            </a:r>
            <a:endParaRPr lang="ko-KR" altLang="en-US" sz="2800" b="1" dirty="0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1371600"/>
          </a:xfrm>
        </p:spPr>
        <p:txBody>
          <a:bodyPr/>
          <a:lstStyle/>
          <a:p>
            <a:r>
              <a:rPr lang="ko-KR" altLang="en-US" sz="3600" dirty="0">
                <a:solidFill>
                  <a:schemeClr val="accent6"/>
                </a:solidFill>
              </a:rPr>
              <a:t>식도내압검사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5029200" y="57150"/>
            <a:ext cx="4002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1600" i="1">
                <a:solidFill>
                  <a:schemeClr val="bg2"/>
                </a:solidFill>
                <a:latin typeface="Verdana" pitchFamily="34" charset="0"/>
              </a:rPr>
              <a:t>호두까기 식도 </a:t>
            </a:r>
            <a:r>
              <a:rPr lang="en-US" altLang="ko-KR" sz="1600" i="1">
                <a:solidFill>
                  <a:schemeClr val="bg2"/>
                </a:solidFill>
                <a:latin typeface="Verdana" pitchFamily="34" charset="0"/>
              </a:rPr>
              <a:t>(Nutcracker esophagus)</a:t>
            </a:r>
          </a:p>
        </p:txBody>
      </p:sp>
      <p:graphicFrame>
        <p:nvGraphicFramePr>
          <p:cNvPr id="90118" name="Object 6"/>
          <p:cNvGraphicFramePr>
            <a:graphicFrameLocks noChangeAspect="1"/>
          </p:cNvGraphicFramePr>
          <p:nvPr>
            <p:ph type="body" idx="1"/>
          </p:nvPr>
        </p:nvGraphicFramePr>
        <p:xfrm>
          <a:off x="609600" y="1676400"/>
          <a:ext cx="7696200" cy="4648200"/>
        </p:xfrm>
        <a:graphic>
          <a:graphicData uri="http://schemas.openxmlformats.org/presentationml/2006/ole">
            <p:oleObj spid="_x0000_s67586" name="비트맵 이미지" r:id="rId3" imgW="9752381" imgH="6238095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2600332"/>
          </a:xfrm>
          <a:solidFill>
            <a:srgbClr val="CCECFF"/>
          </a:solidFill>
        </p:spPr>
        <p:txBody>
          <a:bodyPr/>
          <a:lstStyle/>
          <a:p>
            <a:pPr>
              <a:lnSpc>
                <a:spcPct val="145000"/>
              </a:lnSpc>
            </a:pPr>
            <a:r>
              <a:rPr lang="ko-KR" altLang="en-US" dirty="0">
                <a:solidFill>
                  <a:schemeClr val="tx2"/>
                </a:solidFill>
                <a:latin typeface="Arial" charset="0"/>
              </a:rPr>
              <a:t>증상 </a:t>
            </a:r>
            <a:r>
              <a:rPr lang="en-US" altLang="ko-KR" dirty="0">
                <a:solidFill>
                  <a:schemeClr val="tx2"/>
                </a:solidFill>
                <a:latin typeface="Arial" charset="0"/>
              </a:rPr>
              <a:t>: </a:t>
            </a:r>
            <a:r>
              <a:rPr lang="ko-KR" altLang="en-US" sz="2800" dirty="0" err="1">
                <a:solidFill>
                  <a:schemeClr val="tx2"/>
                </a:solidFill>
                <a:latin typeface="Arial" charset="0"/>
              </a:rPr>
              <a:t>흉통</a:t>
            </a:r>
            <a:r>
              <a:rPr lang="ko-KR" altLang="en-US" sz="28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ko-KR" sz="2800" dirty="0">
                <a:solidFill>
                  <a:schemeClr val="tx2"/>
                </a:solidFill>
                <a:latin typeface="Arial" charset="0"/>
              </a:rPr>
              <a:t>(90%), </a:t>
            </a:r>
            <a:r>
              <a:rPr lang="ko-KR" altLang="en-US" sz="2800" dirty="0">
                <a:solidFill>
                  <a:schemeClr val="tx2"/>
                </a:solidFill>
                <a:latin typeface="Arial" charset="0"/>
              </a:rPr>
              <a:t>연하곤란 </a:t>
            </a:r>
            <a:r>
              <a:rPr lang="en-US" altLang="ko-KR" sz="2800" dirty="0">
                <a:solidFill>
                  <a:schemeClr val="tx2"/>
                </a:solidFill>
                <a:latin typeface="Arial" charset="0"/>
              </a:rPr>
              <a:t>(rare)</a:t>
            </a:r>
          </a:p>
          <a:p>
            <a:pPr>
              <a:lnSpc>
                <a:spcPct val="145000"/>
              </a:lnSpc>
            </a:pPr>
            <a:r>
              <a:rPr lang="ko-KR" altLang="en-US" dirty="0">
                <a:solidFill>
                  <a:schemeClr val="tx2"/>
                </a:solidFill>
                <a:latin typeface="Arial" charset="0"/>
              </a:rPr>
              <a:t>치료 </a:t>
            </a:r>
            <a:r>
              <a:rPr lang="en-US" altLang="ko-KR" dirty="0">
                <a:solidFill>
                  <a:schemeClr val="tx2"/>
                </a:solidFill>
                <a:latin typeface="Arial" charset="0"/>
              </a:rPr>
              <a:t>: </a:t>
            </a:r>
          </a:p>
          <a:p>
            <a:pPr>
              <a:lnSpc>
                <a:spcPct val="145000"/>
              </a:lnSpc>
              <a:buNone/>
            </a:pPr>
            <a:r>
              <a:rPr lang="ko-KR" altLang="en-US" sz="2800" dirty="0" smtClean="0">
                <a:solidFill>
                  <a:schemeClr val="tx2"/>
                </a:solidFill>
                <a:latin typeface="Arial" charset="0"/>
              </a:rPr>
              <a:t>   </a:t>
            </a:r>
            <a:r>
              <a:rPr lang="ko-KR" altLang="en-US" sz="2400" b="1" dirty="0" err="1" smtClean="0">
                <a:solidFill>
                  <a:schemeClr val="accent2"/>
                </a:solidFill>
                <a:latin typeface="Arial" charset="0"/>
              </a:rPr>
              <a:t>항콜린제</a:t>
            </a:r>
            <a:r>
              <a:rPr lang="en-US" altLang="ko-KR" sz="2400" b="1" dirty="0">
                <a:solidFill>
                  <a:schemeClr val="accent2"/>
                </a:solidFill>
                <a:latin typeface="Arial" charset="0"/>
              </a:rPr>
              <a:t>, nitrate </a:t>
            </a:r>
            <a:r>
              <a:rPr lang="ko-KR" altLang="en-US" sz="2400" b="1" dirty="0">
                <a:solidFill>
                  <a:schemeClr val="accent2"/>
                </a:solidFill>
                <a:latin typeface="Arial" charset="0"/>
              </a:rPr>
              <a:t>제제</a:t>
            </a:r>
            <a:r>
              <a:rPr lang="en-US" altLang="ko-KR" sz="2400" b="1" dirty="0">
                <a:solidFill>
                  <a:schemeClr val="accent2"/>
                </a:solidFill>
                <a:latin typeface="Arial" charset="0"/>
              </a:rPr>
              <a:t>, </a:t>
            </a:r>
            <a:r>
              <a:rPr lang="ko-KR" altLang="en-US" sz="2400" b="1" dirty="0" smtClean="0">
                <a:solidFill>
                  <a:schemeClr val="accent2"/>
                </a:solidFill>
                <a:latin typeface="Arial" charset="0"/>
              </a:rPr>
              <a:t>칼슘통로차단제</a:t>
            </a:r>
            <a:r>
              <a:rPr lang="en-US" altLang="ko-KR" sz="2400" b="1" dirty="0" smtClean="0">
                <a:solidFill>
                  <a:schemeClr val="accent2"/>
                </a:solidFill>
                <a:latin typeface="Arial" charset="0"/>
              </a:rPr>
              <a:t>,</a:t>
            </a:r>
            <a:r>
              <a:rPr lang="ko-KR" altLang="en-US" sz="2400" b="1" dirty="0" smtClean="0">
                <a:solidFill>
                  <a:schemeClr val="accent2"/>
                </a:solidFill>
                <a:latin typeface="Arial" charset="0"/>
              </a:rPr>
              <a:t>진정제</a:t>
            </a:r>
            <a:r>
              <a:rPr lang="en-US" altLang="ko-KR" sz="2400" b="1" dirty="0">
                <a:solidFill>
                  <a:schemeClr val="accent2"/>
                </a:solidFill>
                <a:latin typeface="Arial" charset="0"/>
              </a:rPr>
              <a:t>, </a:t>
            </a:r>
            <a:r>
              <a:rPr lang="ko-KR" altLang="en-US" sz="2400" b="1" dirty="0">
                <a:solidFill>
                  <a:schemeClr val="accent2"/>
                </a:solidFill>
                <a:latin typeface="Arial" charset="0"/>
              </a:rPr>
              <a:t>항우울제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5029200" y="57150"/>
            <a:ext cx="4002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1600" i="1">
                <a:solidFill>
                  <a:schemeClr val="bg2"/>
                </a:solidFill>
                <a:latin typeface="Verdana" pitchFamily="34" charset="0"/>
              </a:rPr>
              <a:t>호두까기 식도 </a:t>
            </a:r>
            <a:r>
              <a:rPr lang="en-US" altLang="ko-KR" sz="1600" i="1">
                <a:solidFill>
                  <a:schemeClr val="bg2"/>
                </a:solidFill>
                <a:latin typeface="Verdana" pitchFamily="34" charset="0"/>
              </a:rPr>
              <a:t>(Nutcracker esophagus)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285852" y="2071678"/>
            <a:ext cx="6643734" cy="41036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marL="342900" indent="-342900">
              <a:defRPr/>
            </a:pPr>
            <a:r>
              <a:rPr lang="en-US" altLang="ko-KR" sz="1800" b="1" dirty="0">
                <a:solidFill>
                  <a:srgbClr val="FF0000"/>
                </a:solidFill>
                <a:latin typeface="돋움"/>
                <a:ea typeface="휴먼엑스포" pitchFamily="18" charset="-127"/>
              </a:rPr>
              <a:t>1. </a:t>
            </a:r>
            <a:r>
              <a:rPr lang="ko-KR" altLang="en-US" sz="1800" b="1" dirty="0" smtClean="0">
                <a:solidFill>
                  <a:srgbClr val="FF0000"/>
                </a:solidFill>
                <a:latin typeface="+mj-ea"/>
                <a:ea typeface="+mj-ea"/>
              </a:rPr>
              <a:t>환자의 </a:t>
            </a:r>
            <a:r>
              <a:rPr lang="ko-KR" altLang="en-US" sz="1800" b="1" dirty="0">
                <a:solidFill>
                  <a:srgbClr val="FF0000"/>
                </a:solidFill>
                <a:latin typeface="+mj-ea"/>
                <a:ea typeface="+mj-ea"/>
              </a:rPr>
              <a:t>증상을 평가하고</a:t>
            </a:r>
            <a:r>
              <a:rPr lang="en-US" altLang="ko-KR" sz="18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ko-KR" altLang="en-US" sz="1800" b="1" dirty="0" smtClean="0">
                <a:solidFill>
                  <a:srgbClr val="FF0000"/>
                </a:solidFill>
                <a:latin typeface="+mj-ea"/>
                <a:ea typeface="+mj-ea"/>
              </a:rPr>
              <a:t>증상정도</a:t>
            </a:r>
            <a:r>
              <a:rPr lang="en-US" altLang="ko-KR" sz="1800" b="1" dirty="0" smtClean="0">
                <a:solidFill>
                  <a:srgbClr val="FF0000"/>
                </a:solidFill>
                <a:latin typeface="+mj-ea"/>
                <a:ea typeface="+mj-ea"/>
              </a:rPr>
              <a:t>, </a:t>
            </a:r>
            <a:r>
              <a:rPr lang="ko-KR" altLang="en-US" sz="1800" b="1" dirty="0">
                <a:solidFill>
                  <a:srgbClr val="FF0000"/>
                </a:solidFill>
                <a:latin typeface="+mj-ea"/>
                <a:ea typeface="+mj-ea"/>
              </a:rPr>
              <a:t>빈도수</a:t>
            </a:r>
            <a:r>
              <a:rPr lang="en-US" altLang="ko-KR" sz="1800" b="1" dirty="0">
                <a:solidFill>
                  <a:srgbClr val="FF0000"/>
                </a:solidFill>
                <a:latin typeface="+mj-ea"/>
                <a:ea typeface="+mj-ea"/>
              </a:rPr>
              <a:t>, </a:t>
            </a:r>
            <a:r>
              <a:rPr lang="ko-KR" altLang="en-US" sz="1800" b="1" dirty="0">
                <a:solidFill>
                  <a:srgbClr val="FF0000"/>
                </a:solidFill>
                <a:latin typeface="+mj-ea"/>
                <a:ea typeface="+mj-ea"/>
              </a:rPr>
              <a:t>악화요인을 평가</a:t>
            </a:r>
            <a:endParaRPr lang="en-US" altLang="ko-KR" sz="18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altLang="ko-KR" sz="18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342900" indent="-342900">
              <a:defRPr/>
            </a:pPr>
            <a:r>
              <a:rPr lang="en-US" altLang="ko-KR" sz="1800" b="1" dirty="0">
                <a:solidFill>
                  <a:srgbClr val="FF0000"/>
                </a:solidFill>
                <a:latin typeface="+mj-ea"/>
                <a:ea typeface="+mj-ea"/>
              </a:rPr>
              <a:t>2. </a:t>
            </a:r>
            <a:r>
              <a:rPr lang="ko-KR" altLang="en-US" sz="1800" b="1" dirty="0" smtClean="0">
                <a:solidFill>
                  <a:srgbClr val="FF0000"/>
                </a:solidFill>
                <a:latin typeface="+mj-ea"/>
                <a:ea typeface="+mj-ea"/>
              </a:rPr>
              <a:t>철저한 정보획득필요</a:t>
            </a:r>
            <a:endParaRPr lang="en-US" altLang="ko-KR" sz="18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800100" lvl="1" indent="-342900">
              <a:buFont typeface="+mj-lt"/>
              <a:buAutoNum type="arabicPeriod"/>
              <a:defRPr/>
            </a:pPr>
            <a:endParaRPr lang="en-US" altLang="ko-KR" sz="18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342900" indent="-342900">
              <a:defRPr/>
            </a:pPr>
            <a:r>
              <a:rPr lang="en-US" altLang="ko-KR" sz="1800" b="1" dirty="0">
                <a:solidFill>
                  <a:srgbClr val="FF0000"/>
                </a:solidFill>
                <a:latin typeface="+mj-ea"/>
                <a:ea typeface="+mj-ea"/>
              </a:rPr>
              <a:t>3. </a:t>
            </a:r>
            <a:r>
              <a:rPr lang="ko-KR" altLang="en-US" sz="1800" b="1" dirty="0" smtClean="0">
                <a:solidFill>
                  <a:srgbClr val="FF0000"/>
                </a:solidFill>
                <a:latin typeface="+mj-ea"/>
                <a:ea typeface="+mj-ea"/>
              </a:rPr>
              <a:t>위험요소개선</a:t>
            </a:r>
            <a:r>
              <a:rPr lang="en-US" altLang="ko-KR" sz="1800" b="1" dirty="0" smtClean="0">
                <a:solidFill>
                  <a:srgbClr val="FF0000"/>
                </a:solidFill>
                <a:latin typeface="+mj-ea"/>
                <a:ea typeface="+mj-ea"/>
              </a:rPr>
              <a:t>; </a:t>
            </a:r>
          </a:p>
          <a:p>
            <a:pPr marL="342900" indent="-342900">
              <a:defRPr/>
            </a:pPr>
            <a:r>
              <a:rPr lang="en-US" altLang="ko-KR" sz="1800" b="1" dirty="0" smtClean="0">
                <a:solidFill>
                  <a:srgbClr val="FF0000"/>
                </a:solidFill>
                <a:latin typeface="+mj-ea"/>
                <a:ea typeface="+mj-ea"/>
              </a:rPr>
              <a:t>   </a:t>
            </a:r>
            <a:r>
              <a:rPr lang="ko-KR" altLang="en-US" sz="1800" b="1" dirty="0" smtClean="0">
                <a:solidFill>
                  <a:srgbClr val="FF0000"/>
                </a:solidFill>
                <a:latin typeface="+mj-ea"/>
                <a:ea typeface="+mj-ea"/>
              </a:rPr>
              <a:t>생활습관 </a:t>
            </a:r>
            <a:r>
              <a:rPr lang="ko-KR" altLang="en-US" sz="1800" b="1" dirty="0">
                <a:solidFill>
                  <a:srgbClr val="FF0000"/>
                </a:solidFill>
                <a:latin typeface="+mj-ea"/>
                <a:ea typeface="+mj-ea"/>
              </a:rPr>
              <a:t>변화에 대해 환자와 </a:t>
            </a:r>
            <a:r>
              <a:rPr lang="ko-KR" altLang="en-US" sz="1800" b="1" dirty="0" smtClean="0">
                <a:solidFill>
                  <a:srgbClr val="FF0000"/>
                </a:solidFill>
                <a:latin typeface="+mj-ea"/>
                <a:ea typeface="+mj-ea"/>
              </a:rPr>
              <a:t>상담</a:t>
            </a:r>
            <a:r>
              <a:rPr lang="en-US" altLang="ko-KR" sz="1800" b="1" dirty="0" smtClean="0">
                <a:solidFill>
                  <a:srgbClr val="FF0000"/>
                </a:solidFill>
                <a:latin typeface="+mj-ea"/>
                <a:ea typeface="+mj-ea"/>
              </a:rPr>
              <a:t>.</a:t>
            </a:r>
          </a:p>
          <a:p>
            <a:pPr marL="342900" indent="-342900">
              <a:defRPr/>
            </a:pPr>
            <a:r>
              <a:rPr lang="ko-KR" altLang="en-US" sz="1800" b="1" dirty="0" smtClean="0">
                <a:solidFill>
                  <a:srgbClr val="FF0000"/>
                </a:solidFill>
                <a:latin typeface="+mj-ea"/>
                <a:ea typeface="+mj-ea"/>
              </a:rPr>
              <a:t>  </a:t>
            </a:r>
            <a:r>
              <a:rPr lang="en-US" altLang="ko-KR" sz="1800" b="1" dirty="0" smtClean="0">
                <a:solidFill>
                  <a:srgbClr val="FF0000"/>
                </a:solidFill>
                <a:latin typeface="+mj-ea"/>
                <a:ea typeface="+mj-ea"/>
              </a:rPr>
              <a:t>- GERD</a:t>
            </a:r>
            <a:r>
              <a:rPr lang="ko-KR" altLang="en-US" sz="1800" b="1" dirty="0">
                <a:solidFill>
                  <a:srgbClr val="FF0000"/>
                </a:solidFill>
                <a:latin typeface="+mj-ea"/>
                <a:ea typeface="+mj-ea"/>
              </a:rPr>
              <a:t>를 악화시키는 음식</a:t>
            </a:r>
            <a:r>
              <a:rPr lang="en-US" altLang="ko-KR" sz="1800" b="1" dirty="0">
                <a:solidFill>
                  <a:srgbClr val="FF0000"/>
                </a:solidFill>
                <a:latin typeface="+mj-ea"/>
                <a:ea typeface="+mj-ea"/>
              </a:rPr>
              <a:t>, </a:t>
            </a:r>
            <a:r>
              <a:rPr lang="ko-KR" altLang="en-US" sz="1800" b="1" dirty="0">
                <a:solidFill>
                  <a:srgbClr val="FF0000"/>
                </a:solidFill>
                <a:latin typeface="+mj-ea"/>
                <a:ea typeface="+mj-ea"/>
              </a:rPr>
              <a:t>약 피하기</a:t>
            </a:r>
            <a:r>
              <a:rPr lang="en-US" altLang="ko-KR" sz="1800" b="1" dirty="0">
                <a:solidFill>
                  <a:srgbClr val="FF0000"/>
                </a:solidFill>
                <a:latin typeface="+mj-ea"/>
                <a:ea typeface="+mj-ea"/>
              </a:rPr>
              <a:t>, </a:t>
            </a:r>
            <a:endParaRPr lang="en-US" altLang="ko-KR" sz="18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342900" indent="-342900">
              <a:defRPr/>
            </a:pPr>
            <a:r>
              <a:rPr lang="en-US" altLang="ko-KR" sz="1800" b="1" dirty="0" smtClean="0">
                <a:solidFill>
                  <a:srgbClr val="FF0000"/>
                </a:solidFill>
                <a:latin typeface="+mj-ea"/>
                <a:ea typeface="+mj-ea"/>
              </a:rPr>
              <a:t>  - </a:t>
            </a:r>
            <a:r>
              <a:rPr lang="ko-KR" altLang="en-US" sz="1800" b="1" dirty="0" smtClean="0">
                <a:solidFill>
                  <a:srgbClr val="FF0000"/>
                </a:solidFill>
                <a:latin typeface="+mj-ea"/>
                <a:ea typeface="+mj-ea"/>
              </a:rPr>
              <a:t>꽉 쪼이는 는 </a:t>
            </a:r>
            <a:r>
              <a:rPr lang="ko-KR" altLang="en-US" sz="1800" b="1" dirty="0">
                <a:solidFill>
                  <a:srgbClr val="FF0000"/>
                </a:solidFill>
                <a:latin typeface="+mj-ea"/>
                <a:ea typeface="+mj-ea"/>
              </a:rPr>
              <a:t>옷 피하기</a:t>
            </a:r>
            <a:r>
              <a:rPr lang="en-US" altLang="ko-KR" sz="1800" b="1" dirty="0">
                <a:solidFill>
                  <a:srgbClr val="FF0000"/>
                </a:solidFill>
                <a:latin typeface="+mj-ea"/>
                <a:ea typeface="+mj-ea"/>
              </a:rPr>
              <a:t>, </a:t>
            </a:r>
            <a:r>
              <a:rPr lang="ko-KR" altLang="en-US" sz="1800" b="1" dirty="0">
                <a:solidFill>
                  <a:srgbClr val="FF0000"/>
                </a:solidFill>
                <a:latin typeface="+mj-ea"/>
                <a:ea typeface="+mj-ea"/>
              </a:rPr>
              <a:t>더 적게 먹고 </a:t>
            </a:r>
            <a:endParaRPr lang="en-US" altLang="ko-KR" sz="18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342900" indent="-342900">
              <a:defRPr/>
            </a:pPr>
            <a:r>
              <a:rPr lang="en-US" altLang="ko-KR" sz="1800" b="1" dirty="0" smtClean="0">
                <a:solidFill>
                  <a:srgbClr val="FF0000"/>
                </a:solidFill>
                <a:latin typeface="+mj-ea"/>
                <a:ea typeface="+mj-ea"/>
              </a:rPr>
              <a:t>  - </a:t>
            </a:r>
            <a:r>
              <a:rPr lang="ko-KR" altLang="en-US" sz="1800" b="1" dirty="0" smtClean="0">
                <a:solidFill>
                  <a:srgbClr val="FF0000"/>
                </a:solidFill>
                <a:latin typeface="+mj-ea"/>
                <a:ea typeface="+mj-ea"/>
              </a:rPr>
              <a:t>침대 </a:t>
            </a:r>
            <a:r>
              <a:rPr lang="ko-KR" altLang="en-US" sz="1800" b="1" dirty="0">
                <a:solidFill>
                  <a:srgbClr val="FF0000"/>
                </a:solidFill>
                <a:latin typeface="+mj-ea"/>
                <a:ea typeface="+mj-ea"/>
              </a:rPr>
              <a:t>머리맡 올리고 체중감량</a:t>
            </a:r>
            <a:r>
              <a:rPr lang="en-US" altLang="ko-KR" sz="1800" b="1" dirty="0">
                <a:solidFill>
                  <a:srgbClr val="FF0000"/>
                </a:solidFill>
                <a:latin typeface="+mj-ea"/>
                <a:ea typeface="+mj-ea"/>
              </a:rPr>
              <a:t>, </a:t>
            </a:r>
            <a:r>
              <a:rPr lang="ko-KR" altLang="en-US" sz="1800" b="1" dirty="0">
                <a:solidFill>
                  <a:srgbClr val="FF0000"/>
                </a:solidFill>
                <a:latin typeface="+mj-ea"/>
                <a:ea typeface="+mj-ea"/>
              </a:rPr>
              <a:t>금연</a:t>
            </a:r>
            <a:r>
              <a:rPr lang="en-US" altLang="ko-KR" sz="1800" b="1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</a:p>
          <a:p>
            <a:pPr marL="342900" indent="-342900">
              <a:defRPr/>
            </a:pPr>
            <a:endParaRPr lang="en-US" altLang="ko-KR" sz="18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altLang="ko-KR" sz="18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342900" indent="-342900">
              <a:defRPr/>
            </a:pPr>
            <a:r>
              <a:rPr lang="en-US" altLang="ko-KR" sz="1800" b="1" dirty="0">
                <a:solidFill>
                  <a:srgbClr val="FF0000"/>
                </a:solidFill>
                <a:latin typeface="+mj-ea"/>
                <a:ea typeface="+mj-ea"/>
              </a:rPr>
              <a:t>4. </a:t>
            </a:r>
            <a:r>
              <a:rPr lang="ko-KR" altLang="en-US" sz="1800" b="1" dirty="0" smtClean="0">
                <a:solidFill>
                  <a:srgbClr val="FF0000"/>
                </a:solidFill>
                <a:latin typeface="+mj-ea"/>
                <a:ea typeface="+mj-ea"/>
              </a:rPr>
              <a:t>적절한 </a:t>
            </a:r>
            <a:r>
              <a:rPr lang="ko-KR" altLang="en-US" sz="1800" b="1" dirty="0">
                <a:solidFill>
                  <a:srgbClr val="FF0000"/>
                </a:solidFill>
                <a:latin typeface="+mj-ea"/>
                <a:ea typeface="+mj-ea"/>
              </a:rPr>
              <a:t>약물요법 추천</a:t>
            </a:r>
            <a:endParaRPr lang="en-US" altLang="ko-KR" sz="18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altLang="ko-KR" sz="18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342900" indent="-342900">
              <a:defRPr/>
            </a:pPr>
            <a:endParaRPr lang="en-US" altLang="ko-KR" sz="1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214546" y="1071546"/>
            <a:ext cx="4062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휴먼엑스포" pitchFamily="18" charset="-127"/>
                <a:ea typeface="휴먼엑스포" pitchFamily="18" charset="-127"/>
              </a:rPr>
              <a:t>복약지도 유의사항</a:t>
            </a:r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071538" y="928670"/>
            <a:ext cx="6858048" cy="471490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marL="342900" indent="-342900">
              <a:buFont typeface="+mj-lt"/>
              <a:buAutoNum type="arabicPeriod"/>
              <a:defRPr/>
            </a:pPr>
            <a:endParaRPr lang="en-US" altLang="ko-KR" sz="800" b="0" dirty="0">
              <a:solidFill>
                <a:schemeClr val="tx1"/>
              </a:solidFill>
              <a:latin typeface="돋움"/>
              <a:ea typeface="휴먼엑스포" pitchFamily="18" charset="-127"/>
            </a:endParaRPr>
          </a:p>
          <a:p>
            <a:pPr marL="342900" indent="-342900">
              <a:defRPr/>
            </a:pPr>
            <a:r>
              <a:rPr lang="en-US" altLang="ko-KR" sz="1800" b="1" dirty="0" smtClean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5. </a:t>
            </a:r>
            <a:r>
              <a:rPr lang="ko-KR" altLang="en-US" sz="1800" b="1" dirty="0" smtClean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삶의 질 측정치의 개선을</a:t>
            </a:r>
            <a:endParaRPr lang="en-US" altLang="ko-KR" sz="1800" b="1" dirty="0" smtClean="0">
              <a:solidFill>
                <a:srgbClr val="FF0000"/>
              </a:solidFill>
              <a:latin typeface="+mn-lt"/>
              <a:ea typeface="휴먼엑스포" pitchFamily="18" charset="-127"/>
            </a:endParaRPr>
          </a:p>
          <a:p>
            <a:pPr marL="342900" indent="-342900">
              <a:defRPr/>
            </a:pPr>
            <a:r>
              <a:rPr lang="en-US" altLang="ko-KR" sz="1800" b="1" dirty="0" smtClean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   -</a:t>
            </a:r>
            <a:r>
              <a:rPr lang="ko-KR" altLang="en-US" sz="1800" b="1" dirty="0" smtClean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평가물리적</a:t>
            </a:r>
            <a:r>
              <a:rPr lang="en-US" altLang="ko-KR" sz="1800" b="1" dirty="0" smtClean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, </a:t>
            </a:r>
            <a:r>
              <a:rPr lang="ko-KR" altLang="en-US" sz="1800" b="1" dirty="0" smtClean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정신적</a:t>
            </a:r>
            <a:r>
              <a:rPr lang="en-US" altLang="ko-KR" sz="1800" b="1" dirty="0" smtClean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, </a:t>
            </a:r>
            <a:r>
              <a:rPr lang="ko-KR" altLang="en-US" sz="1800" b="1" dirty="0" smtClean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사회적 기능측정</a:t>
            </a:r>
            <a:endParaRPr lang="en-US" altLang="ko-KR" sz="1800" b="1" dirty="0">
              <a:solidFill>
                <a:srgbClr val="FF0000"/>
              </a:solidFill>
              <a:latin typeface="+mn-lt"/>
              <a:ea typeface="휴먼엑스포" pitchFamily="18" charset="-127"/>
            </a:endParaRPr>
          </a:p>
          <a:p>
            <a:pPr marL="342900" indent="-342900">
              <a:defRPr/>
            </a:pPr>
            <a:endParaRPr lang="en-US" altLang="ko-KR" sz="800" b="1" dirty="0">
              <a:solidFill>
                <a:srgbClr val="FF0000"/>
              </a:solidFill>
              <a:latin typeface="+mn-lt"/>
              <a:ea typeface="휴먼엑스포" pitchFamily="18" charset="-127"/>
            </a:endParaRPr>
          </a:p>
          <a:p>
            <a:pPr marL="342900" indent="-342900">
              <a:defRPr/>
            </a:pPr>
            <a:r>
              <a:rPr lang="en-US" altLang="ko-KR" sz="1800" b="1" dirty="0" smtClean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6. </a:t>
            </a:r>
            <a:r>
              <a:rPr lang="ko-KR" altLang="en-US" sz="1800" b="1" dirty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약의 부작용</a:t>
            </a:r>
            <a:r>
              <a:rPr lang="en-US" altLang="ko-KR" sz="1800" b="1" dirty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, </a:t>
            </a:r>
            <a:r>
              <a:rPr lang="ko-KR" altLang="en-US" sz="1800" b="1" dirty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약 </a:t>
            </a:r>
            <a:r>
              <a:rPr lang="ko-KR" altLang="en-US" sz="1800" b="1" dirty="0" err="1">
                <a:solidFill>
                  <a:srgbClr val="FF0000"/>
                </a:solidFill>
                <a:latin typeface="+mn-lt"/>
                <a:ea typeface="휴먼엑스포" pitchFamily="18" charset="-127"/>
              </a:rPr>
              <a:t>알러지</a:t>
            </a:r>
            <a:r>
              <a:rPr lang="en-US" altLang="ko-KR" sz="1800" b="1" dirty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, </a:t>
            </a:r>
            <a:r>
              <a:rPr lang="ko-KR" altLang="en-US" sz="1800" b="1" dirty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상호작용의 평가</a:t>
            </a:r>
            <a:endParaRPr lang="en-US" altLang="ko-KR" sz="1800" b="1" dirty="0">
              <a:solidFill>
                <a:srgbClr val="FF0000"/>
              </a:solidFill>
              <a:latin typeface="+mn-lt"/>
              <a:ea typeface="휴먼엑스포" pitchFamily="18" charset="-127"/>
            </a:endParaRPr>
          </a:p>
          <a:p>
            <a:pPr marL="342900" indent="-342900">
              <a:defRPr/>
            </a:pPr>
            <a:endParaRPr lang="en-US" altLang="ko-KR" sz="800" b="1" dirty="0">
              <a:solidFill>
                <a:srgbClr val="FF0000"/>
              </a:solidFill>
              <a:latin typeface="+mn-lt"/>
              <a:ea typeface="휴먼엑스포" pitchFamily="18" charset="-127"/>
            </a:endParaRPr>
          </a:p>
          <a:p>
            <a:pPr marL="342900" indent="-342900">
              <a:defRPr/>
            </a:pPr>
            <a:r>
              <a:rPr lang="en-US" altLang="ko-KR" sz="1800" b="1" dirty="0" smtClean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7. </a:t>
            </a:r>
            <a:r>
              <a:rPr lang="ko-KR" altLang="en-US" sz="1800" b="1" dirty="0" smtClean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복약 </a:t>
            </a:r>
            <a:r>
              <a:rPr lang="ko-KR" altLang="en-US" sz="1800" b="1" dirty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순응도의 중요성을 강조</a:t>
            </a:r>
            <a:r>
              <a:rPr lang="en-US" altLang="ko-KR" sz="1800" b="1" dirty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. </a:t>
            </a:r>
            <a:endParaRPr lang="en-US" altLang="ko-KR" sz="1800" b="1" dirty="0" smtClean="0">
              <a:solidFill>
                <a:srgbClr val="FF0000"/>
              </a:solidFill>
              <a:latin typeface="+mn-lt"/>
              <a:ea typeface="휴먼엑스포" pitchFamily="18" charset="-127"/>
            </a:endParaRPr>
          </a:p>
          <a:p>
            <a:pPr marL="342900" indent="-342900">
              <a:defRPr/>
            </a:pPr>
            <a:r>
              <a:rPr lang="en-US" altLang="ko-KR" sz="1800" b="1" dirty="0" smtClean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   - </a:t>
            </a:r>
            <a:r>
              <a:rPr lang="ko-KR" altLang="en-US" sz="1800" b="1" dirty="0" smtClean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성공하기 </a:t>
            </a:r>
            <a:r>
              <a:rPr lang="ko-KR" altLang="en-US" sz="1800" b="1" dirty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쉬운 약물요법을 </a:t>
            </a:r>
            <a:r>
              <a:rPr lang="ko-KR" altLang="en-US" sz="1800" b="1" dirty="0" smtClean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 파악</a:t>
            </a:r>
            <a:endParaRPr lang="en-US" altLang="ko-KR" sz="1800" b="1" dirty="0">
              <a:solidFill>
                <a:srgbClr val="FF0000"/>
              </a:solidFill>
              <a:latin typeface="+mn-lt"/>
              <a:ea typeface="휴먼엑스포" pitchFamily="18" charset="-127"/>
            </a:endParaRPr>
          </a:p>
          <a:p>
            <a:pPr marL="342900" indent="-342900">
              <a:defRPr/>
            </a:pPr>
            <a:endParaRPr lang="en-US" altLang="ko-KR" sz="800" b="1" dirty="0">
              <a:solidFill>
                <a:srgbClr val="FF0000"/>
              </a:solidFill>
              <a:latin typeface="+mn-lt"/>
              <a:ea typeface="휴먼엑스포" pitchFamily="18" charset="-127"/>
            </a:endParaRPr>
          </a:p>
          <a:p>
            <a:pPr marL="342900" indent="-342900">
              <a:defRPr/>
            </a:pPr>
            <a:r>
              <a:rPr lang="en-US" altLang="ko-KR" sz="1800" b="1" dirty="0" smtClean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8. </a:t>
            </a:r>
            <a:r>
              <a:rPr lang="ko-KR" altLang="en-US" sz="1800" b="1" dirty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질병상태</a:t>
            </a:r>
            <a:r>
              <a:rPr lang="en-US" altLang="ko-KR" sz="1800" b="1" dirty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, </a:t>
            </a:r>
            <a:r>
              <a:rPr lang="ko-KR" altLang="en-US" sz="1800" b="1" dirty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생활습관</a:t>
            </a:r>
            <a:r>
              <a:rPr lang="en-US" altLang="ko-KR" sz="1800" b="1" dirty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 </a:t>
            </a:r>
            <a:r>
              <a:rPr lang="ko-KR" altLang="en-US" sz="1800" b="1" dirty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변화</a:t>
            </a:r>
            <a:r>
              <a:rPr lang="en-US" altLang="ko-KR" sz="1800" b="1" dirty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, </a:t>
            </a:r>
            <a:r>
              <a:rPr lang="ko-KR" altLang="en-US" sz="1800" b="1" dirty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약물요법에 관해 환자를 교육</a:t>
            </a:r>
            <a:endParaRPr lang="en-US" altLang="ko-KR" sz="1800" b="1" dirty="0">
              <a:solidFill>
                <a:srgbClr val="FF0000"/>
              </a:solidFill>
              <a:latin typeface="+mn-lt"/>
              <a:ea typeface="휴먼엑스포" pitchFamily="18" charset="-127"/>
            </a:endParaRPr>
          </a:p>
          <a:p>
            <a:pPr marL="342900" indent="-342900">
              <a:defRPr/>
            </a:pPr>
            <a:r>
              <a:rPr lang="en-US" altLang="ko-KR" sz="1800" b="1" dirty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    - </a:t>
            </a:r>
            <a:r>
              <a:rPr lang="ko-KR" altLang="en-US" sz="1800" b="1" dirty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무엇이 </a:t>
            </a:r>
            <a:r>
              <a:rPr lang="ko-KR" altLang="en-US" sz="1800" b="1" dirty="0" smtClean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 유발시켰으며 </a:t>
            </a:r>
            <a:r>
              <a:rPr lang="ko-KR" altLang="en-US" sz="1800" b="1" dirty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무엇을 피해야 하는지</a:t>
            </a:r>
            <a:endParaRPr lang="en-US" altLang="ko-KR" sz="1800" b="1" dirty="0">
              <a:solidFill>
                <a:srgbClr val="FF0000"/>
              </a:solidFill>
              <a:latin typeface="+mn-lt"/>
              <a:ea typeface="휴먼엑스포" pitchFamily="18" charset="-127"/>
            </a:endParaRPr>
          </a:p>
          <a:p>
            <a:pPr marL="342900" indent="-342900">
              <a:defRPr/>
            </a:pPr>
            <a:r>
              <a:rPr lang="en-US" altLang="ko-KR" sz="1800" b="1" dirty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    - </a:t>
            </a:r>
            <a:r>
              <a:rPr lang="ko-KR" altLang="en-US" sz="1800" b="1" dirty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언제 약을 먹어야 하는지</a:t>
            </a:r>
            <a:endParaRPr lang="en-US" altLang="ko-KR" sz="1800" b="1" dirty="0">
              <a:solidFill>
                <a:srgbClr val="FF0000"/>
              </a:solidFill>
              <a:latin typeface="+mn-lt"/>
              <a:ea typeface="휴먼엑스포" pitchFamily="18" charset="-127"/>
            </a:endParaRPr>
          </a:p>
          <a:p>
            <a:pPr marL="342900" indent="-342900">
              <a:defRPr/>
            </a:pPr>
            <a:r>
              <a:rPr lang="en-US" altLang="ko-KR" sz="1800" b="1" dirty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    - </a:t>
            </a:r>
            <a:r>
              <a:rPr lang="ko-KR" altLang="en-US" sz="1800" b="1" dirty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어떤 부작용이 일어날 수 있는지</a:t>
            </a:r>
            <a:endParaRPr lang="en-US" altLang="ko-KR" sz="1800" b="1" dirty="0">
              <a:solidFill>
                <a:srgbClr val="FF0000"/>
              </a:solidFill>
              <a:latin typeface="+mn-lt"/>
              <a:ea typeface="휴먼엑스포" pitchFamily="18" charset="-127"/>
            </a:endParaRPr>
          </a:p>
          <a:p>
            <a:pPr marL="342900" indent="-342900">
              <a:defRPr/>
            </a:pPr>
            <a:r>
              <a:rPr lang="en-US" altLang="ko-KR" sz="1800" b="1" dirty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    - </a:t>
            </a:r>
            <a:r>
              <a:rPr lang="ko-KR" altLang="en-US" sz="1800" b="1" dirty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어떤 약이 치료법과 상호작용이 있는지</a:t>
            </a:r>
            <a:endParaRPr lang="en-US" altLang="ko-KR" sz="1800" b="1" dirty="0">
              <a:solidFill>
                <a:srgbClr val="FF0000"/>
              </a:solidFill>
              <a:latin typeface="+mn-lt"/>
              <a:ea typeface="휴먼엑스포" pitchFamily="18" charset="-127"/>
            </a:endParaRPr>
          </a:p>
          <a:p>
            <a:pPr marL="342900" indent="-342900">
              <a:defRPr/>
            </a:pPr>
            <a:r>
              <a:rPr lang="en-US" altLang="ko-KR" sz="1800" b="1" dirty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   </a:t>
            </a:r>
            <a:r>
              <a:rPr lang="en-US" altLang="ko-KR" sz="1600" b="1" dirty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 </a:t>
            </a:r>
            <a:r>
              <a:rPr lang="en-US" altLang="ko-KR" sz="1800" b="1" dirty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- </a:t>
            </a:r>
            <a:r>
              <a:rPr lang="ko-KR" altLang="en-US" sz="1800" b="1" dirty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어떤 경고 사인을 의사에게 전달해야 하는지 </a:t>
            </a:r>
            <a:endParaRPr lang="en-US" altLang="ko-KR" sz="1800" b="1" dirty="0" smtClean="0">
              <a:solidFill>
                <a:srgbClr val="FF0000"/>
              </a:solidFill>
              <a:latin typeface="+mn-lt"/>
              <a:ea typeface="휴먼엑스포" pitchFamily="18" charset="-127"/>
            </a:endParaRPr>
          </a:p>
          <a:p>
            <a:pPr marL="342900" indent="-342900">
              <a:defRPr/>
            </a:pPr>
            <a:r>
              <a:rPr lang="en-US" altLang="ko-KR" sz="1800" b="1" dirty="0" smtClean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      [</a:t>
            </a:r>
            <a:r>
              <a:rPr lang="ko-KR" altLang="en-US" sz="1800" b="1" dirty="0" smtClean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연하곤란</a:t>
            </a:r>
            <a:r>
              <a:rPr lang="en-US" altLang="ko-KR" sz="1800" b="1" dirty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, </a:t>
            </a:r>
            <a:r>
              <a:rPr lang="ko-KR" altLang="en-US" sz="1800" b="1" dirty="0" smtClean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삼킴 </a:t>
            </a:r>
            <a:r>
              <a:rPr lang="ko-KR" altLang="en-US" sz="1800" b="1" dirty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통증</a:t>
            </a:r>
            <a:r>
              <a:rPr lang="en-US" altLang="ko-KR" sz="1800" b="1" dirty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, </a:t>
            </a:r>
            <a:r>
              <a:rPr lang="ko-KR" altLang="en-US" sz="1800" b="1" dirty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원인 불명의 체중감량</a:t>
            </a:r>
            <a:r>
              <a:rPr lang="en-US" altLang="ko-KR" sz="1800" b="1" dirty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, </a:t>
            </a:r>
            <a:r>
              <a:rPr lang="ko-KR" altLang="en-US" sz="1800" b="1" dirty="0" smtClean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출혈</a:t>
            </a:r>
            <a:r>
              <a:rPr lang="en-US" altLang="ko-KR" sz="1800" b="1" dirty="0" smtClean="0">
                <a:solidFill>
                  <a:srgbClr val="FF0000"/>
                </a:solidFill>
                <a:latin typeface="+mn-lt"/>
                <a:ea typeface="휴먼엑스포" pitchFamily="18" charset="-127"/>
              </a:rPr>
              <a:t>]</a:t>
            </a:r>
            <a:endParaRPr lang="en-US" altLang="ko-KR" sz="1800" b="1" dirty="0">
              <a:solidFill>
                <a:srgbClr val="FF0000"/>
              </a:solidFill>
              <a:latin typeface="+mn-lt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200" b="1" dirty="0">
                <a:solidFill>
                  <a:schemeClr val="accent2"/>
                </a:solidFill>
                <a:latin typeface="Arial" charset="0"/>
              </a:rPr>
              <a:t>식도의 해부 및 구조</a:t>
            </a:r>
          </a:p>
        </p:txBody>
      </p:sp>
      <p:pic>
        <p:nvPicPr>
          <p:cNvPr id="11269" name="Picture 5" descr="eso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65325"/>
            <a:ext cx="7467600" cy="405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714348" y="1857364"/>
            <a:ext cx="7643866" cy="3416320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ko-KR" altLang="en-US" b="1" dirty="0" smtClean="0"/>
              <a:t> 심장근 </a:t>
            </a:r>
            <a:r>
              <a:rPr lang="en-US" altLang="ko-KR" b="1" dirty="0" smtClean="0"/>
              <a:t>(</a:t>
            </a:r>
            <a:r>
              <a:rPr lang="en-US" b="1" dirty="0" smtClean="0"/>
              <a:t>Cardiac Muscle) ;  </a:t>
            </a:r>
            <a:r>
              <a:rPr lang="en-US" altLang="ko-KR" sz="2000" b="1" dirty="0" smtClean="0">
                <a:solidFill>
                  <a:schemeClr val="accent2"/>
                </a:solidFill>
              </a:rPr>
              <a:t>Pace</a:t>
            </a:r>
            <a:r>
              <a:rPr lang="ko-KR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ko-KR" sz="2000" b="1" dirty="0" smtClean="0">
                <a:solidFill>
                  <a:schemeClr val="accent2"/>
                </a:solidFill>
              </a:rPr>
              <a:t>maker </a:t>
            </a:r>
            <a:r>
              <a:rPr lang="ko-KR" altLang="en-US" sz="2000" b="1" dirty="0" err="1" smtClean="0">
                <a:solidFill>
                  <a:schemeClr val="accent2"/>
                </a:solidFill>
              </a:rPr>
              <a:t>전도성</a:t>
            </a:r>
            <a:r>
              <a:rPr lang="ko-KR" altLang="en-US" sz="2000" b="1" dirty="0" smtClean="0">
                <a:solidFill>
                  <a:schemeClr val="accent2"/>
                </a:solidFill>
              </a:rPr>
              <a:t> 보유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ko-KR" altLang="en-US" b="1" dirty="0" smtClean="0"/>
              <a:t> </a:t>
            </a:r>
            <a:r>
              <a:rPr lang="ko-KR" altLang="en-US" b="1" dirty="0" err="1" smtClean="0"/>
              <a:t>평활근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(</a:t>
            </a:r>
            <a:r>
              <a:rPr lang="en-US" b="1" dirty="0" smtClean="0"/>
              <a:t>Smooth Muscle) </a:t>
            </a:r>
          </a:p>
          <a:p>
            <a:pPr>
              <a:buFontTx/>
              <a:buChar char="-"/>
            </a:pPr>
            <a:endParaRPr lang="en-US" b="1" dirty="0" smtClean="0"/>
          </a:p>
          <a:p>
            <a:r>
              <a:rPr lang="en-US" sz="2000" b="1" dirty="0" smtClean="0"/>
              <a:t>  </a:t>
            </a:r>
            <a:r>
              <a:rPr lang="en-US" sz="2000" b="1" dirty="0" smtClean="0">
                <a:solidFill>
                  <a:srgbClr val="C00000"/>
                </a:solidFill>
              </a:rPr>
              <a:t>(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연동운동 </a:t>
            </a:r>
            <a:r>
              <a:rPr lang="en-US" sz="2000" b="1" dirty="0" smtClean="0">
                <a:solidFill>
                  <a:srgbClr val="C00000"/>
                </a:solidFill>
              </a:rPr>
              <a:t>Peristalsis,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혈관운동 </a:t>
            </a:r>
            <a:r>
              <a:rPr lang="en-US" sz="2000" b="1" dirty="0" smtClean="0">
                <a:solidFill>
                  <a:srgbClr val="C00000"/>
                </a:solidFill>
              </a:rPr>
              <a:t>Vascular Movement)</a:t>
            </a:r>
          </a:p>
          <a:p>
            <a:r>
              <a:rPr lang="en-US" b="1" dirty="0" smtClean="0"/>
              <a:t> </a:t>
            </a:r>
            <a:endParaRPr lang="en-US" dirty="0" smtClean="0"/>
          </a:p>
          <a:p>
            <a:r>
              <a:rPr lang="en-US" b="1" dirty="0" smtClean="0"/>
              <a:t>- </a:t>
            </a:r>
            <a:r>
              <a:rPr lang="ko-KR" altLang="en-US" b="1" dirty="0" smtClean="0"/>
              <a:t>골격근 </a:t>
            </a:r>
            <a:r>
              <a:rPr lang="en-US" altLang="ko-KR" b="1" dirty="0" smtClean="0"/>
              <a:t>(</a:t>
            </a:r>
            <a:r>
              <a:rPr lang="en-US" b="1" dirty="0" smtClean="0"/>
              <a:t>Skeletal Muscle, </a:t>
            </a:r>
            <a:r>
              <a:rPr lang="ko-KR" altLang="en-US" b="1" dirty="0" smtClean="0"/>
              <a:t>횡문근 </a:t>
            </a:r>
            <a:r>
              <a:rPr lang="en-US" b="1" dirty="0" smtClean="0"/>
              <a:t>Striated Muscle)</a:t>
            </a:r>
          </a:p>
          <a:p>
            <a:endParaRPr lang="en-US" dirty="0" smtClean="0"/>
          </a:p>
          <a:p>
            <a:r>
              <a:rPr lang="en-US" b="1" dirty="0" smtClean="0"/>
              <a:t>cf. </a:t>
            </a:r>
            <a:r>
              <a:rPr lang="ko-KR" altLang="en-US" b="1" dirty="0" smtClean="0"/>
              <a:t>신경세포 </a:t>
            </a:r>
            <a:r>
              <a:rPr lang="en-US" b="1" dirty="0" smtClean="0"/>
              <a:t>Nerve Cell – </a:t>
            </a:r>
            <a:r>
              <a:rPr lang="ko-KR" altLang="en-US" b="1" dirty="0" smtClean="0"/>
              <a:t>신경 전달</a:t>
            </a:r>
            <a:endParaRPr lang="en-US" dirty="0"/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ko-KR" altLang="en-US" sz="3200" b="1" dirty="0" smtClean="0">
                <a:solidFill>
                  <a:schemeClr val="accent2"/>
                </a:solidFill>
                <a:latin typeface="Arial" charset="0"/>
              </a:rPr>
              <a:t>근육 </a:t>
            </a:r>
            <a:r>
              <a:rPr lang="en-US" altLang="ko-KR" sz="3200" b="1" dirty="0" smtClean="0">
                <a:solidFill>
                  <a:schemeClr val="accent2"/>
                </a:solidFill>
                <a:latin typeface="Arial" charset="0"/>
              </a:rPr>
              <a:t>(Muscles)</a:t>
            </a:r>
            <a:endParaRPr lang="ko-KR" altLang="en-US" sz="3200" b="1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4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8" cy="6380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1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0275" y="1241425"/>
            <a:ext cx="6859588" cy="4727575"/>
          </a:xfrm>
          <a:prstGeom prst="rect">
            <a:avLst/>
          </a:prstGeom>
          <a:noFill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28662" y="571480"/>
            <a:ext cx="6956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  <a:latin typeface="Times New Roman" pitchFamily="18" charset="0"/>
              </a:rPr>
              <a:t>Contractile patterns of smooth muscles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200" b="1" dirty="0">
                <a:solidFill>
                  <a:schemeClr val="accent2"/>
                </a:solidFill>
                <a:latin typeface="Arial" charset="0"/>
              </a:rPr>
              <a:t>식도의 </a:t>
            </a:r>
            <a:r>
              <a:rPr lang="ko-KR" altLang="en-US" sz="3200" b="1" dirty="0" smtClean="0">
                <a:solidFill>
                  <a:schemeClr val="accent2"/>
                </a:solidFill>
                <a:latin typeface="Arial" charset="0"/>
              </a:rPr>
              <a:t>근육</a:t>
            </a:r>
            <a:endParaRPr lang="en-US" altLang="ko-KR" sz="3200" b="1" dirty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46096" name="Picture 16" descr="esophagu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752600"/>
            <a:ext cx="59436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ajg_41775_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4491038" y="6611938"/>
            <a:ext cx="4424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600" i="1">
                <a:solidFill>
                  <a:srgbClr val="000066"/>
                </a:solidFill>
                <a:latin typeface="Verdana" pitchFamily="34" charset="0"/>
              </a:rPr>
              <a:t>Am J Gastroenterol 2005;100:1404-1414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5310</TotalTime>
  <Words>1071</Words>
  <Application>Microsoft PowerPoint</Application>
  <PresentationFormat>화면 슬라이드 쇼(4:3)</PresentationFormat>
  <Paragraphs>291</Paragraphs>
  <Slides>38</Slides>
  <Notes>4</Notes>
  <HiddenSlides>14</HiddenSlides>
  <MMClips>1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38</vt:i4>
      </vt:variant>
    </vt:vector>
  </HeadingPairs>
  <TitlesOfParts>
    <vt:vector size="41" baseType="lpstr">
      <vt:lpstr>기본 디자인</vt:lpstr>
      <vt:lpstr>비트맵 이미지</vt:lpstr>
      <vt:lpstr>슬라이드</vt:lpstr>
      <vt:lpstr>슬라이드 1</vt:lpstr>
      <vt:lpstr>슬라이드 2</vt:lpstr>
      <vt:lpstr>슬라이드 3</vt:lpstr>
      <vt:lpstr>식도의 해부 및 구조</vt:lpstr>
      <vt:lpstr>근육 (Muscles)</vt:lpstr>
      <vt:lpstr>슬라이드 6</vt:lpstr>
      <vt:lpstr>슬라이드 7</vt:lpstr>
      <vt:lpstr>식도의 근육</vt:lpstr>
      <vt:lpstr>슬라이드 9</vt:lpstr>
      <vt:lpstr>식도의 신경분포 </vt:lpstr>
      <vt:lpstr>식도의 신경분포 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Inflammation &amp; ROS</vt:lpstr>
      <vt:lpstr>Oxidative stress &amp; Gastric damage</vt:lpstr>
      <vt:lpstr>슬라이드 20</vt:lpstr>
      <vt:lpstr>식도 운동질환의 분류</vt:lpstr>
      <vt:lpstr>식도운동관련질환</vt:lpstr>
      <vt:lpstr>슬라이드 23</vt:lpstr>
      <vt:lpstr>연하곤란 (Dysphasia )</vt:lpstr>
      <vt:lpstr>식도이완 불능증 (Achalasia)</vt:lpstr>
      <vt:lpstr>병태생리</vt:lpstr>
      <vt:lpstr>슬라이드 27</vt:lpstr>
      <vt:lpstr>임상양상</vt:lpstr>
      <vt:lpstr>진 단</vt:lpstr>
      <vt:lpstr>위내시경 검사  </vt:lpstr>
      <vt:lpstr>식도내압검사 </vt:lpstr>
      <vt:lpstr>풍선확장술 </vt:lpstr>
      <vt:lpstr>슬라이드 33</vt:lpstr>
      <vt:lpstr>호두까기 식도 (Nutcracker esophagus)</vt:lpstr>
      <vt:lpstr>식도내압검사</vt:lpstr>
      <vt:lpstr>슬라이드 36</vt:lpstr>
      <vt:lpstr>슬라이드 37</vt:lpstr>
      <vt:lpstr>슬라이드 38</vt:lpstr>
    </vt:vector>
  </TitlesOfParts>
  <Company>중앙대학교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약물학실</dc:creator>
  <cp:lastModifiedBy>손의동</cp:lastModifiedBy>
  <cp:revision>280</cp:revision>
  <dcterms:created xsi:type="dcterms:W3CDTF">2003-08-05T05:30:30Z</dcterms:created>
  <dcterms:modified xsi:type="dcterms:W3CDTF">2011-06-29T09:45:53Z</dcterms:modified>
</cp:coreProperties>
</file>