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42" r:id="rId5"/>
    <p:sldId id="343" r:id="rId6"/>
    <p:sldId id="344" r:id="rId7"/>
    <p:sldId id="345" r:id="rId8"/>
    <p:sldId id="340" r:id="rId9"/>
    <p:sldId id="341" r:id="rId10"/>
    <p:sldId id="351" r:id="rId11"/>
    <p:sldId id="347" r:id="rId12"/>
    <p:sldId id="348" r:id="rId13"/>
    <p:sldId id="349" r:id="rId14"/>
    <p:sldId id="353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46" r:id="rId25"/>
    <p:sldId id="261" r:id="rId26"/>
    <p:sldId id="352" r:id="rId27"/>
  </p:sldIdLst>
  <p:sldSz cx="12192000" cy="6858000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946" y="-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293BE-3D74-47B6-AD80-8B5C1C1EDAD9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78124-2B6B-4985-942F-2D5B6823C941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419968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CC0867-B36B-42CE-9B60-278308A1D9A6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A6797-F147-4EC2-B169-E33E208F1ABB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76220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D908D-5173-4718-BCC3-3209EF90639D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13BF6-3E42-4181-A71D-4356C776BBC1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290323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388ED-5C6F-45AD-BDE0-599B0A3E8CED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9C9F4-607C-4CC1-85AC-FCD95D498360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100196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1E438B-B9AB-432A-AB23-A1F7031E30EF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4D6FF-9C97-4DAB-B75B-CACA5F83754A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46118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C6382-BD0C-4532-A58D-8D1A892BE260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89322-81A6-4CCA-98BD-5C557538A0A5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29646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FDD0C-90DA-41E6-AA13-814749798AC8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D6E0A-B6D4-4A5B-B99E-11A0FA233108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68107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1BF9E-AE29-4688-BD25-149DCDEE905E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DB0BC-ABF5-4B54-A752-6FEE05CF5FF2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5736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4C1940-68F9-4612-B104-41A68550478B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04808-6EE9-4177-811E-3D4337889CB2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15893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5CEE6F-DB8E-4C02-9E07-A5BBFF10549F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EB7AF-5BAB-486B-A586-320F815B8747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132374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0E5274-7034-4628-B5AF-DD06A38D5C38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AA551-262D-4CBC-B588-3DDA8F2AB2D9}" type="slidenum">
              <a:rPr lang="id-ID" altLang="ko-KR"/>
              <a:pPr/>
              <a:t>‹#›</a:t>
            </a:fld>
            <a:endParaRPr lang="id-ID" altLang="ko-KR"/>
          </a:p>
        </p:txBody>
      </p:sp>
    </p:spTree>
    <p:extLst>
      <p:ext uri="{BB962C8B-B14F-4D97-AF65-F5344CB8AC3E}">
        <p14:creationId xmlns:p14="http://schemas.microsoft.com/office/powerpoint/2010/main" val="194341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id-ID" altLang="ko-K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id-ID" altLang="ko-K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3367597-5CC4-4138-9943-27DEE90AF14A}" type="datetimeFigureOut">
              <a:rPr lang="id-ID" altLang="ko-KR"/>
              <a:pPr/>
              <a:t>11/06/2016</a:t>
            </a:fld>
            <a:endParaRPr lang="id-ID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2F07B03-DB87-4842-A3FF-90680BC3EEEF}" type="slidenum">
              <a:rPr lang="id-ID" altLang="ko-KR"/>
              <a:pPr/>
              <a:t>‹#›</a:t>
            </a:fld>
            <a:endParaRPr lang="id-ID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go.kr/lsSc.do?menuId=0&amp;p1=&amp;subMenu=1&amp;nwYn=1&amp;section=&amp;tabNo=&amp;query=%ED%98%95%EB%B2%95#AJAX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go.kr/lsSc.do?menuId=0&amp;p1=&amp;subMenu=1&amp;nwYn=1&amp;section=&amp;tabNo=&amp;query=%EB%A7%88%EC%95%BD%EB%A5%98%20%EA%B4%80%EB%A6%AC%EC%97%90%20%EA%B4%80%ED%95%9C%20%EB%B2%95%EB%A5%A0#AJAX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98813" y="3689350"/>
            <a:ext cx="501173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ko-KR" altLang="en-US" sz="6000" b="1" dirty="0" smtClean="0">
                <a:solidFill>
                  <a:schemeClr val="tx2"/>
                </a:solidFill>
              </a:rPr>
              <a:t>痲藥</a:t>
            </a:r>
            <a:endParaRPr lang="en-US" altLang="ko-KR" sz="6000" b="1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76525" y="4679950"/>
            <a:ext cx="6042025" cy="46038"/>
            <a:chOff x="2055030" y="1463669"/>
            <a:chExt cx="2304256" cy="544908"/>
          </a:xfrm>
        </p:grpSpPr>
        <p:sp>
          <p:nvSpPr>
            <p:cNvPr id="5" name="Rectangle 4"/>
            <p:cNvSpPr/>
            <p:nvPr/>
          </p:nvSpPr>
          <p:spPr>
            <a:xfrm>
              <a:off x="2055030" y="1463669"/>
              <a:ext cx="576367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endParaRPr lang="en-US" altLang="ko-KR">
                <a:solidFill>
                  <a:srgbClr val="FFFFF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631397" y="1463669"/>
              <a:ext cx="575761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endParaRPr lang="en-US" altLang="ko-KR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7158" y="1463669"/>
              <a:ext cx="576367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endParaRPr lang="en-US" altLang="ko-KR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783525" y="1463669"/>
              <a:ext cx="575761" cy="5449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/>
              <a:endParaRPr lang="en-US" altLang="ko-KR">
                <a:solidFill>
                  <a:srgbClr val="FFFFFF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732582" y="5144186"/>
            <a:ext cx="40507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충청남도 약사회</a:t>
            </a:r>
            <a:endParaRPr lang="en-US" altLang="ko-KR" sz="39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ko-KR" altLang="en-US" sz="3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박정래</a:t>
            </a:r>
            <a:endParaRPr lang="ko-KR" altLang="en-US" sz="39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18103" y="113916"/>
            <a:ext cx="10515600" cy="1325563"/>
          </a:xfrm>
        </p:spPr>
        <p:txBody>
          <a:bodyPr/>
          <a:lstStyle/>
          <a:p>
            <a:pPr algn="ctr"/>
            <a:r>
              <a:rPr lang="ko-KR" altLang="en-US" b="1" dirty="0" smtClean="0">
                <a:solidFill>
                  <a:prstClr val="white">
                    <a:lumMod val="50000"/>
                  </a:prstClr>
                </a:solidFill>
              </a:rPr>
              <a:t>국내 마약류의 역사</a:t>
            </a:r>
            <a:endParaRPr lang="ko-KR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99" y="1396720"/>
            <a:ext cx="11625943" cy="5461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7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8151" y="0"/>
            <a:ext cx="10515600" cy="1325563"/>
          </a:xfrm>
        </p:spPr>
        <p:txBody>
          <a:bodyPr/>
          <a:lstStyle/>
          <a:p>
            <a:pPr algn="ctr"/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마약의 종류</a:t>
            </a:r>
            <a:endParaRPr lang="ko-KR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63" y="1244159"/>
            <a:ext cx="11203911" cy="5613841"/>
          </a:xfrm>
        </p:spPr>
      </p:pic>
    </p:spTree>
    <p:extLst>
      <p:ext uri="{BB962C8B-B14F-4D97-AF65-F5344CB8AC3E}">
        <p14:creationId xmlns:p14="http://schemas.microsoft.com/office/powerpoint/2010/main" val="965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8151" y="0"/>
            <a:ext cx="10515600" cy="1325563"/>
          </a:xfrm>
        </p:spPr>
        <p:txBody>
          <a:bodyPr/>
          <a:lstStyle/>
          <a:p>
            <a:pPr algn="ctr"/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마약의 종류</a:t>
            </a:r>
            <a:endParaRPr lang="ko-KR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5" y="1244159"/>
            <a:ext cx="10952703" cy="5613841"/>
          </a:xfrm>
        </p:spPr>
      </p:pic>
    </p:spTree>
    <p:extLst>
      <p:ext uri="{BB962C8B-B14F-4D97-AF65-F5344CB8AC3E}">
        <p14:creationId xmlns:p14="http://schemas.microsoft.com/office/powerpoint/2010/main" val="14877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28151" y="0"/>
            <a:ext cx="10515600" cy="1325563"/>
          </a:xfrm>
        </p:spPr>
        <p:txBody>
          <a:bodyPr/>
          <a:lstStyle/>
          <a:p>
            <a:pPr algn="ctr"/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마약의 종류</a:t>
            </a:r>
            <a:endParaRPr lang="ko-KR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95" y="1988997"/>
            <a:ext cx="10969392" cy="4130449"/>
          </a:xfrm>
        </p:spPr>
      </p:pic>
    </p:spTree>
    <p:extLst>
      <p:ext uri="{BB962C8B-B14F-4D97-AF65-F5344CB8AC3E}">
        <p14:creationId xmlns:p14="http://schemas.microsoft.com/office/powerpoint/2010/main" val="35454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84254"/>
            <a:ext cx="10515600" cy="1325563"/>
          </a:xfrm>
        </p:spPr>
        <p:txBody>
          <a:bodyPr/>
          <a:lstStyle/>
          <a:p>
            <a:pPr algn="ctr"/>
            <a:r>
              <a:rPr lang="en-US" altLang="ko-KR" b="1" dirty="0" smtClean="0">
                <a:solidFill>
                  <a:prstClr val="white">
                    <a:lumMod val="50000"/>
                  </a:prstClr>
                </a:solidFill>
              </a:rPr>
              <a:t>2014</a:t>
            </a:r>
            <a:r>
              <a:rPr lang="ko-KR" altLang="en-US" b="1" dirty="0" smtClean="0">
                <a:solidFill>
                  <a:prstClr val="white">
                    <a:lumMod val="50000"/>
                  </a:prstClr>
                </a:solidFill>
              </a:rPr>
              <a:t>년 마약류 관리 주요 성과</a:t>
            </a:r>
            <a:endParaRPr lang="ko-KR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5" y="1477108"/>
            <a:ext cx="11786716" cy="525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83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마약관련 통계자료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(2016.03)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" y="1124744"/>
            <a:ext cx="12187237" cy="5733256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2474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월별 단속현황</a:t>
            </a:r>
            <a:endParaRPr lang="en-US" altLang="ko-KR" dirty="0" smtClean="0"/>
          </a:p>
          <a:p>
            <a:r>
              <a:rPr lang="en-US" altLang="ko-KR" dirty="0" smtClean="0"/>
              <a:t>-2016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 월별 마약류사범 단속인원은 </a:t>
            </a:r>
            <a:r>
              <a:rPr lang="en-US" altLang="ko-KR" dirty="0"/>
              <a:t>1,149</a:t>
            </a:r>
            <a:r>
              <a:rPr lang="ko-KR" altLang="en-US" dirty="0"/>
              <a:t>명으로 전년도 동기</a:t>
            </a:r>
            <a:r>
              <a:rPr lang="en-US" altLang="ko-KR" dirty="0"/>
              <a:t>(869</a:t>
            </a:r>
            <a:r>
              <a:rPr lang="ko-KR" altLang="en-US" dirty="0"/>
              <a:t>명</a:t>
            </a:r>
            <a:r>
              <a:rPr lang="en-US" altLang="ko-KR" dirty="0"/>
              <a:t>) </a:t>
            </a:r>
            <a:r>
              <a:rPr lang="ko-KR" altLang="en-US" dirty="0"/>
              <a:t>대비 </a:t>
            </a:r>
            <a:r>
              <a:rPr lang="en-US" altLang="ko-KR" dirty="0"/>
              <a:t>32.2% </a:t>
            </a:r>
            <a:r>
              <a:rPr lang="ko-KR" altLang="en-US" dirty="0" smtClean="0"/>
              <a:t>증가                         </a:t>
            </a:r>
            <a:r>
              <a:rPr lang="en-US" altLang="ko-KR" dirty="0"/>
              <a:t>[</a:t>
            </a:r>
            <a:r>
              <a:rPr lang="ko-KR" altLang="en-US" dirty="0"/>
              <a:t>단위</a:t>
            </a:r>
            <a:r>
              <a:rPr lang="en-US" altLang="ko-KR" dirty="0"/>
              <a:t>(</a:t>
            </a:r>
            <a:r>
              <a:rPr lang="ko-KR" altLang="en-US" dirty="0"/>
              <a:t>구속</a:t>
            </a:r>
            <a:r>
              <a:rPr lang="en-US" altLang="ko-KR" dirty="0"/>
              <a:t>) : </a:t>
            </a:r>
            <a:r>
              <a:rPr lang="ko-KR" altLang="en-US" dirty="0"/>
              <a:t>명</a:t>
            </a:r>
            <a:r>
              <a:rPr lang="en-US" altLang="ko-KR" dirty="0"/>
              <a:t>]</a:t>
            </a:r>
            <a:r>
              <a:rPr lang="ko-KR" altLang="en-US" dirty="0" smtClean="0"/>
              <a:t> </a:t>
            </a:r>
            <a:r>
              <a:rPr lang="en-US" altLang="ko-KR" dirty="0"/>
              <a:t>  </a:t>
            </a:r>
          </a:p>
          <a:p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4497"/>
            <a:ext cx="12192000" cy="20039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44" y="3973452"/>
            <a:ext cx="362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</a:t>
            </a:r>
            <a:r>
              <a:rPr lang="ko-KR" altLang="en-US" dirty="0" smtClean="0"/>
              <a:t>마약류사범 월별 단속추이</a:t>
            </a:r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" y="4342783"/>
            <a:ext cx="12184857" cy="256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780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마약관련 통계자료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(2016.03)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" y="1124744"/>
            <a:ext cx="12187237" cy="5733256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2474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-2016</a:t>
            </a:r>
            <a:r>
              <a:rPr lang="ko-KR" altLang="en-US" dirty="0"/>
              <a:t>년 </a:t>
            </a:r>
            <a:r>
              <a:rPr lang="en-US" altLang="ko-KR" dirty="0"/>
              <a:t>2</a:t>
            </a:r>
            <a:r>
              <a:rPr lang="ko-KR" altLang="en-US" dirty="0"/>
              <a:t>월까지 국내 마약류사범 단속 누계는 총 </a:t>
            </a:r>
            <a:r>
              <a:rPr lang="en-US" altLang="ko-KR" dirty="0"/>
              <a:t>3,184</a:t>
            </a:r>
            <a:r>
              <a:rPr lang="ko-KR" altLang="en-US" dirty="0"/>
              <a:t>명으로 전년도 동기</a:t>
            </a:r>
            <a:r>
              <a:rPr lang="en-US" altLang="ko-KR" dirty="0"/>
              <a:t>(1,992</a:t>
            </a:r>
            <a:r>
              <a:rPr lang="ko-KR" altLang="en-US" dirty="0"/>
              <a:t>명</a:t>
            </a:r>
            <a:r>
              <a:rPr lang="en-US" altLang="ko-KR" dirty="0"/>
              <a:t>) </a:t>
            </a:r>
            <a:r>
              <a:rPr lang="ko-KR" altLang="en-US" dirty="0"/>
              <a:t>대비 </a:t>
            </a:r>
            <a:r>
              <a:rPr lang="en-US" altLang="ko-KR" dirty="0"/>
              <a:t>59.8% </a:t>
            </a:r>
            <a:r>
              <a:rPr lang="ko-KR" altLang="en-US" dirty="0"/>
              <a:t>증가 </a:t>
            </a:r>
            <a:r>
              <a:rPr lang="en-US" altLang="ko-KR" dirty="0"/>
              <a:t>  </a:t>
            </a:r>
          </a:p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44" y="3973452"/>
            <a:ext cx="1218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</a:t>
            </a:r>
            <a:r>
              <a:rPr lang="ko-KR" altLang="en-US" dirty="0"/>
              <a:t>전년도 동기 대비 대마 및 마약사범의 구성비율은 증가하고</a:t>
            </a:r>
            <a:r>
              <a:rPr lang="en-US" altLang="ko-KR" dirty="0"/>
              <a:t>, </a:t>
            </a:r>
            <a:r>
              <a:rPr lang="ko-KR" altLang="en-US" dirty="0" err="1"/>
              <a:t>향정사범은</a:t>
            </a:r>
            <a:r>
              <a:rPr lang="ko-KR" altLang="en-US" dirty="0"/>
              <a:t> 감소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8440"/>
            <a:ext cx="12192000" cy="233027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" y="4342784"/>
            <a:ext cx="12184857" cy="251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064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마약관련 통계자료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(2016.03)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" y="1124744"/>
            <a:ext cx="12187237" cy="5733256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2474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유형별 단속현황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/>
              <a:t>유형별 구성비는 투약사범 </a:t>
            </a:r>
            <a:r>
              <a:rPr lang="en-US" altLang="ko-KR" dirty="0"/>
              <a:t>56.7%, </a:t>
            </a:r>
            <a:r>
              <a:rPr lang="ko-KR" altLang="en-US" dirty="0"/>
              <a:t>밀매사범 </a:t>
            </a:r>
            <a:r>
              <a:rPr lang="en-US" altLang="ko-KR" dirty="0"/>
              <a:t>25.6%, </a:t>
            </a:r>
            <a:r>
              <a:rPr lang="ko-KR" altLang="en-US" dirty="0"/>
              <a:t>소지사범 </a:t>
            </a:r>
            <a:r>
              <a:rPr lang="en-US" altLang="ko-KR" dirty="0"/>
              <a:t>6.4% </a:t>
            </a:r>
            <a:r>
              <a:rPr lang="ko-KR" altLang="en-US" dirty="0"/>
              <a:t>순이며</a:t>
            </a:r>
            <a:r>
              <a:rPr lang="en-US" altLang="ko-KR" dirty="0"/>
              <a:t>, </a:t>
            </a:r>
            <a:r>
              <a:rPr lang="ko-KR" altLang="en-US" dirty="0"/>
              <a:t>밀조</a:t>
            </a:r>
            <a:r>
              <a:rPr lang="en-US" altLang="ko-KR" dirty="0"/>
              <a:t>.</a:t>
            </a:r>
            <a:r>
              <a:rPr lang="ko-KR" altLang="en-US" dirty="0"/>
              <a:t>밀수</a:t>
            </a:r>
            <a:r>
              <a:rPr lang="en-US" altLang="ko-KR" dirty="0"/>
              <a:t>.</a:t>
            </a:r>
            <a:r>
              <a:rPr lang="ko-KR" altLang="en-US" dirty="0"/>
              <a:t>밀매사범</a:t>
            </a:r>
            <a:r>
              <a:rPr lang="en-US" altLang="ko-KR" dirty="0"/>
              <a:t>(</a:t>
            </a:r>
            <a:r>
              <a:rPr lang="ko-KR" altLang="en-US" dirty="0"/>
              <a:t>공급사범</a:t>
            </a:r>
            <a:r>
              <a:rPr lang="en-US" altLang="ko-KR" dirty="0"/>
              <a:t>)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910</a:t>
            </a:r>
            <a:r>
              <a:rPr lang="ko-KR" altLang="en-US" dirty="0"/>
              <a:t>명으로 전년도 동기</a:t>
            </a:r>
            <a:r>
              <a:rPr lang="en-US" altLang="ko-KR" dirty="0"/>
              <a:t>(634</a:t>
            </a:r>
            <a:r>
              <a:rPr lang="ko-KR" altLang="en-US" dirty="0"/>
              <a:t>명</a:t>
            </a:r>
            <a:r>
              <a:rPr lang="en-US" altLang="ko-KR" dirty="0"/>
              <a:t>) </a:t>
            </a:r>
            <a:r>
              <a:rPr lang="ko-KR" altLang="en-US" dirty="0"/>
              <a:t>대비 </a:t>
            </a:r>
            <a:r>
              <a:rPr lang="en-US" altLang="ko-KR" dirty="0"/>
              <a:t>43.5% </a:t>
            </a:r>
            <a:r>
              <a:rPr lang="ko-KR" altLang="en-US" dirty="0" smtClean="0"/>
              <a:t>증가</a:t>
            </a:r>
            <a:r>
              <a:rPr lang="en-US" altLang="ko-KR" dirty="0"/>
              <a:t>  </a:t>
            </a:r>
          </a:p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44" y="4314535"/>
            <a:ext cx="12187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성별 단속현황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/>
              <a:t>성별로는 남성이 </a:t>
            </a:r>
            <a:r>
              <a:rPr lang="en-US" altLang="ko-KR" dirty="0"/>
              <a:t>83.2%, </a:t>
            </a:r>
            <a:r>
              <a:rPr lang="ko-KR" altLang="en-US" dirty="0"/>
              <a:t>여성이 </a:t>
            </a:r>
            <a:r>
              <a:rPr lang="en-US" altLang="ko-KR" dirty="0"/>
              <a:t>16.8%</a:t>
            </a:r>
            <a:r>
              <a:rPr lang="ko-KR" altLang="en-US" dirty="0"/>
              <a:t>를 각 점유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" y="2006613"/>
            <a:ext cx="12187237" cy="230792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" y="4933314"/>
            <a:ext cx="12187238" cy="194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357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마약관련 통계자료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(2016.03)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" y="1124744"/>
            <a:ext cx="12187237" cy="5733256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2474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직업별 단속현황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/>
              <a:t>직업별로는 무직</a:t>
            </a:r>
            <a:r>
              <a:rPr lang="en-US" altLang="ko-KR" dirty="0"/>
              <a:t>(29.1%), </a:t>
            </a:r>
            <a:r>
              <a:rPr lang="ko-KR" altLang="en-US" dirty="0"/>
              <a:t>회사원</a:t>
            </a:r>
            <a:r>
              <a:rPr lang="en-US" altLang="ko-KR" dirty="0"/>
              <a:t>(3.7%), </a:t>
            </a:r>
            <a:r>
              <a:rPr lang="ko-KR" altLang="en-US" dirty="0"/>
              <a:t>노동</a:t>
            </a:r>
            <a:r>
              <a:rPr lang="en-US" altLang="ko-KR" dirty="0"/>
              <a:t>(3.5%) </a:t>
            </a:r>
            <a:r>
              <a:rPr lang="ko-KR" altLang="en-US" dirty="0"/>
              <a:t>순으로 다양하게 분포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" y="1771074"/>
            <a:ext cx="12187237" cy="508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66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마약관련 통계자료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(2016.03)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" y="1124744"/>
            <a:ext cx="12187237" cy="5733256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2474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5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연령별 단속현황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/>
              <a:t>연령별로는 </a:t>
            </a:r>
            <a:r>
              <a:rPr lang="en-US" altLang="ko-KR" dirty="0"/>
              <a:t>30</a:t>
            </a:r>
            <a:r>
              <a:rPr lang="ko-KR" altLang="en-US" dirty="0"/>
              <a:t>～</a:t>
            </a:r>
            <a:r>
              <a:rPr lang="en-US" altLang="ko-KR" dirty="0"/>
              <a:t>40</a:t>
            </a:r>
            <a:r>
              <a:rPr lang="ko-KR" altLang="en-US" dirty="0"/>
              <a:t>대가 전체 마약류사범의 </a:t>
            </a:r>
            <a:r>
              <a:rPr lang="en-US" altLang="ko-KR" dirty="0"/>
              <a:t>60.7%</a:t>
            </a:r>
            <a:r>
              <a:rPr lang="ko-KR" altLang="en-US" dirty="0"/>
              <a:t>를 점유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1074"/>
            <a:ext cx="12194381" cy="47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166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48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3554413" y="1992313"/>
            <a:ext cx="5110162" cy="363537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" name="Title 13"/>
          <p:cNvSpPr txBox="1">
            <a:spLocks/>
          </p:cNvSpPr>
          <p:nvPr/>
        </p:nvSpPr>
        <p:spPr bwMode="auto">
          <a:xfrm>
            <a:off x="2332138" y="1419225"/>
            <a:ext cx="771787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ko-KR" altLang="en-US" sz="4400" b="1" dirty="0" smtClean="0">
                <a:solidFill>
                  <a:schemeClr val="bg1"/>
                </a:solidFill>
                <a:latin typeface="Calibri Light" pitchFamily="34" charset="0"/>
              </a:rPr>
              <a:t>왜</a:t>
            </a:r>
            <a:r>
              <a:rPr lang="en-US" altLang="ko-KR" sz="4400" b="1" dirty="0" smtClean="0">
                <a:solidFill>
                  <a:schemeClr val="bg1"/>
                </a:solidFill>
                <a:latin typeface="Calibri Light" pitchFamily="34" charset="0"/>
              </a:rPr>
              <a:t>! </a:t>
            </a:r>
            <a:r>
              <a:rPr lang="ko-KR" altLang="en-US" sz="4400" b="1" dirty="0" smtClean="0">
                <a:solidFill>
                  <a:schemeClr val="bg1"/>
                </a:solidFill>
                <a:latin typeface="Calibri Light" pitchFamily="34" charset="0"/>
              </a:rPr>
              <a:t>痲藥</a:t>
            </a:r>
            <a:r>
              <a:rPr lang="en-US" altLang="ko-KR" sz="4400" b="1" dirty="0" smtClean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4400" b="1" dirty="0" smtClean="0">
                <a:solidFill>
                  <a:schemeClr val="bg1"/>
                </a:solidFill>
                <a:latin typeface="Calibri Light" pitchFamily="34" charset="0"/>
              </a:rPr>
              <a:t>마약</a:t>
            </a:r>
            <a:r>
              <a:rPr lang="en-US" altLang="ko-KR" sz="4400" b="1" dirty="0" smtClean="0">
                <a:solidFill>
                  <a:schemeClr val="bg1"/>
                </a:solidFill>
                <a:latin typeface="Calibri Light" pitchFamily="34" charset="0"/>
              </a:rPr>
              <a:t>)</a:t>
            </a:r>
            <a:r>
              <a:rPr lang="ko-KR" altLang="en-US" sz="4400" b="1" dirty="0" smtClean="0">
                <a:solidFill>
                  <a:schemeClr val="bg1"/>
                </a:solidFill>
                <a:latin typeface="Calibri Light" pitchFamily="34" charset="0"/>
              </a:rPr>
              <a:t>을 하나</a:t>
            </a:r>
            <a:r>
              <a:rPr lang="en-US" altLang="ko-KR" sz="4400" b="1" dirty="0" smtClean="0">
                <a:solidFill>
                  <a:schemeClr val="bg1"/>
                </a:solidFill>
                <a:latin typeface="Calibri Light" pitchFamily="34" charset="0"/>
              </a:rPr>
              <a:t>?</a:t>
            </a:r>
            <a:endParaRPr lang="en-US" altLang="ko-KR" sz="44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376363" y="3387725"/>
            <a:ext cx="9440862" cy="131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ko-KR" altLang="en-US" sz="4000" b="1" dirty="0" smtClean="0">
                <a:solidFill>
                  <a:schemeClr val="bg1"/>
                </a:solidFill>
              </a:rPr>
              <a:t>安靜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안정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), 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苦痛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고통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),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不安解消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불안해소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), </a:t>
            </a:r>
            <a:r>
              <a:rPr lang="ko-KR" altLang="en-US" sz="4000" b="1" dirty="0" err="1" smtClean="0">
                <a:solidFill>
                  <a:schemeClr val="bg1"/>
                </a:solidFill>
              </a:rPr>
              <a:t>快樂追求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(</a:t>
            </a:r>
            <a:r>
              <a:rPr lang="ko-KR" altLang="en-US" sz="4000" b="1" dirty="0" smtClean="0">
                <a:solidFill>
                  <a:schemeClr val="bg1"/>
                </a:solidFill>
              </a:rPr>
              <a:t>쾌락추구</a:t>
            </a:r>
            <a:r>
              <a:rPr lang="en-US" altLang="ko-KR" sz="4000" b="1" dirty="0" smtClean="0">
                <a:solidFill>
                  <a:schemeClr val="bg1"/>
                </a:solidFill>
              </a:rPr>
              <a:t>)</a:t>
            </a:r>
            <a:endParaRPr lang="en-US" altLang="ko-KR" sz="4000" b="1" dirty="0">
              <a:solidFill>
                <a:schemeClr val="bg1"/>
              </a:solidFill>
              <a:latin typeface="Signika Negativ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3" grpId="0"/>
      <p:bldP spid="44" grpId="0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마약관련 통계자료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(2016.03)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" y="1124744"/>
            <a:ext cx="12187237" cy="5733256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2474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지</a:t>
            </a:r>
            <a:r>
              <a:rPr lang="ko-KR" altLang="en-US" dirty="0"/>
              <a:t>역</a:t>
            </a:r>
            <a:r>
              <a:rPr lang="ko-KR" altLang="en-US" dirty="0" smtClean="0"/>
              <a:t>별 단속현황</a:t>
            </a:r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/>
              <a:t>지역별로는 인천</a:t>
            </a:r>
            <a:r>
              <a:rPr lang="en-US" altLang="ko-KR" dirty="0"/>
              <a:t>.</a:t>
            </a:r>
            <a:r>
              <a:rPr lang="ko-KR" altLang="en-US" dirty="0"/>
              <a:t>경기</a:t>
            </a:r>
            <a:r>
              <a:rPr lang="en-US" altLang="ko-KR" dirty="0"/>
              <a:t>, </a:t>
            </a:r>
            <a:r>
              <a:rPr lang="ko-KR" altLang="en-US" dirty="0"/>
              <a:t>서울</a:t>
            </a:r>
            <a:r>
              <a:rPr lang="en-US" altLang="ko-KR" dirty="0"/>
              <a:t>, </a:t>
            </a:r>
            <a:r>
              <a:rPr lang="ko-KR" altLang="en-US" dirty="0"/>
              <a:t>부산 지역 순으로 분포하고 있으며</a:t>
            </a:r>
            <a:r>
              <a:rPr lang="en-US" altLang="ko-KR" dirty="0"/>
              <a:t>, </a:t>
            </a:r>
            <a:r>
              <a:rPr lang="ko-KR" altLang="en-US" dirty="0"/>
              <a:t>전체 마약류 사범의 </a:t>
            </a:r>
            <a:r>
              <a:rPr lang="en-US" altLang="ko-KR" dirty="0"/>
              <a:t>50.3%</a:t>
            </a:r>
            <a:r>
              <a:rPr lang="ko-KR" altLang="en-US" dirty="0"/>
              <a:t>가 </a:t>
            </a:r>
            <a:r>
              <a:rPr lang="ko-KR" altLang="en-US" dirty="0" smtClean="0"/>
              <a:t>수도권 지역에</a:t>
            </a:r>
            <a:r>
              <a:rPr lang="ko-KR" altLang="en-US" dirty="0"/>
              <a:t> 집중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" y="1764029"/>
            <a:ext cx="12184856" cy="509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7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마약관련 통계자료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</a:rPr>
              <a:t>(2016.03)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" y="1124744"/>
            <a:ext cx="12187237" cy="5733256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2474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외국인 마약류범죄 단속현황</a:t>
            </a:r>
            <a:endParaRPr lang="en-US" altLang="ko-KR" dirty="0" smtClean="0"/>
          </a:p>
          <a:p>
            <a:r>
              <a:rPr lang="en-US" altLang="ko-KR" dirty="0"/>
              <a:t>-2016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월까지 외국인 마약류사범은 총 </a:t>
            </a:r>
            <a:r>
              <a:rPr lang="en-US" altLang="ko-KR" dirty="0"/>
              <a:t>149</a:t>
            </a:r>
            <a:r>
              <a:rPr lang="ko-KR" altLang="en-US" dirty="0"/>
              <a:t>명</a:t>
            </a:r>
            <a:r>
              <a:rPr lang="en-US" altLang="ko-KR" dirty="0"/>
              <a:t>(</a:t>
            </a:r>
            <a:r>
              <a:rPr lang="ko-KR" altLang="en-US" dirty="0"/>
              <a:t>전년 동기 </a:t>
            </a:r>
            <a:r>
              <a:rPr lang="en-US" altLang="ko-KR" dirty="0"/>
              <a:t>131</a:t>
            </a:r>
            <a:r>
              <a:rPr lang="ko-KR" altLang="en-US" dirty="0"/>
              <a:t>명</a:t>
            </a:r>
            <a:r>
              <a:rPr lang="en-US" altLang="ko-KR" dirty="0"/>
              <a:t>)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" y="1771075"/>
            <a:ext cx="12184856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2121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마약관련 법령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" y="942975"/>
            <a:ext cx="12187237" cy="5915025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형법 제</a:t>
            </a:r>
            <a:r>
              <a:rPr lang="en-US" altLang="ko-KR" sz="2500" b="1" dirty="0">
                <a:solidFill>
                  <a:schemeClr val="accent6">
                    <a:lumMod val="75000"/>
                  </a:schemeClr>
                </a:solidFill>
              </a:rPr>
              <a:t>17</a:t>
            </a:r>
            <a:r>
              <a:rPr lang="ko-KR" altLang="en-US" sz="2500" b="1" dirty="0">
                <a:solidFill>
                  <a:schemeClr val="accent6">
                    <a:lumMod val="75000"/>
                  </a:schemeClr>
                </a:solidFill>
              </a:rPr>
              <a:t>장 아편에 관한 </a:t>
            </a:r>
            <a:r>
              <a:rPr lang="ko-KR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죄</a:t>
            </a:r>
            <a:endParaRPr lang="en-US" altLang="ko-KR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ko-KR" altLang="en-US" b="1" dirty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accent6">
                    <a:lumMod val="75000"/>
                  </a:schemeClr>
                </a:solidFill>
              </a:rPr>
              <a:t> 제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198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조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아편 등의 제조 등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ko-KR" altLang="en-US" dirty="0" smtClean="0"/>
              <a:t>아편</a:t>
            </a:r>
            <a:r>
              <a:rPr lang="en-US" altLang="ko-KR" dirty="0"/>
              <a:t>, </a:t>
            </a:r>
            <a:r>
              <a:rPr lang="ko-KR" altLang="en-US" dirty="0" err="1"/>
              <a:t>몰핀</a:t>
            </a:r>
            <a:r>
              <a:rPr lang="ko-KR" altLang="en-US" dirty="0"/>
              <a:t> 또는 그 화합물을 제조</a:t>
            </a:r>
            <a:r>
              <a:rPr lang="en-US" altLang="ko-KR" dirty="0"/>
              <a:t>, </a:t>
            </a:r>
            <a:r>
              <a:rPr lang="ko-KR" altLang="en-US" dirty="0"/>
              <a:t>수입 또는 판매하거나 판매할 목적으로 소지한 자는 </a:t>
            </a:r>
            <a:r>
              <a:rPr lang="en-US" altLang="ko-KR" dirty="0"/>
              <a:t>10</a:t>
            </a:r>
            <a:r>
              <a:rPr lang="ko-KR" altLang="en-US" dirty="0"/>
              <a:t>년 이하의 징역에 처한다</a:t>
            </a:r>
            <a:r>
              <a:rPr lang="en-US" altLang="ko-KR" dirty="0"/>
              <a:t>.</a:t>
            </a:r>
          </a:p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제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199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조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dirty="0" err="1">
                <a:solidFill>
                  <a:schemeClr val="accent6">
                    <a:lumMod val="75000"/>
                  </a:schemeClr>
                </a:solidFill>
              </a:rPr>
              <a:t>아편흡식기의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 제조 등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ko-KR" altLang="en-US" dirty="0" smtClean="0"/>
              <a:t>아편을 </a:t>
            </a:r>
            <a:r>
              <a:rPr lang="ko-KR" altLang="en-US" dirty="0" err="1"/>
              <a:t>흡식하는</a:t>
            </a:r>
            <a:r>
              <a:rPr lang="ko-KR" altLang="en-US" dirty="0"/>
              <a:t> 기구를 제조</a:t>
            </a:r>
            <a:r>
              <a:rPr lang="en-US" altLang="ko-KR" dirty="0"/>
              <a:t>, </a:t>
            </a:r>
            <a:r>
              <a:rPr lang="ko-KR" altLang="en-US" dirty="0"/>
              <a:t>수입 또는 판매하거나 판매할 목적으로 소지한 자는 </a:t>
            </a:r>
            <a:r>
              <a:rPr lang="en-US" altLang="ko-KR" dirty="0"/>
              <a:t>5</a:t>
            </a:r>
            <a:r>
              <a:rPr lang="ko-KR" altLang="en-US" dirty="0"/>
              <a:t>년 이하의 징역에 처한다</a:t>
            </a:r>
            <a:r>
              <a:rPr lang="en-US" altLang="ko-KR" dirty="0"/>
              <a:t>.</a:t>
            </a:r>
          </a:p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제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200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조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세관 공무원의 아편 등의 수입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ko-KR" altLang="en-US" dirty="0" smtClean="0"/>
              <a:t>세관의 </a:t>
            </a:r>
            <a:r>
              <a:rPr lang="ko-KR" altLang="en-US" dirty="0"/>
              <a:t>공무원이 아편</a:t>
            </a:r>
            <a:r>
              <a:rPr lang="en-US" altLang="ko-KR" dirty="0"/>
              <a:t>, </a:t>
            </a:r>
            <a:r>
              <a:rPr lang="ko-KR" altLang="en-US" dirty="0" err="1"/>
              <a:t>몰핀이나</a:t>
            </a:r>
            <a:r>
              <a:rPr lang="ko-KR" altLang="en-US" dirty="0"/>
              <a:t> 그 화합물 또는 </a:t>
            </a:r>
            <a:r>
              <a:rPr lang="ko-KR" altLang="en-US" dirty="0" err="1"/>
              <a:t>아편흡식기구를</a:t>
            </a:r>
            <a:r>
              <a:rPr lang="ko-KR" altLang="en-US" dirty="0"/>
              <a:t> 수입하거나 그 수입을 허용한 때에는 </a:t>
            </a:r>
            <a:r>
              <a:rPr lang="en-US" altLang="ko-KR" dirty="0"/>
              <a:t>1</a:t>
            </a:r>
            <a:r>
              <a:rPr lang="ko-KR" altLang="en-US" dirty="0"/>
              <a:t>년 이상의 </a:t>
            </a:r>
            <a:r>
              <a:rPr lang="ko-KR" altLang="en-US" dirty="0" smtClean="0"/>
              <a:t>유기징역에 </a:t>
            </a:r>
            <a:r>
              <a:rPr lang="ko-KR" altLang="en-US" dirty="0"/>
              <a:t>처한다</a:t>
            </a:r>
            <a:r>
              <a:rPr lang="en-US" altLang="ko-KR" dirty="0"/>
              <a:t>.</a:t>
            </a:r>
          </a:p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제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201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조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dirty="0" err="1">
                <a:solidFill>
                  <a:schemeClr val="accent6">
                    <a:lumMod val="75000"/>
                  </a:schemeClr>
                </a:solidFill>
              </a:rPr>
              <a:t>아편흡식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 등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dirty="0" err="1">
                <a:solidFill>
                  <a:schemeClr val="accent6">
                    <a:lumMod val="75000"/>
                  </a:schemeClr>
                </a:solidFill>
              </a:rPr>
              <a:t>동장소제공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ko-KR" dirty="0" smtClean="0"/>
              <a:t>① </a:t>
            </a:r>
            <a:r>
              <a:rPr lang="ko-KR" altLang="en-US" dirty="0"/>
              <a:t>아편을 </a:t>
            </a:r>
            <a:r>
              <a:rPr lang="ko-KR" altLang="en-US" dirty="0" err="1"/>
              <a:t>흡식하거나</a:t>
            </a:r>
            <a:r>
              <a:rPr lang="ko-KR" altLang="en-US" dirty="0"/>
              <a:t> </a:t>
            </a:r>
            <a:r>
              <a:rPr lang="ko-KR" altLang="en-US" dirty="0" err="1"/>
              <a:t>몰핀을</a:t>
            </a:r>
            <a:r>
              <a:rPr lang="ko-KR" altLang="en-US" dirty="0"/>
              <a:t> 주사한 자는 </a:t>
            </a:r>
            <a:r>
              <a:rPr lang="en-US" altLang="ko-KR" dirty="0"/>
              <a:t>5</a:t>
            </a:r>
            <a:r>
              <a:rPr lang="ko-KR" altLang="en-US" dirty="0"/>
              <a:t>년 이하의 징역에 처한다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②</a:t>
            </a:r>
            <a:r>
              <a:rPr lang="ko-KR" altLang="en-US" dirty="0" err="1"/>
              <a:t>아편흡식</a:t>
            </a:r>
            <a:r>
              <a:rPr lang="ko-KR" altLang="en-US" dirty="0"/>
              <a:t> 또는 </a:t>
            </a:r>
            <a:r>
              <a:rPr lang="ko-KR" altLang="en-US" dirty="0" err="1"/>
              <a:t>몰핀</a:t>
            </a:r>
            <a:r>
              <a:rPr lang="ko-KR" altLang="en-US" dirty="0"/>
              <a:t> 주사의 장소를 제공하여 이익을 취한 자도 전항의 형과 같다</a:t>
            </a:r>
            <a:r>
              <a:rPr lang="en-US" altLang="ko-KR" dirty="0"/>
              <a:t>.</a:t>
            </a:r>
          </a:p>
          <a:p>
            <a:r>
              <a:rPr lang="en-US" altLang="ko-KR" sz="3600" dirty="0" smtClean="0"/>
              <a:t>                 </a:t>
            </a:r>
            <a:r>
              <a:rPr lang="en-US" altLang="ko-KR" sz="3600" dirty="0"/>
              <a:t> ⁞</a:t>
            </a:r>
            <a:endParaRPr lang="en-US" altLang="ko-KR" sz="3600" dirty="0" smtClean="0"/>
          </a:p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제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204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조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자격정지 또는 벌금의 병과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  <a:hlinkClick r:id="rId2" tooltip="팝업으로 이동"/>
              </a:rPr>
              <a:t> 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  <a:hlinkClick r:id="rId2" tooltip="팝업으로 이동"/>
            </a:endParaRPr>
          </a:p>
          <a:p>
            <a:r>
              <a:rPr lang="ko-KR" altLang="en-US" dirty="0" smtClean="0">
                <a:hlinkClick r:id="rId2" tooltip="팝업으로 이동"/>
              </a:rPr>
              <a:t>제</a:t>
            </a:r>
            <a:r>
              <a:rPr lang="en-US" altLang="ko-KR" dirty="0">
                <a:hlinkClick r:id="rId2" tooltip="팝업으로 이동"/>
              </a:rPr>
              <a:t>198</a:t>
            </a:r>
            <a:r>
              <a:rPr lang="ko-KR" altLang="en-US" dirty="0">
                <a:hlinkClick r:id="rId2" tooltip="팝업으로 이동"/>
              </a:rPr>
              <a:t>조 내지 제</a:t>
            </a:r>
            <a:r>
              <a:rPr lang="en-US" altLang="ko-KR" dirty="0">
                <a:hlinkClick r:id="rId2" tooltip="팝업으로 이동"/>
              </a:rPr>
              <a:t>203</a:t>
            </a:r>
            <a:r>
              <a:rPr lang="ko-KR" altLang="en-US" dirty="0">
                <a:hlinkClick r:id="rId2" tooltip="팝업으로 이동"/>
              </a:rPr>
              <a:t>조</a:t>
            </a:r>
            <a:r>
              <a:rPr lang="ko-KR" altLang="en-US" dirty="0"/>
              <a:t>의 경우에는 </a:t>
            </a:r>
            <a:r>
              <a:rPr lang="en-US" altLang="ko-KR" dirty="0"/>
              <a:t>10</a:t>
            </a:r>
            <a:r>
              <a:rPr lang="ko-KR" altLang="en-US" dirty="0"/>
              <a:t>년 이하의 자격정지 또는 </a:t>
            </a:r>
            <a:r>
              <a:rPr lang="en-US" altLang="ko-KR" dirty="0"/>
              <a:t>2</a:t>
            </a:r>
            <a:r>
              <a:rPr lang="ko-KR" altLang="en-US" dirty="0" err="1"/>
              <a:t>천만원</a:t>
            </a:r>
            <a:r>
              <a:rPr lang="ko-KR" altLang="en-US" dirty="0"/>
              <a:t> 이하의 벌금을 병과할 수 있다</a:t>
            </a:r>
            <a:r>
              <a:rPr lang="en-US" altLang="ko-KR" dirty="0"/>
              <a:t>.  &lt;</a:t>
            </a:r>
            <a:r>
              <a:rPr lang="ko-KR" altLang="en-US" dirty="0"/>
              <a:t>개정 </a:t>
            </a:r>
            <a:r>
              <a:rPr lang="en-US" altLang="ko-KR" dirty="0"/>
              <a:t>1995.12.29.&gt;</a:t>
            </a:r>
          </a:p>
          <a:p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제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205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조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아편 등의 소지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ko-KR" altLang="en-US" dirty="0" smtClean="0"/>
              <a:t>아편</a:t>
            </a:r>
            <a:r>
              <a:rPr lang="en-US" altLang="ko-KR" dirty="0"/>
              <a:t>, </a:t>
            </a:r>
            <a:r>
              <a:rPr lang="ko-KR" altLang="en-US" dirty="0" err="1"/>
              <a:t>몰핀이나</a:t>
            </a:r>
            <a:r>
              <a:rPr lang="ko-KR" altLang="en-US" dirty="0"/>
              <a:t> 그 화합물 또는 </a:t>
            </a:r>
            <a:r>
              <a:rPr lang="ko-KR" altLang="en-US" dirty="0" err="1"/>
              <a:t>아편흡식기구를</a:t>
            </a:r>
            <a:r>
              <a:rPr lang="ko-KR" altLang="en-US" dirty="0"/>
              <a:t> 소지한 자는 </a:t>
            </a:r>
            <a:r>
              <a:rPr lang="en-US" altLang="ko-KR" dirty="0"/>
              <a:t>1</a:t>
            </a:r>
            <a:r>
              <a:rPr lang="ko-KR" altLang="en-US" dirty="0"/>
              <a:t>년 이하의 징역 또는 </a:t>
            </a:r>
            <a:r>
              <a:rPr lang="en-US" altLang="ko-KR" dirty="0"/>
              <a:t>500</a:t>
            </a:r>
            <a:r>
              <a:rPr lang="ko-KR" altLang="en-US" dirty="0"/>
              <a:t>만원 이하의 벌금에 처한다</a:t>
            </a:r>
            <a:r>
              <a:rPr lang="en-US" altLang="ko-KR" dirty="0"/>
              <a:t>.  &lt;</a:t>
            </a:r>
            <a:r>
              <a:rPr lang="ko-KR" altLang="en-US" dirty="0"/>
              <a:t>개정 </a:t>
            </a:r>
            <a:r>
              <a:rPr lang="en-US" altLang="ko-KR" dirty="0"/>
              <a:t>1995.12.29</a:t>
            </a:r>
            <a:r>
              <a:rPr lang="en-US" altLang="ko-KR" dirty="0" smtClean="0"/>
              <a:t>.&gt;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027192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schemeClr val="accent6">
                    <a:lumMod val="50000"/>
                  </a:schemeClr>
                </a:solidFill>
              </a:rPr>
              <a:t>마약관련 법령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4" y="942975"/>
            <a:ext cx="12187237" cy="5915025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500" b="1" dirty="0" smtClean="0">
                <a:solidFill>
                  <a:schemeClr val="accent6">
                    <a:lumMod val="75000"/>
                  </a:schemeClr>
                </a:solidFill>
              </a:rPr>
              <a:t>마약류 관리에 관한 법률</a:t>
            </a:r>
            <a:endParaRPr lang="en-US" altLang="ko-KR" sz="2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ko-KR" alt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ko-KR" altLang="en-US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</a:rPr>
              <a:t>제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</a:rPr>
              <a:t>장 벌칙  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ko-KR" altLang="en-US" sz="2000" b="1" dirty="0">
                <a:solidFill>
                  <a:schemeClr val="accent6">
                    <a:lumMod val="75000"/>
                  </a:schemeClr>
                </a:solidFill>
              </a:rPr>
              <a:t>개정 </a:t>
            </a: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</a:rPr>
              <a:t>2011.6.7.&gt;</a:t>
            </a:r>
          </a:p>
          <a:p>
            <a:r>
              <a:rPr lang="en-US" altLang="ko-KR" dirty="0"/>
              <a:t> 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</a:rPr>
              <a:t>제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</a:rPr>
              <a:t>58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</a:rPr>
              <a:t>조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2000" dirty="0">
                <a:solidFill>
                  <a:schemeClr val="accent6">
                    <a:lumMod val="75000"/>
                  </a:schemeClr>
                </a:solidFill>
              </a:rPr>
              <a:t>벌칙</a:t>
            </a:r>
            <a:r>
              <a:rPr lang="en-US" altLang="ko-KR" sz="20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n-US" altLang="ko-KR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ko-KR" sz="2000" dirty="0" smtClean="0"/>
              <a:t>① </a:t>
            </a:r>
            <a:r>
              <a:rPr lang="ko-KR" altLang="en-US" sz="2000" dirty="0"/>
              <a:t>다음 각 호의 어느 하나에 해당하는 자는 무기 또는 </a:t>
            </a:r>
            <a:r>
              <a:rPr lang="en-US" altLang="ko-KR" sz="2000" dirty="0"/>
              <a:t>5</a:t>
            </a:r>
            <a:r>
              <a:rPr lang="ko-KR" altLang="en-US" sz="2000" dirty="0"/>
              <a:t>년 이상의 징역에 처한다</a:t>
            </a:r>
            <a:r>
              <a:rPr lang="en-US" altLang="ko-KR" sz="2000" dirty="0"/>
              <a:t>.  </a:t>
            </a:r>
            <a:r>
              <a:rPr lang="en-US" altLang="ko-KR" dirty="0"/>
              <a:t>&lt;</a:t>
            </a:r>
            <a:r>
              <a:rPr lang="ko-KR" altLang="en-US" dirty="0"/>
              <a:t>개정 </a:t>
            </a:r>
            <a:r>
              <a:rPr lang="en-US" altLang="ko-KR" dirty="0"/>
              <a:t>2014.3.18., 2016.2.3.&gt;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ko-KR" altLang="en-US" sz="2000" dirty="0" smtClean="0">
                <a:hlinkClick r:id="rId2" tooltip="팝업으로 이동"/>
              </a:rPr>
              <a:t>제</a:t>
            </a:r>
            <a:r>
              <a:rPr lang="en-US" altLang="ko-KR" sz="2000" dirty="0">
                <a:hlinkClick r:id="rId2" tooltip="팝업으로 이동"/>
              </a:rPr>
              <a:t>3</a:t>
            </a:r>
            <a:r>
              <a:rPr lang="ko-KR" altLang="en-US" sz="2000" dirty="0">
                <a:hlinkClick r:id="rId2" tooltip="팝업으로 이동"/>
              </a:rPr>
              <a:t>조</a:t>
            </a:r>
            <a:r>
              <a:rPr lang="en-US" altLang="ko-KR" sz="2000" dirty="0"/>
              <a:t>(</a:t>
            </a:r>
            <a:r>
              <a:rPr lang="ko-KR" altLang="en-US" sz="2000" dirty="0"/>
              <a:t>제</a:t>
            </a:r>
            <a:r>
              <a:rPr lang="en-US" altLang="ko-KR" sz="2000" dirty="0"/>
              <a:t>5</a:t>
            </a:r>
            <a:r>
              <a:rPr lang="ko-KR" altLang="en-US" sz="2000" dirty="0"/>
              <a:t>조의</a:t>
            </a:r>
            <a:r>
              <a:rPr lang="en-US" altLang="ko-KR" sz="2000" dirty="0"/>
              <a:t>2</a:t>
            </a:r>
            <a:r>
              <a:rPr lang="ko-KR" altLang="en-US" sz="2000" dirty="0"/>
              <a:t>제</a:t>
            </a:r>
            <a:r>
              <a:rPr lang="en-US" altLang="ko-KR" sz="2000" dirty="0"/>
              <a:t>5</a:t>
            </a:r>
            <a:r>
              <a:rPr lang="ko-KR" altLang="en-US" sz="2000" dirty="0"/>
              <a:t>항에서 준용하는 경우를 포함한다</a:t>
            </a:r>
            <a:r>
              <a:rPr lang="en-US" altLang="ko-KR" sz="2000" dirty="0"/>
              <a:t>. </a:t>
            </a:r>
            <a:r>
              <a:rPr lang="ko-KR" altLang="en-US" sz="2000" dirty="0"/>
              <a:t>이하 이 조부터 제</a:t>
            </a:r>
            <a:r>
              <a:rPr lang="en-US" altLang="ko-KR" sz="2000" dirty="0"/>
              <a:t>61</a:t>
            </a:r>
            <a:r>
              <a:rPr lang="ko-KR" altLang="en-US" sz="2000" dirty="0"/>
              <a:t>조까지의 규정에서 같다</a:t>
            </a:r>
            <a:r>
              <a:rPr lang="en-US" altLang="ko-KR" sz="2000" dirty="0"/>
              <a:t>)</a:t>
            </a:r>
            <a:r>
              <a:rPr lang="ko-KR" altLang="en-US" sz="2000" dirty="0"/>
              <a:t>제</a:t>
            </a:r>
            <a:r>
              <a:rPr lang="en-US" altLang="ko-KR" sz="2000" dirty="0"/>
              <a:t>2</a:t>
            </a:r>
            <a:r>
              <a:rPr lang="ko-KR" altLang="en-US" sz="2000" dirty="0"/>
              <a:t>호</a:t>
            </a:r>
            <a:r>
              <a:rPr lang="en-US" altLang="ko-KR" sz="2000" dirty="0"/>
              <a:t>·</a:t>
            </a:r>
            <a:r>
              <a:rPr lang="ko-KR" altLang="en-US" sz="2000" dirty="0"/>
              <a:t>제</a:t>
            </a:r>
            <a:r>
              <a:rPr lang="en-US" altLang="ko-KR" sz="2000" dirty="0"/>
              <a:t>3</a:t>
            </a:r>
            <a:r>
              <a:rPr lang="ko-KR" altLang="en-US" sz="2000" dirty="0"/>
              <a:t>호</a:t>
            </a:r>
            <a:r>
              <a:rPr lang="en-US" altLang="ko-KR" sz="2000" dirty="0"/>
              <a:t>,</a:t>
            </a:r>
            <a:r>
              <a:rPr lang="ko-KR" altLang="en-US" sz="2000" dirty="0">
                <a:hlinkClick r:id="rId2" tooltip="팝업으로 이동"/>
              </a:rPr>
              <a:t> 제</a:t>
            </a:r>
            <a:r>
              <a:rPr lang="en-US" altLang="ko-KR" sz="2000" dirty="0">
                <a:hlinkClick r:id="rId2" tooltip="팝업으로 이동"/>
              </a:rPr>
              <a:t>4</a:t>
            </a:r>
            <a:r>
              <a:rPr lang="ko-KR" altLang="en-US" sz="2000" dirty="0" smtClean="0">
                <a:hlinkClick r:id="rId2" tooltip="팝업으로 이동"/>
              </a:rPr>
              <a:t>조 제</a:t>
            </a:r>
            <a:r>
              <a:rPr lang="en-US" altLang="ko-KR" sz="2000" dirty="0">
                <a:hlinkClick r:id="rId2" tooltip="팝업으로 이동"/>
              </a:rPr>
              <a:t>1</a:t>
            </a:r>
            <a:r>
              <a:rPr lang="ko-KR" altLang="en-US" sz="2000" dirty="0">
                <a:hlinkClick r:id="rId2" tooltip="팝업으로 이동"/>
              </a:rPr>
              <a:t>항</a:t>
            </a:r>
            <a:r>
              <a:rPr lang="en-US" altLang="ko-KR" sz="2000" dirty="0"/>
              <a:t>,</a:t>
            </a:r>
            <a:r>
              <a:rPr lang="ko-KR" altLang="en-US" sz="2000" dirty="0">
                <a:hlinkClick r:id="rId2" tooltip="팝업으로 이동"/>
              </a:rPr>
              <a:t> 제</a:t>
            </a:r>
            <a:r>
              <a:rPr lang="en-US" altLang="ko-KR" sz="2000" dirty="0">
                <a:hlinkClick r:id="rId2" tooltip="팝업으로 이동"/>
              </a:rPr>
              <a:t>5</a:t>
            </a:r>
            <a:r>
              <a:rPr lang="ko-KR" altLang="en-US" sz="2000" dirty="0">
                <a:hlinkClick r:id="rId2" tooltip="팝업으로 이동"/>
              </a:rPr>
              <a:t>조의</a:t>
            </a:r>
            <a:r>
              <a:rPr lang="en-US" altLang="ko-KR" sz="2000" dirty="0" smtClean="0">
                <a:hlinkClick r:id="rId2" tooltip="팝업으로 이동"/>
              </a:rPr>
              <a:t>2, </a:t>
            </a:r>
            <a:r>
              <a:rPr lang="ko-KR" altLang="en-US" sz="2000" dirty="0" smtClean="0">
                <a:hlinkClick r:id="rId2" tooltip="팝업으로 이동"/>
              </a:rPr>
              <a:t>제</a:t>
            </a:r>
            <a:r>
              <a:rPr lang="en-US" altLang="ko-KR" sz="2000" dirty="0">
                <a:hlinkClick r:id="rId2" tooltip="팝업으로 이동"/>
              </a:rPr>
              <a:t>4</a:t>
            </a:r>
            <a:r>
              <a:rPr lang="ko-KR" altLang="en-US" sz="2000" dirty="0">
                <a:hlinkClick r:id="rId2" tooltip="팝업으로 이동"/>
              </a:rPr>
              <a:t>항</a:t>
            </a:r>
            <a:r>
              <a:rPr lang="en-US" altLang="ko-KR" sz="2000" dirty="0"/>
              <a:t>(</a:t>
            </a:r>
            <a:r>
              <a:rPr lang="ko-KR" altLang="en-US" sz="2000" dirty="0"/>
              <a:t>예고임시마약류의 경우 또는 제</a:t>
            </a:r>
            <a:r>
              <a:rPr lang="en-US" altLang="ko-KR" sz="2000" dirty="0"/>
              <a:t>5</a:t>
            </a:r>
            <a:r>
              <a:rPr lang="ko-KR" altLang="en-US" sz="2000" dirty="0"/>
              <a:t>조의</a:t>
            </a:r>
            <a:r>
              <a:rPr lang="en-US" altLang="ko-KR" sz="2000" dirty="0" smtClean="0"/>
              <a:t>2 </a:t>
            </a:r>
            <a:r>
              <a:rPr lang="ko-KR" altLang="en-US" sz="2000" dirty="0" smtClean="0"/>
              <a:t>제</a:t>
            </a:r>
            <a:r>
              <a:rPr lang="en-US" altLang="ko-KR" sz="2000" dirty="0"/>
              <a:t>4</a:t>
            </a:r>
            <a:r>
              <a:rPr lang="ko-KR" altLang="en-US" sz="2000" dirty="0" smtClean="0"/>
              <a:t>항 제</a:t>
            </a:r>
            <a:r>
              <a:rPr lang="en-US" altLang="ko-KR" sz="2000" dirty="0"/>
              <a:t>2</a:t>
            </a:r>
            <a:r>
              <a:rPr lang="ko-KR" altLang="en-US" sz="2000" dirty="0"/>
              <a:t>호에 해당하는 자는 제외한다</a:t>
            </a:r>
            <a:r>
              <a:rPr lang="en-US" altLang="ko-KR" sz="2000" dirty="0"/>
              <a:t>. </a:t>
            </a:r>
            <a:r>
              <a:rPr lang="ko-KR" altLang="en-US" sz="2000" dirty="0"/>
              <a:t>이하 이 장에서 같다</a:t>
            </a:r>
            <a:r>
              <a:rPr lang="en-US" altLang="ko-KR" sz="2000" dirty="0"/>
              <a:t>),</a:t>
            </a:r>
            <a:r>
              <a:rPr lang="ko-KR" altLang="en-US" sz="2000" dirty="0">
                <a:hlinkClick r:id="rId2" tooltip="팝업으로 이동"/>
              </a:rPr>
              <a:t> 제</a:t>
            </a:r>
            <a:r>
              <a:rPr lang="en-US" altLang="ko-KR" sz="2000" dirty="0">
                <a:hlinkClick r:id="rId2" tooltip="팝업으로 이동"/>
              </a:rPr>
              <a:t>18</a:t>
            </a:r>
            <a:r>
              <a:rPr lang="ko-KR" altLang="en-US" sz="2000" dirty="0">
                <a:hlinkClick r:id="rId2" tooltip="팝업으로 이동"/>
              </a:rPr>
              <a:t>조제</a:t>
            </a:r>
            <a:r>
              <a:rPr lang="en-US" altLang="ko-KR" sz="2000" dirty="0">
                <a:hlinkClick r:id="rId2" tooltip="팝업으로 이동"/>
              </a:rPr>
              <a:t>1</a:t>
            </a:r>
            <a:r>
              <a:rPr lang="ko-KR" altLang="en-US" sz="2000" dirty="0">
                <a:hlinkClick r:id="rId2" tooltip="팝업으로 이동"/>
              </a:rPr>
              <a:t>항 또는 제</a:t>
            </a:r>
            <a:r>
              <a:rPr lang="en-US" altLang="ko-KR" sz="2000" dirty="0">
                <a:hlinkClick r:id="rId2" tooltip="팝업으로 이동"/>
              </a:rPr>
              <a:t>21</a:t>
            </a:r>
            <a:r>
              <a:rPr lang="ko-KR" altLang="en-US" sz="2000" dirty="0">
                <a:hlinkClick r:id="rId2" tooltip="팝업으로 이동"/>
              </a:rPr>
              <a:t>조제</a:t>
            </a:r>
            <a:r>
              <a:rPr lang="en-US" altLang="ko-KR" sz="2000" dirty="0">
                <a:hlinkClick r:id="rId2" tooltip="팝업으로 이동"/>
              </a:rPr>
              <a:t>1</a:t>
            </a:r>
            <a:r>
              <a:rPr lang="ko-KR" altLang="en-US" sz="2000" dirty="0">
                <a:hlinkClick r:id="rId2" tooltip="팝업으로 이동"/>
              </a:rPr>
              <a:t>항</a:t>
            </a:r>
            <a:r>
              <a:rPr lang="ko-KR" altLang="en-US" sz="2000" dirty="0"/>
              <a:t>을 위반하여 마약이나 임시마약을 수출입</a:t>
            </a:r>
            <a:r>
              <a:rPr lang="en-US" altLang="ko-KR" sz="2000" dirty="0"/>
              <a:t>·</a:t>
            </a:r>
            <a:r>
              <a:rPr lang="ko-KR" altLang="en-US" sz="2000" dirty="0"/>
              <a:t>제조</a:t>
            </a:r>
            <a:r>
              <a:rPr lang="en-US" altLang="ko-KR" sz="2000" dirty="0"/>
              <a:t>·</a:t>
            </a:r>
            <a:r>
              <a:rPr lang="ko-KR" altLang="en-US" sz="2000" dirty="0"/>
              <a:t>매매하거나 매매를 알선한 자 또는 그러할 목적으로 소지</a:t>
            </a:r>
            <a:r>
              <a:rPr lang="en-US" altLang="ko-KR" sz="2000" dirty="0"/>
              <a:t>·</a:t>
            </a:r>
            <a:r>
              <a:rPr lang="ko-KR" altLang="en-US" sz="2000" dirty="0"/>
              <a:t>소유한 </a:t>
            </a:r>
            <a:r>
              <a:rPr lang="ko-KR" altLang="en-US" sz="2000" dirty="0" smtClean="0"/>
              <a:t>자</a:t>
            </a:r>
            <a:endParaRPr lang="ko-KR" altLang="en-US" sz="2000" dirty="0"/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ko-KR" altLang="en-US" sz="2000" dirty="0" smtClean="0">
                <a:hlinkClick r:id="rId2" tooltip="팝업으로 이동"/>
              </a:rPr>
              <a:t>제</a:t>
            </a:r>
            <a:r>
              <a:rPr lang="en-US" altLang="ko-KR" sz="2000" dirty="0">
                <a:hlinkClick r:id="rId2" tooltip="팝업으로 이동"/>
              </a:rPr>
              <a:t>3</a:t>
            </a:r>
            <a:r>
              <a:rPr lang="ko-KR" altLang="en-US" sz="2000" dirty="0" smtClean="0">
                <a:hlinkClick r:id="rId2" tooltip="팝업으로 이동"/>
              </a:rPr>
              <a:t>조</a:t>
            </a:r>
            <a:r>
              <a:rPr lang="ko-KR" altLang="en-US" sz="2000" dirty="0" smtClean="0"/>
              <a:t> 제</a:t>
            </a:r>
            <a:r>
              <a:rPr lang="en-US" altLang="ko-KR" sz="2000" dirty="0"/>
              <a:t>4</a:t>
            </a:r>
            <a:r>
              <a:rPr lang="ko-KR" altLang="en-US" sz="2000" dirty="0"/>
              <a:t>호를 위반하여 마약 또는 향정신성의약품을 제조할 목적으로 그 원료가 되는 물질을 제조</a:t>
            </a:r>
            <a:r>
              <a:rPr lang="en-US" altLang="ko-KR" sz="2000" dirty="0"/>
              <a:t>·</a:t>
            </a:r>
            <a:r>
              <a:rPr lang="ko-KR" altLang="en-US" sz="2000" dirty="0"/>
              <a:t>수출입하거나 그러할 목적으로 소지</a:t>
            </a:r>
            <a:r>
              <a:rPr lang="en-US" altLang="ko-KR" sz="2000" dirty="0"/>
              <a:t>·</a:t>
            </a:r>
            <a:r>
              <a:rPr lang="ko-KR" altLang="en-US" sz="2000" dirty="0"/>
              <a:t>소유한 자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ko-KR" altLang="en-US" sz="2000" dirty="0" smtClean="0">
                <a:hlinkClick r:id="rId2" tooltip="팝업으로 이동"/>
              </a:rPr>
              <a:t>제</a:t>
            </a:r>
            <a:r>
              <a:rPr lang="en-US" altLang="ko-KR" sz="2000" dirty="0">
                <a:hlinkClick r:id="rId2" tooltip="팝업으로 이동"/>
              </a:rPr>
              <a:t>3</a:t>
            </a:r>
            <a:r>
              <a:rPr lang="ko-KR" altLang="en-US" sz="2000" dirty="0" smtClean="0">
                <a:hlinkClick r:id="rId2" tooltip="팝업으로 이동"/>
              </a:rPr>
              <a:t>조</a:t>
            </a:r>
            <a:r>
              <a:rPr lang="ko-KR" altLang="en-US" sz="2000" dirty="0" smtClean="0"/>
              <a:t> 제</a:t>
            </a:r>
            <a:r>
              <a:rPr lang="en-US" altLang="ko-KR" sz="2000" dirty="0"/>
              <a:t>5</a:t>
            </a:r>
            <a:r>
              <a:rPr lang="ko-KR" altLang="en-US" sz="2000" dirty="0"/>
              <a:t>호를 위반하여</a:t>
            </a:r>
            <a:r>
              <a:rPr lang="ko-KR" altLang="en-US" sz="2000" dirty="0">
                <a:hlinkClick r:id="rId2" tooltip="팝업으로 이동"/>
              </a:rPr>
              <a:t> 제</a:t>
            </a:r>
            <a:r>
              <a:rPr lang="en-US" altLang="ko-KR" sz="2000" dirty="0">
                <a:hlinkClick r:id="rId2" tooltip="팝업으로 이동"/>
              </a:rPr>
              <a:t>2</a:t>
            </a:r>
            <a:r>
              <a:rPr lang="ko-KR" altLang="en-US" sz="2000" dirty="0">
                <a:hlinkClick r:id="rId2" tooltip="팝업으로 이동"/>
              </a:rPr>
              <a:t>조</a:t>
            </a:r>
            <a:r>
              <a:rPr lang="ko-KR" altLang="en-US" sz="2000" dirty="0"/>
              <a:t>제</a:t>
            </a:r>
            <a:r>
              <a:rPr lang="en-US" altLang="ko-KR" sz="2000" dirty="0"/>
              <a:t>3</a:t>
            </a:r>
            <a:r>
              <a:rPr lang="ko-KR" altLang="en-US" sz="2000" dirty="0" smtClean="0"/>
              <a:t>호 </a:t>
            </a:r>
            <a:r>
              <a:rPr lang="ko-KR" altLang="en-US" sz="2000" dirty="0" err="1" smtClean="0"/>
              <a:t>가목에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해당하는 향정신성의약품 또는 그 물질을 함유하는 향정신성의약품을 제조</a:t>
            </a:r>
            <a:r>
              <a:rPr lang="en-US" altLang="ko-KR" sz="2000" dirty="0"/>
              <a:t>·</a:t>
            </a:r>
            <a:r>
              <a:rPr lang="ko-KR" altLang="en-US" sz="2000" dirty="0"/>
              <a:t>수출입</a:t>
            </a:r>
            <a:r>
              <a:rPr lang="en-US" altLang="ko-KR" sz="2000" dirty="0"/>
              <a:t>·</a:t>
            </a:r>
            <a:r>
              <a:rPr lang="ko-KR" altLang="en-US" sz="2000" dirty="0"/>
              <a:t>매매</a:t>
            </a:r>
            <a:r>
              <a:rPr lang="en-US" altLang="ko-KR" sz="2000" dirty="0"/>
              <a:t>·</a:t>
            </a:r>
            <a:r>
              <a:rPr lang="ko-KR" altLang="en-US" sz="2000" dirty="0"/>
              <a:t>매매의 알선 또는 수수하거나 그러할 목적으로 소지</a:t>
            </a:r>
            <a:r>
              <a:rPr lang="en-US" altLang="ko-KR" sz="2000" dirty="0"/>
              <a:t>·</a:t>
            </a:r>
            <a:r>
              <a:rPr lang="ko-KR" altLang="en-US" sz="2000" dirty="0"/>
              <a:t>소유한 자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ko-KR" altLang="en-US" sz="2000" dirty="0" smtClean="0">
                <a:hlinkClick r:id="rId2" tooltip="팝업으로 이동"/>
              </a:rPr>
              <a:t>제</a:t>
            </a:r>
            <a:r>
              <a:rPr lang="en-US" altLang="ko-KR" sz="2000" dirty="0">
                <a:hlinkClick r:id="rId2" tooltip="팝업으로 이동"/>
              </a:rPr>
              <a:t>3</a:t>
            </a:r>
            <a:r>
              <a:rPr lang="ko-KR" altLang="en-US" sz="2000" dirty="0" smtClean="0">
                <a:hlinkClick r:id="rId2" tooltip="팝업으로 이동"/>
              </a:rPr>
              <a:t>조</a:t>
            </a:r>
            <a:r>
              <a:rPr lang="ko-KR" altLang="en-US" sz="2000" dirty="0" smtClean="0"/>
              <a:t> 제</a:t>
            </a:r>
            <a:r>
              <a:rPr lang="en-US" altLang="ko-KR" sz="2000" dirty="0"/>
              <a:t>6</a:t>
            </a:r>
            <a:r>
              <a:rPr lang="ko-KR" altLang="en-US" sz="2000" dirty="0"/>
              <a:t>호를 위반하여</a:t>
            </a:r>
            <a:r>
              <a:rPr lang="ko-KR" altLang="en-US" sz="2000" dirty="0">
                <a:hlinkClick r:id="rId2" tooltip="팝업으로 이동"/>
              </a:rPr>
              <a:t> 제</a:t>
            </a:r>
            <a:r>
              <a:rPr lang="en-US" altLang="ko-KR" sz="2000" dirty="0">
                <a:hlinkClick r:id="rId2" tooltip="팝업으로 이동"/>
              </a:rPr>
              <a:t>2</a:t>
            </a:r>
            <a:r>
              <a:rPr lang="ko-KR" altLang="en-US" sz="2000" dirty="0">
                <a:hlinkClick r:id="rId2" tooltip="팝업으로 이동"/>
              </a:rPr>
              <a:t>조</a:t>
            </a:r>
            <a:r>
              <a:rPr lang="ko-KR" altLang="en-US" sz="2000" dirty="0"/>
              <a:t>제</a:t>
            </a:r>
            <a:r>
              <a:rPr lang="en-US" altLang="ko-KR" sz="2000" dirty="0"/>
              <a:t>3</a:t>
            </a:r>
            <a:r>
              <a:rPr lang="ko-KR" altLang="en-US" sz="2000" dirty="0" smtClean="0"/>
              <a:t>호 </a:t>
            </a:r>
            <a:r>
              <a:rPr lang="ko-KR" altLang="en-US" sz="2000" dirty="0" err="1" smtClean="0"/>
              <a:t>가목에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해당하는 향정신성의약품의 원료가 되는 식물 또는 </a:t>
            </a:r>
            <a:r>
              <a:rPr lang="ko-KR" altLang="en-US" sz="2000" dirty="0" err="1"/>
              <a:t>버섯류에서</a:t>
            </a:r>
            <a:r>
              <a:rPr lang="ko-KR" altLang="en-US" sz="2000" dirty="0"/>
              <a:t> 그 성분을 추출한 자 또는 그 식물 또는 </a:t>
            </a:r>
            <a:r>
              <a:rPr lang="ko-KR" altLang="en-US" sz="2000" dirty="0" err="1"/>
              <a:t>버섯류를</a:t>
            </a:r>
            <a:r>
              <a:rPr lang="ko-KR" altLang="en-US" sz="2000" dirty="0"/>
              <a:t> 수출입하거나 수출입할 목적으로 소지</a:t>
            </a:r>
            <a:r>
              <a:rPr lang="en-US" altLang="ko-KR" sz="2000" dirty="0"/>
              <a:t>·</a:t>
            </a:r>
            <a:r>
              <a:rPr lang="ko-KR" altLang="en-US" sz="2000" dirty="0"/>
              <a:t>소유한 자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ko-KR" altLang="en-US" sz="2000" dirty="0" smtClean="0">
                <a:hlinkClick r:id="rId2" tooltip="팝업으로 이동"/>
              </a:rPr>
              <a:t>제</a:t>
            </a:r>
            <a:r>
              <a:rPr lang="en-US" altLang="ko-KR" sz="2000" dirty="0">
                <a:hlinkClick r:id="rId2" tooltip="팝업으로 이동"/>
              </a:rPr>
              <a:t>3</a:t>
            </a:r>
            <a:r>
              <a:rPr lang="ko-KR" altLang="en-US" sz="2000" dirty="0" smtClean="0">
                <a:hlinkClick r:id="rId2" tooltip="팝업으로 이동"/>
              </a:rPr>
              <a:t>조</a:t>
            </a:r>
            <a:r>
              <a:rPr lang="ko-KR" altLang="en-US" sz="2000" dirty="0" smtClean="0"/>
              <a:t> 제</a:t>
            </a:r>
            <a:r>
              <a:rPr lang="en-US" altLang="ko-KR" sz="2000" dirty="0"/>
              <a:t>7</a:t>
            </a:r>
            <a:r>
              <a:rPr lang="ko-KR" altLang="en-US" sz="2000" dirty="0"/>
              <a:t>호를 위반하여 대마를 수입하거나 수출한 자 또는 그러할 목적으로 대마를 소지</a:t>
            </a:r>
            <a:r>
              <a:rPr lang="en-US" altLang="ko-KR" sz="2000" dirty="0"/>
              <a:t>·</a:t>
            </a:r>
            <a:r>
              <a:rPr lang="ko-KR" altLang="en-US" sz="2000" dirty="0" smtClean="0"/>
              <a:t>소유한 자</a:t>
            </a:r>
            <a:endParaRPr lang="en-US" altLang="ko-KR" sz="2000" dirty="0">
              <a:solidFill>
                <a:schemeClr val="bg1"/>
              </a:solidFill>
            </a:endParaRPr>
          </a:p>
          <a:p>
            <a:r>
              <a:rPr lang="en-US" altLang="ko-KR" sz="2000" dirty="0" smtClean="0">
                <a:solidFill>
                  <a:schemeClr val="bg1"/>
                </a:solidFill>
              </a:rPr>
              <a:t>                                                                                                      </a:t>
            </a:r>
            <a:r>
              <a:rPr lang="en-US" altLang="ko-KR" sz="3200" dirty="0" smtClean="0"/>
              <a:t> ⁞</a:t>
            </a:r>
          </a:p>
        </p:txBody>
      </p:sp>
    </p:spTree>
    <p:extLst>
      <p:ext uri="{BB962C8B-B14F-4D97-AF65-F5344CB8AC3E}">
        <p14:creationId xmlns:p14="http://schemas.microsoft.com/office/powerpoint/2010/main" val="14617377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25415" y="1243013"/>
            <a:ext cx="9937820" cy="129955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  <a:defRPr/>
            </a:pPr>
            <a:r>
              <a:rPr lang="en-US" altLang="ko-KR" sz="2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         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-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仁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(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인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), 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恕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(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서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), 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敬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(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경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)          -</a:t>
            </a:r>
            <a:r>
              <a:rPr lang="ko-KR" altLang="en-US" sz="2800" b="1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노블리스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ko-KR" altLang="en-US" sz="2800" b="1" dirty="0" err="1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오블리주</a:t>
            </a:r>
            <a:endParaRPr lang="ko-KR" altLang="en-US" sz="2800" b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         -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정향 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조병호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선생님           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-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敬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(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경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), 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信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(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신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), 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和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(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화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), 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樂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(</a:t>
            </a:r>
            <a:r>
              <a:rPr lang="ko-KR" altLang="en-US" sz="2800" b="1" dirty="0" err="1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락</a:t>
            </a:r>
            <a:r>
              <a:rPr lang="en-US" altLang="ko-KR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)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3" name="Title 13"/>
          <p:cNvSpPr txBox="1">
            <a:spLocks/>
          </p:cNvSpPr>
          <p:nvPr/>
        </p:nvSpPr>
        <p:spPr>
          <a:xfrm>
            <a:off x="1771650" y="385763"/>
            <a:ext cx="8229600" cy="8572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sz="4200" b="1" dirty="0" smtClean="0">
                <a:solidFill>
                  <a:schemeClr val="accent6">
                    <a:lumMod val="50000"/>
                  </a:schemeClr>
                </a:solidFill>
              </a:rPr>
              <a:t>단약</a:t>
            </a:r>
            <a:r>
              <a:rPr lang="en-US" altLang="ko-KR" sz="42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ko-KR" altLang="en-US" sz="4200" b="1" dirty="0" smtClean="0">
                <a:solidFill>
                  <a:schemeClr val="accent6">
                    <a:lumMod val="50000"/>
                  </a:schemeClr>
                </a:solidFill>
              </a:rPr>
              <a:t>斷藥</a:t>
            </a:r>
            <a:r>
              <a:rPr lang="en-US" altLang="ko-KR" sz="4200" b="1" dirty="0" smtClean="0">
                <a:solidFill>
                  <a:schemeClr val="accent6">
                    <a:lumMod val="50000"/>
                  </a:schemeClr>
                </a:solidFill>
              </a:rPr>
              <a:t>)!</a:t>
            </a:r>
            <a:endParaRPr lang="en-US" sz="4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900488" y="2662238"/>
            <a:ext cx="0" cy="28765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973763" y="2662238"/>
            <a:ext cx="0" cy="28765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39100" y="2662238"/>
            <a:ext cx="0" cy="28765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000251" y="2671765"/>
            <a:ext cx="1535112" cy="2480116"/>
            <a:chOff x="469588" y="2876157"/>
            <a:chExt cx="1534535" cy="1090407"/>
          </a:xfrm>
        </p:grpSpPr>
        <p:sp>
          <p:nvSpPr>
            <p:cNvPr id="6186" name="Content Placeholder 2"/>
            <p:cNvSpPr txBox="1">
              <a:spLocks/>
            </p:cNvSpPr>
            <p:nvPr/>
          </p:nvSpPr>
          <p:spPr bwMode="auto">
            <a:xfrm>
              <a:off x="469588" y="3378766"/>
              <a:ext cx="1534535" cy="5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800" dirty="0">
                  <a:solidFill>
                    <a:schemeClr val="accent6">
                      <a:lumMod val="50000"/>
                    </a:schemeClr>
                  </a:solidFill>
                </a:rPr>
                <a:t>尊重</a:t>
              </a:r>
              <a:r>
                <a:rPr lang="en-US" altLang="ko-KR" sz="18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800" dirty="0">
                  <a:solidFill>
                    <a:schemeClr val="accent6">
                      <a:lumMod val="50000"/>
                    </a:schemeClr>
                  </a:solidFill>
                </a:rPr>
                <a:t>존중</a:t>
              </a:r>
              <a:r>
                <a:rPr lang="en-US" altLang="ko-KR" sz="1800" dirty="0">
                  <a:solidFill>
                    <a:schemeClr val="accent6">
                      <a:lumMod val="50000"/>
                    </a:schemeClr>
                  </a:solidFill>
                </a:rPr>
                <a:t>), </a:t>
              </a:r>
              <a:r>
                <a:rPr lang="ko-KR" altLang="en-US" sz="1800" dirty="0">
                  <a:solidFill>
                    <a:schemeClr val="accent6">
                      <a:lumMod val="50000"/>
                    </a:schemeClr>
                  </a:solidFill>
                </a:rPr>
                <a:t>配慮</a:t>
              </a:r>
              <a:r>
                <a:rPr lang="en-US" altLang="ko-KR" sz="18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800" dirty="0">
                  <a:solidFill>
                    <a:schemeClr val="accent6">
                      <a:lumMod val="50000"/>
                    </a:schemeClr>
                  </a:solidFill>
                </a:rPr>
                <a:t>배려</a:t>
              </a:r>
              <a:r>
                <a:rPr lang="en-US" altLang="ko-KR" sz="1800" dirty="0">
                  <a:solidFill>
                    <a:schemeClr val="accent6">
                      <a:lumMod val="50000"/>
                    </a:schemeClr>
                  </a:solidFill>
                </a:rPr>
                <a:t>), </a:t>
              </a:r>
              <a:r>
                <a:rPr lang="ko-KR" altLang="en-US" sz="1800" smtClean="0">
                  <a:solidFill>
                    <a:schemeClr val="accent6">
                      <a:lumMod val="50000"/>
                    </a:schemeClr>
                  </a:solidFill>
                </a:rPr>
                <a:t>利他心</a:t>
              </a:r>
              <a:endParaRPr lang="en-US" altLang="ko-KR" sz="1800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1800" dirty="0" smtClean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800" dirty="0">
                  <a:solidFill>
                    <a:schemeClr val="accent6">
                      <a:lumMod val="50000"/>
                    </a:schemeClr>
                  </a:solidFill>
                </a:rPr>
                <a:t>이타심</a:t>
              </a:r>
              <a:r>
                <a:rPr lang="en-US" altLang="ko-KR" sz="1800" dirty="0">
                  <a:solidFill>
                    <a:schemeClr val="accent6">
                      <a:lumMod val="50000"/>
                    </a:schemeClr>
                  </a:solidFill>
                </a:rPr>
                <a:t>)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800" dirty="0">
                  <a:solidFill>
                    <a:schemeClr val="accent6">
                      <a:lumMod val="50000"/>
                    </a:schemeClr>
                  </a:solidFill>
                </a:rPr>
                <a:t>백범 </a:t>
              </a:r>
              <a:r>
                <a:rPr lang="ko-KR" altLang="en-US" sz="1800" dirty="0" smtClean="0">
                  <a:solidFill>
                    <a:schemeClr val="accent6">
                      <a:lumMod val="50000"/>
                    </a:schemeClr>
                  </a:solidFill>
                </a:rPr>
                <a:t>김구</a:t>
              </a:r>
              <a:r>
                <a:rPr lang="en-US" altLang="ko-KR" sz="1800" dirty="0" smtClean="0">
                  <a:solidFill>
                    <a:schemeClr val="accent6">
                      <a:lumMod val="50000"/>
                    </a:schemeClr>
                  </a:solidFill>
                </a:rPr>
                <a:t>, </a:t>
              </a:r>
              <a:r>
                <a:rPr lang="ko-KR" altLang="en-US" sz="1800" dirty="0" smtClean="0">
                  <a:solidFill>
                    <a:schemeClr val="accent6">
                      <a:lumMod val="50000"/>
                    </a:schemeClr>
                  </a:solidFill>
                </a:rPr>
                <a:t>혜민스님</a:t>
              </a:r>
              <a:endParaRPr lang="en-US" altLang="ko-KR" sz="1800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1800" dirty="0" smtClean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800" dirty="0" err="1">
                  <a:solidFill>
                    <a:schemeClr val="accent6">
                      <a:lumMod val="50000"/>
                    </a:schemeClr>
                  </a:solidFill>
                </a:rPr>
                <a:t>맹사성</a:t>
              </a:r>
              <a:r>
                <a:rPr lang="en-US" altLang="ko-KR" sz="1800" dirty="0">
                  <a:solidFill>
                    <a:schemeClr val="accent6">
                      <a:lumMod val="50000"/>
                    </a:schemeClr>
                  </a:solidFill>
                </a:rPr>
                <a:t>)</a:t>
              </a:r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469588" y="2956804"/>
              <a:ext cx="1534535" cy="458784"/>
            </a:xfrm>
            <a:prstGeom prst="rect">
              <a:avLst/>
            </a:prstGeom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2000" b="1" dirty="0" smtClean="0">
                  <a:latin typeface="Source Sans Pro Black"/>
                </a:rPr>
                <a:t>敬</a:t>
              </a:r>
              <a:endParaRPr lang="en-US" altLang="ko-KR" sz="2000" b="1" dirty="0" smtClean="0">
                <a:latin typeface="Source Sans Pro Black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2000" b="1" dirty="0" smtClean="0">
                  <a:latin typeface="Source Sans Pro Black"/>
                </a:rPr>
                <a:t>(</a:t>
              </a:r>
              <a:r>
                <a:rPr lang="ko-KR" altLang="en-US" sz="2000" b="1" dirty="0">
                  <a:latin typeface="Source Sans Pro Black"/>
                </a:rPr>
                <a:t>공경할 경</a:t>
              </a:r>
              <a:r>
                <a:rPr lang="en-US" altLang="ko-KR" sz="2000" b="1" dirty="0">
                  <a:latin typeface="Source Sans Pro Black"/>
                </a:rPr>
                <a:t>)</a:t>
              </a: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23542" y="3217152"/>
              <a:ext cx="1480581" cy="33019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auto"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11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grpSp>
          <p:nvGrpSpPr>
            <p:cNvPr id="6190" name="Group 11"/>
            <p:cNvGrpSpPr>
              <a:grpSpLocks/>
            </p:cNvGrpSpPr>
            <p:nvPr/>
          </p:nvGrpSpPr>
          <p:grpSpPr bwMode="auto"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055869" y="1460857"/>
                <a:ext cx="576820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2689" y="1460857"/>
                <a:ext cx="576822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9511" y="1460857"/>
                <a:ext cx="574163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783673" y="1460857"/>
                <a:ext cx="576820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184650" y="2671051"/>
            <a:ext cx="1533525" cy="2414701"/>
            <a:chOff x="496565" y="2876157"/>
            <a:chExt cx="1534535" cy="1028515"/>
          </a:xfrm>
        </p:grpSpPr>
        <p:sp>
          <p:nvSpPr>
            <p:cNvPr id="6177" name="Content Placeholder 2"/>
            <p:cNvSpPr txBox="1">
              <a:spLocks/>
            </p:cNvSpPr>
            <p:nvPr/>
          </p:nvSpPr>
          <p:spPr bwMode="auto">
            <a:xfrm>
              <a:off x="496565" y="3316874"/>
              <a:ext cx="1534535" cy="5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연암</a:t>
              </a: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 박지원 </a:t>
              </a: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방경각외전</a:t>
              </a: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 머리말 </a:t>
              </a:r>
              <a:r>
                <a:rPr lang="ko-KR" altLang="en-US" sz="1600" dirty="0" smtClean="0">
                  <a:solidFill>
                    <a:schemeClr val="accent6">
                      <a:lumMod val="50000"/>
                    </a:schemeClr>
                  </a:solidFill>
                </a:rPr>
                <a:t>三綱五倫</a:t>
              </a:r>
              <a:endParaRPr lang="en-US" altLang="ko-KR" sz="1600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1600" dirty="0" smtClean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삼강오륜</a:t>
              </a:r>
              <a:r>
                <a:rPr lang="en-US" altLang="ko-KR" sz="1600" dirty="0">
                  <a:solidFill>
                    <a:schemeClr val="accent6">
                      <a:lumMod val="50000"/>
                    </a:schemeClr>
                  </a:solidFill>
                </a:rPr>
                <a:t>) </a:t>
              </a: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중 </a:t>
              </a:r>
              <a:r>
                <a:rPr lang="ko-KR" altLang="en-US" sz="1600" dirty="0" smtClean="0">
                  <a:solidFill>
                    <a:schemeClr val="accent6">
                      <a:lumMod val="50000"/>
                    </a:schemeClr>
                  </a:solidFill>
                </a:rPr>
                <a:t>朋友有信</a:t>
              </a:r>
              <a:endParaRPr lang="en-US" altLang="ko-KR" sz="1600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1600" dirty="0" smtClean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붕우유신</a:t>
              </a:r>
              <a:r>
                <a:rPr lang="en-US" altLang="ko-KR" sz="1600" dirty="0">
                  <a:solidFill>
                    <a:schemeClr val="accent6">
                      <a:lumMod val="50000"/>
                    </a:schemeClr>
                  </a:solidFill>
                </a:rPr>
                <a:t>)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다산 정약용 목민심서 </a:t>
              </a: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信委萬事本</a:t>
              </a:r>
              <a:endParaRPr lang="en-US" altLang="ko-KR" sz="1600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16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신위만사본</a:t>
              </a:r>
              <a:r>
                <a:rPr lang="en-US" altLang="ko-KR" sz="1600" dirty="0">
                  <a:solidFill>
                    <a:schemeClr val="accent6">
                      <a:lumMod val="50000"/>
                    </a:schemeClr>
                  </a:solidFill>
                </a:rPr>
                <a:t>)</a:t>
              </a:r>
            </a:p>
          </p:txBody>
        </p:sp>
        <p:sp>
          <p:nvSpPr>
            <p:cNvPr id="20" name="Content Placeholder 2"/>
            <p:cNvSpPr txBox="1">
              <a:spLocks/>
            </p:cNvSpPr>
            <p:nvPr/>
          </p:nvSpPr>
          <p:spPr>
            <a:xfrm>
              <a:off x="579169" y="2956804"/>
              <a:ext cx="1369326" cy="458784"/>
            </a:xfrm>
            <a:prstGeom prst="rect">
              <a:avLst/>
            </a:prstGeom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2000" b="1" dirty="0" smtClean="0">
                  <a:latin typeface="Source Sans Pro Black"/>
                </a:rPr>
                <a:t>信</a:t>
              </a:r>
              <a:endParaRPr lang="en-US" altLang="ko-KR" sz="2000" b="1" dirty="0" smtClean="0">
                <a:latin typeface="Source Sans Pro Black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2000" b="1" dirty="0" smtClean="0">
                  <a:latin typeface="Source Sans Pro Black"/>
                </a:rPr>
                <a:t>(</a:t>
              </a:r>
              <a:r>
                <a:rPr lang="ko-KR" altLang="en-US" sz="2000" b="1" dirty="0">
                  <a:latin typeface="Source Sans Pro Black"/>
                </a:rPr>
                <a:t>믿을 신</a:t>
              </a:r>
              <a:r>
                <a:rPr lang="en-US" altLang="ko-KR" sz="2000" b="1" dirty="0">
                  <a:latin typeface="Source Sans Pro Black"/>
                </a:rPr>
                <a:t>)</a:t>
              </a:r>
            </a:p>
          </p:txBody>
        </p:sp>
        <p:grpSp>
          <p:nvGrpSpPr>
            <p:cNvPr id="6181" name="Group 22"/>
            <p:cNvGrpSpPr>
              <a:grpSpLocks/>
            </p:cNvGrpSpPr>
            <p:nvPr/>
          </p:nvGrpSpPr>
          <p:grpSpPr bwMode="auto"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056007" y="1460857"/>
                <a:ext cx="577418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633426" y="1460857"/>
                <a:ext cx="574757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208182" y="1460857"/>
                <a:ext cx="577417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785599" y="1460857"/>
                <a:ext cx="574757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6270196" y="2671051"/>
            <a:ext cx="1533525" cy="2620874"/>
            <a:chOff x="510432" y="2876157"/>
            <a:chExt cx="1534535" cy="1105734"/>
          </a:xfrm>
        </p:grpSpPr>
        <p:sp>
          <p:nvSpPr>
            <p:cNvPr id="6168" name="Content Placeholder 2"/>
            <p:cNvSpPr txBox="1">
              <a:spLocks/>
            </p:cNvSpPr>
            <p:nvPr/>
          </p:nvSpPr>
          <p:spPr bwMode="auto">
            <a:xfrm>
              <a:off x="510432" y="3394093"/>
              <a:ext cx="1534535" cy="5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700" dirty="0">
                  <a:solidFill>
                    <a:schemeClr val="accent6">
                      <a:lumMod val="50000"/>
                    </a:schemeClr>
                  </a:solidFill>
                </a:rPr>
                <a:t>疏通</a:t>
              </a:r>
              <a:r>
                <a:rPr lang="en-US" altLang="ko-KR" sz="17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700" dirty="0">
                  <a:solidFill>
                    <a:schemeClr val="accent6">
                      <a:lumMod val="50000"/>
                    </a:schemeClr>
                  </a:solidFill>
                </a:rPr>
                <a:t>소통</a:t>
              </a:r>
              <a:r>
                <a:rPr lang="en-US" altLang="ko-KR" sz="1700" dirty="0">
                  <a:solidFill>
                    <a:schemeClr val="accent6">
                      <a:lumMod val="50000"/>
                    </a:schemeClr>
                  </a:solidFill>
                </a:rPr>
                <a:t>), 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700" dirty="0">
                  <a:solidFill>
                    <a:schemeClr val="accent6">
                      <a:lumMod val="50000"/>
                    </a:schemeClr>
                  </a:solidFill>
                </a:rPr>
                <a:t>낮은 자세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700" dirty="0">
                  <a:solidFill>
                    <a:schemeClr val="accent6">
                      <a:lumMod val="50000"/>
                    </a:schemeClr>
                  </a:solidFill>
                </a:rPr>
                <a:t>다산 정약용 </a:t>
              </a:r>
              <a:r>
                <a:rPr lang="ko-KR" altLang="en-US" sz="1700" dirty="0" smtClean="0">
                  <a:solidFill>
                    <a:schemeClr val="accent6">
                      <a:lumMod val="50000"/>
                    </a:schemeClr>
                  </a:solidFill>
                </a:rPr>
                <a:t>목민심서</a:t>
              </a:r>
              <a:endParaRPr lang="en-US" altLang="ko-KR" sz="1700" dirty="0" smtClean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1700" dirty="0" smtClean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700" dirty="0" err="1">
                  <a:solidFill>
                    <a:schemeClr val="accent6">
                      <a:lumMod val="50000"/>
                    </a:schemeClr>
                  </a:solidFill>
                </a:rPr>
                <a:t>강오</a:t>
              </a:r>
              <a:r>
                <a:rPr lang="en-US" altLang="ko-KR" sz="1700" dirty="0">
                  <a:solidFill>
                    <a:schemeClr val="accent6">
                      <a:lumMod val="50000"/>
                    </a:schemeClr>
                  </a:solidFill>
                </a:rPr>
                <a:t>)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700" dirty="0">
                  <a:solidFill>
                    <a:schemeClr val="accent6">
                      <a:lumMod val="50000"/>
                    </a:schemeClr>
                  </a:solidFill>
                </a:rPr>
                <a:t>안중근 의사 </a:t>
              </a:r>
              <a:r>
                <a:rPr lang="ko-KR" altLang="en-US" sz="1500" dirty="0" err="1">
                  <a:solidFill>
                    <a:schemeClr val="accent6">
                      <a:lumMod val="50000"/>
                    </a:schemeClr>
                  </a:solidFill>
                </a:rPr>
                <a:t>百忍堂中有太和</a:t>
              </a:r>
              <a:endParaRPr lang="en-US" altLang="ko-KR" sz="1500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14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400" dirty="0" err="1">
                  <a:solidFill>
                    <a:schemeClr val="accent6">
                      <a:lumMod val="50000"/>
                    </a:schemeClr>
                  </a:solidFill>
                </a:rPr>
                <a:t>백인당중유태화</a:t>
              </a:r>
              <a:r>
                <a:rPr lang="en-US" altLang="ko-KR" sz="1400" dirty="0">
                  <a:solidFill>
                    <a:schemeClr val="accent6">
                      <a:lumMod val="50000"/>
                    </a:schemeClr>
                  </a:solidFill>
                </a:rPr>
                <a:t>)</a:t>
              </a:r>
            </a:p>
          </p:txBody>
        </p:sp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510432" y="2956804"/>
              <a:ext cx="1534535" cy="458784"/>
            </a:xfrm>
            <a:prstGeom prst="rect">
              <a:avLst/>
            </a:prstGeom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2000" b="1" dirty="0" smtClean="0">
                  <a:latin typeface="Source Sans Pro Black"/>
                </a:rPr>
                <a:t>和</a:t>
              </a:r>
              <a:endParaRPr lang="en-US" altLang="ko-KR" sz="2000" b="1" dirty="0" smtClean="0">
                <a:latin typeface="Source Sans Pro Black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2000" b="1" dirty="0" smtClean="0">
                  <a:latin typeface="Source Sans Pro Black"/>
                </a:rPr>
                <a:t>(</a:t>
              </a:r>
              <a:r>
                <a:rPr lang="ko-KR" altLang="en-US" sz="2000" b="1" dirty="0">
                  <a:latin typeface="Source Sans Pro Black"/>
                </a:rPr>
                <a:t>화합할 화</a:t>
              </a:r>
              <a:r>
                <a:rPr lang="en-US" altLang="ko-KR" sz="2000" b="1" dirty="0">
                  <a:latin typeface="Source Sans Pro Black"/>
                </a:rPr>
                <a:t>)</a:t>
              </a:r>
            </a:p>
          </p:txBody>
        </p:sp>
        <p:grpSp>
          <p:nvGrpSpPr>
            <p:cNvPr id="6172" name="Group 33"/>
            <p:cNvGrpSpPr>
              <a:grpSpLocks/>
            </p:cNvGrpSpPr>
            <p:nvPr/>
          </p:nvGrpSpPr>
          <p:grpSpPr bwMode="auto"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056007" y="1460857"/>
                <a:ext cx="577417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633424" y="1460857"/>
                <a:ext cx="574757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208180" y="1460857"/>
                <a:ext cx="577418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785599" y="1460857"/>
                <a:ext cx="574757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8328024" y="2671051"/>
            <a:ext cx="1533525" cy="2428100"/>
            <a:chOff x="496564" y="2876157"/>
            <a:chExt cx="1534535" cy="1024276"/>
          </a:xfrm>
        </p:grpSpPr>
        <p:sp>
          <p:nvSpPr>
            <p:cNvPr id="6159" name="Content Placeholder 2"/>
            <p:cNvSpPr txBox="1">
              <a:spLocks/>
            </p:cNvSpPr>
            <p:nvPr/>
          </p:nvSpPr>
          <p:spPr bwMode="auto">
            <a:xfrm>
              <a:off x="496564" y="3312635"/>
              <a:ext cx="1534535" cy="58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500" dirty="0">
                  <a:solidFill>
                    <a:schemeClr val="accent6">
                      <a:lumMod val="50000"/>
                    </a:schemeClr>
                  </a:solidFill>
                </a:rPr>
                <a:t>知</a:t>
              </a:r>
              <a:r>
                <a:rPr lang="en-US" altLang="ko-KR" sz="15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500" dirty="0">
                  <a:solidFill>
                    <a:schemeClr val="accent6">
                      <a:lumMod val="50000"/>
                    </a:schemeClr>
                  </a:solidFill>
                </a:rPr>
                <a:t>지</a:t>
              </a:r>
              <a:r>
                <a:rPr lang="en-US" altLang="ko-KR" sz="1500" dirty="0">
                  <a:solidFill>
                    <a:schemeClr val="accent6">
                      <a:lumMod val="50000"/>
                    </a:schemeClr>
                  </a:solidFill>
                </a:rPr>
                <a:t>)- </a:t>
              </a:r>
              <a:r>
                <a:rPr lang="ko-KR" altLang="en-US" sz="1500" dirty="0">
                  <a:solidFill>
                    <a:schemeClr val="accent6">
                      <a:lumMod val="50000"/>
                    </a:schemeClr>
                  </a:solidFill>
                </a:rPr>
                <a:t>아는 것</a:t>
              </a:r>
              <a:endParaRPr lang="en-US" altLang="ko-KR" sz="1500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500" dirty="0">
                  <a:solidFill>
                    <a:schemeClr val="accent6">
                      <a:lumMod val="50000"/>
                    </a:schemeClr>
                  </a:solidFill>
                </a:rPr>
                <a:t>好</a:t>
              </a:r>
              <a:r>
                <a:rPr lang="en-US" altLang="ko-KR" sz="15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500" dirty="0">
                  <a:solidFill>
                    <a:schemeClr val="accent6">
                      <a:lumMod val="50000"/>
                    </a:schemeClr>
                  </a:solidFill>
                </a:rPr>
                <a:t>호</a:t>
              </a:r>
              <a:r>
                <a:rPr lang="en-US" altLang="ko-KR" sz="1500" dirty="0">
                  <a:solidFill>
                    <a:schemeClr val="accent6">
                      <a:lumMod val="50000"/>
                    </a:schemeClr>
                  </a:solidFill>
                </a:rPr>
                <a:t>)- </a:t>
              </a:r>
              <a:r>
                <a:rPr lang="ko-KR" altLang="en-US" sz="1500" dirty="0">
                  <a:solidFill>
                    <a:schemeClr val="accent6">
                      <a:lumMod val="50000"/>
                    </a:schemeClr>
                  </a:solidFill>
                </a:rPr>
                <a:t>좋아하는 것</a:t>
              </a:r>
              <a:r>
                <a:rPr lang="en-US" altLang="ko-KR" sz="1500" dirty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r>
                <a:rPr lang="ko-KR" altLang="en-US" sz="1500" dirty="0">
                  <a:solidFill>
                    <a:schemeClr val="accent6">
                      <a:lumMod val="50000"/>
                    </a:schemeClr>
                  </a:solidFill>
                </a:rPr>
                <a:t>樂</a:t>
              </a:r>
              <a:r>
                <a:rPr lang="en-US" altLang="ko-KR" sz="15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500" dirty="0" err="1">
                  <a:solidFill>
                    <a:schemeClr val="accent6">
                      <a:lumMod val="50000"/>
                    </a:schemeClr>
                  </a:solidFill>
                </a:rPr>
                <a:t>락</a:t>
              </a:r>
              <a:r>
                <a:rPr lang="en-US" altLang="ko-KR" sz="1500" dirty="0">
                  <a:solidFill>
                    <a:schemeClr val="accent6">
                      <a:lumMod val="50000"/>
                    </a:schemeClr>
                  </a:solidFill>
                </a:rPr>
                <a:t>)- </a:t>
              </a:r>
              <a:r>
                <a:rPr lang="ko-KR" altLang="en-US" sz="1500" dirty="0">
                  <a:solidFill>
                    <a:schemeClr val="accent6">
                      <a:lumMod val="50000"/>
                    </a:schemeClr>
                  </a:solidFill>
                </a:rPr>
                <a:t>즐겨라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600" dirty="0" smtClean="0">
                  <a:solidFill>
                    <a:schemeClr val="accent6">
                      <a:lumMod val="50000"/>
                    </a:schemeClr>
                  </a:solidFill>
                </a:rPr>
                <a:t>봉사하는 </a:t>
              </a: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마음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400" dirty="0" err="1">
                  <a:solidFill>
                    <a:schemeClr val="accent6">
                      <a:lumMod val="50000"/>
                    </a:schemeClr>
                  </a:solidFill>
                </a:rPr>
                <a:t>一懃天下無難事</a:t>
              </a:r>
              <a:endParaRPr lang="en-US" altLang="ko-KR" sz="1400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14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400" dirty="0" err="1">
                  <a:solidFill>
                    <a:schemeClr val="accent6">
                      <a:lumMod val="50000"/>
                    </a:schemeClr>
                  </a:solidFill>
                </a:rPr>
                <a:t>일근천하무난사</a:t>
              </a:r>
              <a:r>
                <a:rPr lang="en-US" altLang="ko-KR" sz="1400" dirty="0">
                  <a:solidFill>
                    <a:schemeClr val="accent6">
                      <a:lumMod val="50000"/>
                    </a:schemeClr>
                  </a:solidFill>
                </a:rPr>
                <a:t>)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연암</a:t>
              </a: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 박지원 </a:t>
              </a: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예덕선생전</a:t>
              </a: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r>
                <a:rPr lang="en-US" altLang="ko-KR" sz="16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선귤자</a:t>
              </a:r>
              <a:r>
                <a:rPr lang="ko-KR" altLang="en-US" sz="1600" dirty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이덕무</a:t>
              </a:r>
              <a:r>
                <a:rPr lang="en-US" altLang="ko-KR" sz="1600" dirty="0">
                  <a:solidFill>
                    <a:schemeClr val="accent6">
                      <a:lumMod val="50000"/>
                    </a:schemeClr>
                  </a:solidFill>
                </a:rPr>
                <a:t>, </a:t>
              </a: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엄항수</a:t>
              </a:r>
              <a:r>
                <a:rPr lang="en-US" altLang="ko-KR" sz="1600" dirty="0">
                  <a:solidFill>
                    <a:schemeClr val="accent6">
                      <a:lumMod val="50000"/>
                    </a:schemeClr>
                  </a:solidFill>
                </a:rPr>
                <a:t>, </a:t>
              </a:r>
              <a:r>
                <a:rPr lang="ko-KR" altLang="en-US" sz="1600" dirty="0" err="1">
                  <a:solidFill>
                    <a:schemeClr val="accent6">
                      <a:lumMod val="50000"/>
                    </a:schemeClr>
                  </a:solidFill>
                </a:rPr>
                <a:t>자목</a:t>
              </a:r>
              <a:r>
                <a:rPr lang="en-US" altLang="ko-KR" sz="1600" dirty="0">
                  <a:solidFill>
                    <a:schemeClr val="accent6">
                      <a:lumMod val="50000"/>
                    </a:schemeClr>
                  </a:solidFill>
                </a:rPr>
                <a:t>)</a:t>
              </a:r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>
            <a:xfrm>
              <a:off x="579169" y="2956804"/>
              <a:ext cx="1369326" cy="458784"/>
            </a:xfrm>
            <a:prstGeom prst="rect">
              <a:avLst/>
            </a:prstGeom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ko-KR" altLang="en-US" sz="2000" b="1" dirty="0" smtClean="0">
                  <a:latin typeface="Source Sans Pro Black"/>
                </a:rPr>
                <a:t>樂</a:t>
              </a:r>
              <a:endParaRPr lang="en-US" altLang="ko-KR" sz="2000" b="1" dirty="0" smtClean="0">
                <a:latin typeface="Source Sans Pro Black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itchFamily="34" charset="0"/>
                <a:buNone/>
              </a:pPr>
              <a:r>
                <a:rPr lang="en-US" altLang="ko-KR" sz="2000" b="1" dirty="0" smtClean="0">
                  <a:latin typeface="Source Sans Pro Black"/>
                </a:rPr>
                <a:t>(</a:t>
              </a:r>
              <a:r>
                <a:rPr lang="ko-KR" altLang="en-US" sz="2000" b="1" dirty="0">
                  <a:latin typeface="Source Sans Pro Black"/>
                </a:rPr>
                <a:t>즐길 </a:t>
              </a:r>
              <a:r>
                <a:rPr lang="ko-KR" altLang="en-US" sz="2000" b="1" dirty="0" err="1">
                  <a:latin typeface="Source Sans Pro Black"/>
                </a:rPr>
                <a:t>락</a:t>
              </a:r>
              <a:r>
                <a:rPr lang="en-US" altLang="ko-KR" sz="2000" b="1" dirty="0">
                  <a:latin typeface="Source Sans Pro Black"/>
                </a:rPr>
                <a:t>)</a:t>
              </a:r>
            </a:p>
          </p:txBody>
        </p:sp>
        <p:grpSp>
          <p:nvGrpSpPr>
            <p:cNvPr id="6163" name="Group 44"/>
            <p:cNvGrpSpPr>
              <a:grpSpLocks/>
            </p:cNvGrpSpPr>
            <p:nvPr/>
          </p:nvGrpSpPr>
          <p:grpSpPr bwMode="auto">
            <a:xfrm>
              <a:off x="575409" y="2876157"/>
              <a:ext cx="1375625" cy="60855"/>
              <a:chOff x="2055030" y="1463669"/>
              <a:chExt cx="2304256" cy="544908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056007" y="1460857"/>
                <a:ext cx="577418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633426" y="1460857"/>
                <a:ext cx="574757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208182" y="1460857"/>
                <a:ext cx="577417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3785599" y="1460857"/>
                <a:ext cx="574757" cy="55436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/>
                <a:endParaRPr lang="en-US" altLang="ko-KR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3918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87513" y="1135063"/>
            <a:ext cx="8229600" cy="363537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3" name="Title 13"/>
          <p:cNvSpPr txBox="1">
            <a:spLocks/>
          </p:cNvSpPr>
          <p:nvPr/>
        </p:nvSpPr>
        <p:spPr>
          <a:xfrm>
            <a:off x="1687513" y="427038"/>
            <a:ext cx="8229600" cy="8572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ko-KR" altLang="en-US" sz="4200" b="1" dirty="0" err="1" smtClean="0">
                <a:solidFill>
                  <a:schemeClr val="accent6">
                    <a:lumMod val="50000"/>
                  </a:schemeClr>
                </a:solidFill>
                <a:latin typeface="Calibri Light" pitchFamily="34" charset="0"/>
              </a:rPr>
              <a:t>노블리스</a:t>
            </a:r>
            <a:r>
              <a:rPr lang="ko-KR" altLang="en-US" sz="4200" b="1" dirty="0" smtClean="0">
                <a:solidFill>
                  <a:schemeClr val="accent6">
                    <a:lumMod val="50000"/>
                  </a:schemeClr>
                </a:solidFill>
                <a:latin typeface="Calibri Light" pitchFamily="34" charset="0"/>
              </a:rPr>
              <a:t> </a:t>
            </a:r>
            <a:r>
              <a:rPr lang="ko-KR" altLang="en-US" sz="4200" b="1" dirty="0" err="1" smtClean="0">
                <a:solidFill>
                  <a:schemeClr val="accent6">
                    <a:lumMod val="50000"/>
                  </a:schemeClr>
                </a:solidFill>
                <a:latin typeface="Calibri Light" pitchFamily="34" charset="0"/>
              </a:rPr>
              <a:t>오블리주</a:t>
            </a:r>
            <a:r>
              <a:rPr lang="en-US" altLang="ko-KR" sz="4200" b="1" dirty="0" smtClean="0">
                <a:solidFill>
                  <a:schemeClr val="accent6">
                    <a:lumMod val="50000"/>
                  </a:schemeClr>
                </a:solidFill>
                <a:latin typeface="Calibri Light" pitchFamily="34" charset="0"/>
              </a:rPr>
              <a:t>?</a:t>
            </a:r>
            <a:endParaRPr lang="en-US" altLang="ko-KR" sz="4200" b="1" dirty="0">
              <a:solidFill>
                <a:schemeClr val="accent6">
                  <a:lumMod val="50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2225" y="1738364"/>
            <a:ext cx="11274250" cy="490359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None/>
            </a:pPr>
            <a:r>
              <a:rPr lang="en-US" altLang="ko-KR" sz="2700" dirty="0" smtClean="0"/>
              <a:t>14</a:t>
            </a:r>
            <a:r>
              <a:rPr lang="ko-KR" altLang="en-US" sz="2700" dirty="0" smtClean="0"/>
              <a:t>세기 백년전쟁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ko-KR" altLang="en-US" sz="2700" dirty="0" smtClean="0"/>
              <a:t>프랑스의 도시 “칼레” 에드워드 </a:t>
            </a:r>
            <a:r>
              <a:rPr lang="en-US" altLang="ko-KR" sz="2700" dirty="0" smtClean="0"/>
              <a:t>3</a:t>
            </a:r>
            <a:r>
              <a:rPr lang="ko-KR" altLang="en-US" sz="2700" dirty="0" smtClean="0"/>
              <a:t>세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ko-KR" altLang="en-US" sz="2700" dirty="0" smtClean="0"/>
              <a:t>로마와 명장 한니발의 </a:t>
            </a:r>
            <a:r>
              <a:rPr lang="ko-KR" altLang="en-US" sz="2700" dirty="0" err="1" smtClean="0"/>
              <a:t>카르타고와</a:t>
            </a:r>
            <a:r>
              <a:rPr lang="ko-KR" altLang="en-US" sz="2700" dirty="0" smtClean="0"/>
              <a:t> 벌인 </a:t>
            </a:r>
            <a:r>
              <a:rPr lang="en-US" altLang="ko-KR" sz="2700" dirty="0" smtClean="0"/>
              <a:t>16</a:t>
            </a:r>
            <a:r>
              <a:rPr lang="ko-KR" altLang="en-US" sz="2700" dirty="0" smtClean="0"/>
              <a:t>년간의 제</a:t>
            </a:r>
            <a:r>
              <a:rPr lang="en-US" altLang="ko-KR" sz="2700" dirty="0" smtClean="0"/>
              <a:t>2</a:t>
            </a:r>
            <a:r>
              <a:rPr lang="ko-KR" altLang="en-US" sz="2700" dirty="0" smtClean="0"/>
              <a:t>차 포에니 전쟁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ko-KR" altLang="en-US" sz="2700" dirty="0" smtClean="0"/>
              <a:t>귀족의 병역의무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전쟁에 참여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기부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재산헌납</a:t>
            </a:r>
          </a:p>
          <a:p>
            <a:pPr algn="ctr" eaLnBrk="1" hangingPunct="1">
              <a:lnSpc>
                <a:spcPct val="150000"/>
              </a:lnSpc>
              <a:buNone/>
            </a:pPr>
            <a:r>
              <a:rPr lang="ko-KR" altLang="en-US" sz="2700" dirty="0" smtClean="0"/>
              <a:t>귀족의 사회의무 충실하게 수용</a:t>
            </a:r>
            <a:endParaRPr lang="en-US" altLang="ko-KR" sz="2700" dirty="0" smtClean="0"/>
          </a:p>
          <a:p>
            <a:pPr algn="ctr" eaLnBrk="1" hangingPunct="1">
              <a:lnSpc>
                <a:spcPct val="150000"/>
              </a:lnSpc>
              <a:buNone/>
            </a:pPr>
            <a:r>
              <a:rPr lang="ko-KR" altLang="en-US" sz="2700" dirty="0" smtClean="0"/>
              <a:t>로마통합</a:t>
            </a:r>
            <a:r>
              <a:rPr lang="en-US" altLang="ko-KR" sz="2700" dirty="0" smtClean="0"/>
              <a:t>-&gt; </a:t>
            </a:r>
            <a:r>
              <a:rPr lang="ko-KR" altLang="en-US" sz="2700" dirty="0" smtClean="0"/>
              <a:t>천 년의 로마제국</a:t>
            </a:r>
            <a:endParaRPr lang="en-US" altLang="ko-KR" sz="27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</a:rPr>
              <a:t>자료 참조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ko-KR" altLang="en-US" dirty="0" smtClean="0"/>
              <a:t>한국마약퇴치운동본부 </a:t>
            </a:r>
            <a:r>
              <a:rPr lang="en-US" altLang="ko-KR" dirty="0"/>
              <a:t>http://</a:t>
            </a:r>
            <a:r>
              <a:rPr lang="en-US" altLang="ko-KR" dirty="0" smtClean="0"/>
              <a:t>www.drugfree.or.kr/information/index.html?contentsNum=1&amp;category=DRUG_1&amp;headNum=4&amp;seq=5142&amp;tpage=1</a:t>
            </a:r>
          </a:p>
        </p:txBody>
      </p:sp>
    </p:spTree>
    <p:extLst>
      <p:ext uri="{BB962C8B-B14F-4D97-AF65-F5344CB8AC3E}">
        <p14:creationId xmlns:p14="http://schemas.microsoft.com/office/powerpoint/2010/main" val="4853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09775" y="1063625"/>
            <a:ext cx="8229600" cy="363538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2009775" y="277813"/>
            <a:ext cx="8229600" cy="8572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ko-KR" altLang="en-US" sz="4400" b="1" dirty="0" smtClean="0">
                <a:solidFill>
                  <a:schemeClr val="bg1">
                    <a:lumMod val="50000"/>
                  </a:schemeClr>
                </a:solidFill>
              </a:rPr>
              <a:t>마약이란</a:t>
            </a:r>
            <a:r>
              <a:rPr lang="en-US" altLang="ko-KR" sz="4400" b="1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US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27164"/>
            <a:ext cx="12192000" cy="515450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8" name="Title 13"/>
          <p:cNvSpPr txBox="1">
            <a:spLocks/>
          </p:cNvSpPr>
          <p:nvPr/>
        </p:nvSpPr>
        <p:spPr bwMode="auto">
          <a:xfrm>
            <a:off x="482321" y="2339363"/>
            <a:ext cx="11274250" cy="387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300" b="1" dirty="0" smtClean="0">
              <a:solidFill>
                <a:schemeClr val="bg1"/>
              </a:solidFill>
              <a:latin typeface="Calibri Light" pitchFamily="34" charset="0"/>
            </a:endParaRP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300" b="1" dirty="0">
              <a:solidFill>
                <a:schemeClr val="bg1"/>
              </a:solidFill>
              <a:latin typeface="Calibri Light" pitchFamily="34" charset="0"/>
            </a:endParaRP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일반적으로 널리 알려진 아편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대마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코카인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헤로인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, </a:t>
            </a:r>
            <a:r>
              <a:rPr lang="ko-KR" altLang="en-US" sz="2300" b="1" dirty="0" err="1" smtClean="0">
                <a:solidFill>
                  <a:schemeClr val="bg1"/>
                </a:solidFill>
                <a:latin typeface="Calibri Light" pitchFamily="34" charset="0"/>
              </a:rPr>
              <a:t>메스암페타민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일명 히로뽕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) 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등과 같이 인간의 정신과 육체를 지배하는 물질</a:t>
            </a:r>
            <a:endParaRPr lang="en-US" altLang="ko-KR" sz="2300" b="1" dirty="0" smtClean="0">
              <a:solidFill>
                <a:schemeClr val="bg1"/>
              </a:solidFill>
              <a:latin typeface="Calibri Light" pitchFamily="34" charset="0"/>
            </a:endParaRP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중독성이나 </a:t>
            </a:r>
            <a:r>
              <a:rPr lang="ko-KR" altLang="en-US" sz="2300" b="1" dirty="0" err="1" smtClean="0">
                <a:solidFill>
                  <a:schemeClr val="bg1"/>
                </a:solidFill>
                <a:latin typeface="Calibri Light" pitchFamily="34" charset="0"/>
              </a:rPr>
              <a:t>탐닉성을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 가지고 있어 신체와 정신을 파괴시키는 약물</a:t>
            </a:r>
            <a:endParaRPr lang="en-US" altLang="ko-KR" sz="2300" b="1" dirty="0" smtClean="0">
              <a:solidFill>
                <a:schemeClr val="bg1"/>
              </a:solidFill>
              <a:latin typeface="Calibri Light" pitchFamily="34" charset="0"/>
            </a:endParaRP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개인에 한정되지 않고 사회에도 해를 끼치는 약물</a:t>
            </a:r>
            <a:endParaRPr lang="en-US" altLang="ko-KR" sz="2300" b="1" dirty="0" smtClean="0">
              <a:solidFill>
                <a:schemeClr val="bg1"/>
              </a:solidFill>
              <a:latin typeface="Calibri Light" pitchFamily="34" charset="0"/>
            </a:endParaRP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>
                <a:solidFill>
                  <a:schemeClr val="bg1"/>
                </a:solidFill>
                <a:latin typeface="Calibri Light" pitchFamily="34" charset="0"/>
              </a:rPr>
              <a:t>依存性</a:t>
            </a:r>
            <a:r>
              <a:rPr lang="en-US" altLang="ko-KR" sz="2300" b="1" dirty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2300" b="1" dirty="0">
                <a:solidFill>
                  <a:schemeClr val="bg1"/>
                </a:solidFill>
                <a:latin typeface="Calibri Light" pitchFamily="34" charset="0"/>
              </a:rPr>
              <a:t>의존성</a:t>
            </a:r>
            <a:r>
              <a:rPr lang="en-US" altLang="ko-KR" sz="2300" b="1" dirty="0">
                <a:solidFill>
                  <a:schemeClr val="bg1"/>
                </a:solidFill>
                <a:latin typeface="Calibri Light" pitchFamily="34" charset="0"/>
              </a:rPr>
              <a:t>), </a:t>
            </a:r>
            <a:r>
              <a:rPr lang="ko-KR" altLang="en-US" sz="2300" b="1" dirty="0">
                <a:solidFill>
                  <a:schemeClr val="bg1"/>
                </a:solidFill>
                <a:latin typeface="Calibri Light" pitchFamily="34" charset="0"/>
              </a:rPr>
              <a:t>內城</a:t>
            </a:r>
            <a:r>
              <a:rPr lang="en-US" altLang="ko-KR" sz="2300" b="1" dirty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2300" b="1" dirty="0">
                <a:solidFill>
                  <a:schemeClr val="bg1"/>
                </a:solidFill>
                <a:latin typeface="Calibri Light" pitchFamily="34" charset="0"/>
              </a:rPr>
              <a:t>내성</a:t>
            </a:r>
            <a:r>
              <a:rPr lang="en-US" altLang="ko-KR" sz="2300" b="1" dirty="0">
                <a:solidFill>
                  <a:schemeClr val="bg1"/>
                </a:solidFill>
                <a:latin typeface="Calibri Light" pitchFamily="34" charset="0"/>
              </a:rPr>
              <a:t>), </a:t>
            </a:r>
            <a:r>
              <a:rPr lang="ko-KR" altLang="en-US" sz="2300" b="1" dirty="0">
                <a:solidFill>
                  <a:schemeClr val="bg1"/>
                </a:solidFill>
                <a:latin typeface="Calibri Light" pitchFamily="34" charset="0"/>
              </a:rPr>
              <a:t>禁斷症狀</a:t>
            </a:r>
            <a:r>
              <a:rPr lang="en-US" altLang="ko-KR" sz="2300" b="1" dirty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2300" b="1" dirty="0">
                <a:solidFill>
                  <a:schemeClr val="bg1"/>
                </a:solidFill>
                <a:latin typeface="Calibri Light" pitchFamily="34" charset="0"/>
              </a:rPr>
              <a:t>금단증상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)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헤로인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. </a:t>
            </a:r>
            <a:r>
              <a:rPr lang="ko-KR" altLang="en-US" sz="2300" b="1" dirty="0" err="1" smtClean="0">
                <a:solidFill>
                  <a:schemeClr val="bg1"/>
                </a:solidFill>
                <a:latin typeface="Calibri Light" pitchFamily="34" charset="0"/>
              </a:rPr>
              <a:t>필로폰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. 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코카인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마리화나 등과 그 유도체로 陣痛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진통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)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작용과 痲醉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마취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)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작용을 하며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계속 사용하면 習慣性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습관성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)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과 </a:t>
            </a:r>
            <a:r>
              <a:rPr lang="ko-KR" altLang="en-US" sz="2300" b="1" dirty="0" err="1" smtClean="0">
                <a:solidFill>
                  <a:schemeClr val="bg1"/>
                </a:solidFill>
                <a:latin typeface="Calibri Light" pitchFamily="34" charset="0"/>
              </a:rPr>
              <a:t>耽溺性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2300" b="1" dirty="0" err="1" smtClean="0">
                <a:solidFill>
                  <a:schemeClr val="bg1"/>
                </a:solidFill>
                <a:latin typeface="Calibri Light" pitchFamily="34" charset="0"/>
              </a:rPr>
              <a:t>탐닉성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)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이 생김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. 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중</a:t>
            </a:r>
            <a:r>
              <a:rPr lang="ko-KR" altLang="en-US" sz="2300" b="1" dirty="0">
                <a:solidFill>
                  <a:schemeClr val="bg1"/>
                </a:solidFill>
                <a:latin typeface="Calibri Light" pitchFamily="34" charset="0"/>
              </a:rPr>
              <a:t>단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하면 격렬한 禁斷症狀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(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금단증상</a:t>
            </a:r>
            <a:r>
              <a:rPr lang="en-US" altLang="ko-KR" sz="2300" b="1" dirty="0" smtClean="0">
                <a:solidFill>
                  <a:schemeClr val="bg1"/>
                </a:solidFill>
                <a:latin typeface="Calibri Light" pitchFamily="34" charset="0"/>
              </a:rPr>
              <a:t>)</a:t>
            </a:r>
            <a:r>
              <a:rPr lang="ko-KR" altLang="en-US" sz="2300" b="1" dirty="0" smtClean="0">
                <a:solidFill>
                  <a:schemeClr val="bg1"/>
                </a:solidFill>
                <a:latin typeface="Calibri Light" pitchFamily="34" charset="0"/>
              </a:rPr>
              <a:t>을 일으키고 종국에는 폐인이 되게 하는 물질</a:t>
            </a:r>
            <a:endParaRPr lang="en-US" altLang="ko-KR" sz="2300" b="1" dirty="0">
              <a:solidFill>
                <a:schemeClr val="bg1"/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288" y="1124744"/>
            <a:ext cx="12206288" cy="543683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prstClr val="white">
                    <a:lumMod val="50000"/>
                  </a:prstClr>
                </a:solidFill>
              </a:rPr>
              <a:t>헤로인</a:t>
            </a:r>
            <a:r>
              <a:rPr lang="en-US" altLang="ko-KR" b="1" dirty="0" smtClean="0">
                <a:solidFill>
                  <a:prstClr val="white">
                    <a:lumMod val="50000"/>
                  </a:prstClr>
                </a:solidFill>
              </a:rPr>
              <a:t>?</a:t>
            </a:r>
            <a:endParaRPr lang="en-US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514" y="1593056"/>
            <a:ext cx="11113477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err="1">
                <a:solidFill>
                  <a:prstClr val="white"/>
                </a:solidFill>
              </a:rPr>
              <a:t>中樞神經抑制劑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 err="1">
                <a:solidFill>
                  <a:prstClr val="white"/>
                </a:solidFill>
              </a:rPr>
              <a:t>중추신경억제제</a:t>
            </a:r>
            <a:r>
              <a:rPr lang="en-US" altLang="ko-KR" sz="2300" b="1" dirty="0">
                <a:solidFill>
                  <a:prstClr val="white"/>
                </a:solidFill>
              </a:rPr>
              <a:t>) 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-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아편류</a:t>
            </a:r>
            <a:r>
              <a:rPr lang="en-US" altLang="ko-KR" sz="2300" b="1" dirty="0">
                <a:solidFill>
                  <a:prstClr val="white"/>
                </a:solidFill>
              </a:rPr>
              <a:t>, </a:t>
            </a:r>
            <a:r>
              <a:rPr lang="ko-KR" altLang="en-US" sz="2300" b="1" dirty="0">
                <a:solidFill>
                  <a:prstClr val="white"/>
                </a:solidFill>
              </a:rPr>
              <a:t>술</a:t>
            </a:r>
            <a:r>
              <a:rPr lang="en-US" altLang="ko-KR" sz="2300" b="1" dirty="0">
                <a:solidFill>
                  <a:prstClr val="white"/>
                </a:solidFill>
              </a:rPr>
              <a:t>, </a:t>
            </a:r>
            <a:r>
              <a:rPr lang="ko-KR" altLang="en-US" sz="2300" b="1" dirty="0" err="1">
                <a:solidFill>
                  <a:prstClr val="white"/>
                </a:solidFill>
              </a:rPr>
              <a:t>바비튜레이트</a:t>
            </a:r>
            <a:r>
              <a:rPr lang="en-US" altLang="ko-KR" sz="2300" b="1" dirty="0">
                <a:solidFill>
                  <a:prstClr val="white"/>
                </a:solidFill>
              </a:rPr>
              <a:t>, </a:t>
            </a:r>
            <a:r>
              <a:rPr lang="ko-KR" altLang="en-US" sz="2300" b="1" dirty="0" err="1">
                <a:solidFill>
                  <a:prstClr val="white"/>
                </a:solidFill>
              </a:rPr>
              <a:t>벤조디아제핀</a:t>
            </a:r>
            <a:endParaRPr lang="ko-KR" altLang="en-US" sz="2300" b="1" dirty="0">
              <a:solidFill>
                <a:prstClr val="white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ko-KR" sz="2300" b="1" dirty="0">
                <a:solidFill>
                  <a:prstClr val="white"/>
                </a:solidFill>
              </a:rPr>
              <a:t>1874</a:t>
            </a:r>
            <a:r>
              <a:rPr lang="ko-KR" altLang="en-US" sz="2300" b="1" dirty="0">
                <a:solidFill>
                  <a:prstClr val="white"/>
                </a:solidFill>
              </a:rPr>
              <a:t>년 영국 화학자 </a:t>
            </a:r>
            <a:r>
              <a:rPr lang="en-US" altLang="ko-KR" sz="2300" b="1" dirty="0">
                <a:solidFill>
                  <a:prstClr val="white"/>
                </a:solidFill>
              </a:rPr>
              <a:t>2</a:t>
            </a:r>
            <a:r>
              <a:rPr lang="ko-KR" altLang="en-US" sz="2300" b="1" dirty="0">
                <a:solidFill>
                  <a:prstClr val="white"/>
                </a:solidFill>
              </a:rPr>
              <a:t>인이 모르핀에서 抽出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추출</a:t>
            </a:r>
            <a:r>
              <a:rPr lang="en-US" altLang="ko-KR" sz="2300" b="1" dirty="0">
                <a:solidFill>
                  <a:prstClr val="white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ko-KR" sz="2300" b="1" dirty="0">
                <a:solidFill>
                  <a:prstClr val="white"/>
                </a:solidFill>
              </a:rPr>
              <a:t>1898</a:t>
            </a:r>
            <a:r>
              <a:rPr lang="ko-KR" altLang="en-US" sz="2300" b="1" dirty="0">
                <a:solidFill>
                  <a:prstClr val="white"/>
                </a:solidFill>
              </a:rPr>
              <a:t>년 독일 </a:t>
            </a:r>
            <a:r>
              <a:rPr lang="ko-KR" altLang="en-US" sz="2300" b="1" dirty="0" err="1">
                <a:solidFill>
                  <a:prstClr val="white"/>
                </a:solidFill>
              </a:rPr>
              <a:t>바이엘사에서</a:t>
            </a:r>
            <a:r>
              <a:rPr lang="ko-KR" altLang="en-US" sz="2300" b="1" dirty="0">
                <a:solidFill>
                  <a:prstClr val="white"/>
                </a:solidFill>
              </a:rPr>
              <a:t> 제조 판매</a:t>
            </a:r>
          </a:p>
          <a:p>
            <a:pPr algn="just"/>
            <a:r>
              <a:rPr lang="ko-KR" altLang="en-US" sz="2300" b="1" dirty="0">
                <a:solidFill>
                  <a:prstClr val="white"/>
                </a:solidFill>
              </a:rPr>
              <a:t>     신체에 미치는 藥理作用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약리작용</a:t>
            </a:r>
            <a:r>
              <a:rPr lang="en-US" altLang="ko-KR" sz="2300" b="1" dirty="0">
                <a:solidFill>
                  <a:prstClr val="white"/>
                </a:solidFill>
              </a:rPr>
              <a:t>)</a:t>
            </a:r>
            <a:r>
              <a:rPr lang="ko-KR" altLang="en-US" sz="2300" b="1" dirty="0">
                <a:solidFill>
                  <a:prstClr val="white"/>
                </a:solidFill>
              </a:rPr>
              <a:t>은 鎭痛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진통</a:t>
            </a:r>
            <a:r>
              <a:rPr lang="en-US" altLang="ko-KR" sz="2300" b="1" dirty="0">
                <a:solidFill>
                  <a:prstClr val="white"/>
                </a:solidFill>
              </a:rPr>
              <a:t>)</a:t>
            </a:r>
            <a:r>
              <a:rPr lang="ko-KR" altLang="en-US" sz="2300" b="1" dirty="0">
                <a:solidFill>
                  <a:prstClr val="white"/>
                </a:solidFill>
              </a:rPr>
              <a:t>과 快感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쾌감</a:t>
            </a:r>
            <a:r>
              <a:rPr lang="en-US" altLang="ko-KR" sz="2300" b="1" dirty="0">
                <a:solidFill>
                  <a:prstClr val="white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ko-KR" sz="2300" b="1" dirty="0">
                <a:solidFill>
                  <a:prstClr val="white"/>
                </a:solidFill>
              </a:rPr>
              <a:t>1914</a:t>
            </a:r>
            <a:r>
              <a:rPr lang="ko-KR" altLang="en-US" sz="2300" b="1" dirty="0">
                <a:solidFill>
                  <a:prstClr val="white"/>
                </a:solidFill>
              </a:rPr>
              <a:t>년 세계</a:t>
            </a:r>
            <a:r>
              <a:rPr lang="en-US" altLang="ko-KR" sz="2300" b="1" dirty="0">
                <a:solidFill>
                  <a:prstClr val="white"/>
                </a:solidFill>
              </a:rPr>
              <a:t>1</a:t>
            </a:r>
            <a:r>
              <a:rPr lang="ko-KR" altLang="en-US" sz="2300" b="1" dirty="0">
                <a:solidFill>
                  <a:prstClr val="white"/>
                </a:solidFill>
              </a:rPr>
              <a:t>차 대전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ko-KR" sz="2300" b="1" dirty="0">
              <a:solidFill>
                <a:prstClr val="white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>
                <a:solidFill>
                  <a:prstClr val="white"/>
                </a:solidFill>
              </a:rPr>
              <a:t>마약의 제왕</a:t>
            </a:r>
            <a:r>
              <a:rPr lang="en-US" altLang="ko-KR" sz="2300" b="1" dirty="0">
                <a:solidFill>
                  <a:prstClr val="white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>
                <a:solidFill>
                  <a:prstClr val="white"/>
                </a:solidFill>
              </a:rPr>
              <a:t>英雄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영웅</a:t>
            </a:r>
            <a:r>
              <a:rPr lang="en-US" altLang="ko-KR" sz="2300" b="1" dirty="0">
                <a:solidFill>
                  <a:prstClr val="white"/>
                </a:solidFill>
              </a:rPr>
              <a:t>)</a:t>
            </a:r>
            <a:r>
              <a:rPr lang="ko-KR" altLang="en-US" sz="2300" b="1" dirty="0">
                <a:solidFill>
                  <a:prstClr val="white"/>
                </a:solidFill>
              </a:rPr>
              <a:t>적</a:t>
            </a:r>
            <a:r>
              <a:rPr lang="en-US" altLang="ko-KR" sz="2300" b="1" dirty="0">
                <a:solidFill>
                  <a:prstClr val="white"/>
                </a:solidFill>
              </a:rPr>
              <a:t>, </a:t>
            </a:r>
            <a:r>
              <a:rPr lang="ko-KR" altLang="en-US" sz="2300" b="1" dirty="0">
                <a:solidFill>
                  <a:prstClr val="white"/>
                </a:solidFill>
              </a:rPr>
              <a:t>强力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강력</a:t>
            </a:r>
            <a:r>
              <a:rPr lang="en-US" altLang="ko-KR" sz="2300" b="1" dirty="0">
                <a:solidFill>
                  <a:prstClr val="white"/>
                </a:solidFill>
              </a:rPr>
              <a:t>)</a:t>
            </a:r>
            <a:r>
              <a:rPr lang="ko-KR" altLang="en-US" sz="2300" b="1" dirty="0">
                <a:solidFill>
                  <a:prstClr val="white"/>
                </a:solidFill>
              </a:rPr>
              <a:t>한이라는  의미</a:t>
            </a:r>
            <a:endParaRPr lang="en-US" altLang="ko-KR" sz="2300" b="1" dirty="0">
              <a:solidFill>
                <a:prstClr val="white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>
                <a:solidFill>
                  <a:prstClr val="white"/>
                </a:solidFill>
              </a:rPr>
              <a:t>모르핀의 </a:t>
            </a:r>
            <a:r>
              <a:rPr lang="en-US" altLang="ko-KR" sz="2300" b="1" dirty="0">
                <a:solidFill>
                  <a:prstClr val="white"/>
                </a:solidFill>
              </a:rPr>
              <a:t>3~4</a:t>
            </a:r>
            <a:r>
              <a:rPr lang="ko-KR" altLang="en-US" sz="2300" b="1" dirty="0">
                <a:solidFill>
                  <a:prstClr val="white"/>
                </a:solidFill>
              </a:rPr>
              <a:t>배로 마취</a:t>
            </a:r>
            <a:r>
              <a:rPr lang="en-US" altLang="ko-KR" sz="2300" b="1" dirty="0">
                <a:solidFill>
                  <a:prstClr val="white"/>
                </a:solidFill>
              </a:rPr>
              <a:t>, </a:t>
            </a:r>
            <a:r>
              <a:rPr lang="ko-KR" altLang="en-US" sz="2300" b="1" dirty="0">
                <a:solidFill>
                  <a:prstClr val="white"/>
                </a:solidFill>
              </a:rPr>
              <a:t>진통</a:t>
            </a:r>
            <a:r>
              <a:rPr lang="en-US" altLang="ko-KR" sz="2300" b="1" dirty="0">
                <a:solidFill>
                  <a:prstClr val="white"/>
                </a:solidFill>
              </a:rPr>
              <a:t>, </a:t>
            </a:r>
            <a:r>
              <a:rPr lang="ko-KR" altLang="en-US" sz="2300" b="1" dirty="0">
                <a:solidFill>
                  <a:prstClr val="white"/>
                </a:solidFill>
              </a:rPr>
              <a:t>鎭咳劑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진해제</a:t>
            </a:r>
            <a:r>
              <a:rPr lang="en-US" altLang="ko-KR" sz="2300" b="1" dirty="0">
                <a:solidFill>
                  <a:prstClr val="white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>
                <a:solidFill>
                  <a:prstClr val="white"/>
                </a:solidFill>
              </a:rPr>
              <a:t>호흡기능을 강하게 마비</a:t>
            </a:r>
            <a:r>
              <a:rPr lang="en-US" altLang="ko-KR" sz="2300" b="1" dirty="0">
                <a:solidFill>
                  <a:prstClr val="white"/>
                </a:solidFill>
              </a:rPr>
              <a:t>. </a:t>
            </a:r>
            <a:r>
              <a:rPr lang="ko-KR" altLang="en-US" sz="2300" b="1" dirty="0">
                <a:solidFill>
                  <a:prstClr val="white"/>
                </a:solidFill>
              </a:rPr>
              <a:t>사망</a:t>
            </a:r>
            <a:r>
              <a:rPr lang="en-US" altLang="ko-KR" sz="2300" b="1" dirty="0">
                <a:solidFill>
                  <a:prstClr val="white"/>
                </a:solidFill>
              </a:rPr>
              <a:t>. </a:t>
            </a:r>
            <a:r>
              <a:rPr lang="ko-KR" altLang="en-US" sz="2300" b="1" dirty="0">
                <a:solidFill>
                  <a:prstClr val="white"/>
                </a:solidFill>
              </a:rPr>
              <a:t>치료불능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>
                <a:solidFill>
                  <a:prstClr val="white"/>
                </a:solidFill>
              </a:rPr>
              <a:t>주사로 돌아가면서 맞던 관습이 肝炎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간염</a:t>
            </a:r>
            <a:r>
              <a:rPr lang="en-US" altLang="ko-KR" sz="2300" b="1" dirty="0">
                <a:solidFill>
                  <a:prstClr val="white"/>
                </a:solidFill>
              </a:rPr>
              <a:t>), </a:t>
            </a:r>
            <a:r>
              <a:rPr lang="ko-KR" altLang="en-US" sz="2300" b="1" dirty="0">
                <a:solidFill>
                  <a:prstClr val="white"/>
                </a:solidFill>
              </a:rPr>
              <a:t>에이즈感染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감염</a:t>
            </a:r>
            <a:r>
              <a:rPr lang="en-US" altLang="ko-KR" sz="2300" b="1" dirty="0">
                <a:solidFill>
                  <a:prstClr val="white"/>
                </a:solidFill>
              </a:rPr>
              <a:t>)</a:t>
            </a:r>
            <a:r>
              <a:rPr lang="ko-KR" altLang="en-US" sz="2300" b="1" dirty="0">
                <a:solidFill>
                  <a:prstClr val="white"/>
                </a:solidFill>
              </a:rPr>
              <a:t>의 원인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err="1">
                <a:solidFill>
                  <a:prstClr val="white"/>
                </a:solidFill>
              </a:rPr>
              <a:t>골든트라이앵글이라</a:t>
            </a:r>
            <a:r>
              <a:rPr lang="ko-KR" altLang="en-US" sz="2300" b="1" dirty="0">
                <a:solidFill>
                  <a:prstClr val="white"/>
                </a:solidFill>
              </a:rPr>
              <a:t> 불리는 타이</a:t>
            </a:r>
            <a:r>
              <a:rPr lang="en-US" altLang="ko-KR" sz="2300" b="1" dirty="0">
                <a:solidFill>
                  <a:prstClr val="white"/>
                </a:solidFill>
              </a:rPr>
              <a:t>, </a:t>
            </a:r>
            <a:r>
              <a:rPr lang="ko-KR" altLang="en-US" sz="2300" b="1" dirty="0">
                <a:solidFill>
                  <a:prstClr val="white"/>
                </a:solidFill>
              </a:rPr>
              <a:t>라오스</a:t>
            </a:r>
            <a:r>
              <a:rPr lang="en-US" altLang="ko-KR" sz="2300" b="1" dirty="0">
                <a:solidFill>
                  <a:prstClr val="white"/>
                </a:solidFill>
              </a:rPr>
              <a:t>, </a:t>
            </a:r>
            <a:r>
              <a:rPr lang="ko-KR" altLang="en-US" sz="2300" b="1" dirty="0">
                <a:solidFill>
                  <a:prstClr val="white"/>
                </a:solidFill>
              </a:rPr>
              <a:t>미얀마가 주산지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>
                <a:solidFill>
                  <a:prstClr val="white"/>
                </a:solidFill>
              </a:rPr>
              <a:t>體溫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체온</a:t>
            </a:r>
            <a:r>
              <a:rPr lang="en-US" altLang="ko-KR" sz="2300" b="1" dirty="0">
                <a:solidFill>
                  <a:prstClr val="white"/>
                </a:solidFill>
              </a:rPr>
              <a:t>) </a:t>
            </a:r>
            <a:r>
              <a:rPr lang="ko-KR" altLang="en-US" sz="2300" b="1" dirty="0">
                <a:solidFill>
                  <a:prstClr val="white"/>
                </a:solidFill>
              </a:rPr>
              <a:t>및 血壓</a:t>
            </a:r>
            <a:r>
              <a:rPr lang="en-US" altLang="ko-KR" sz="2300" b="1" dirty="0">
                <a:solidFill>
                  <a:prstClr val="white"/>
                </a:solidFill>
              </a:rPr>
              <a:t>(</a:t>
            </a:r>
            <a:r>
              <a:rPr lang="ko-KR" altLang="en-US" sz="2300" b="1" dirty="0">
                <a:solidFill>
                  <a:prstClr val="white"/>
                </a:solidFill>
              </a:rPr>
              <a:t>혈압</a:t>
            </a:r>
            <a:r>
              <a:rPr lang="en-US" altLang="ko-KR" sz="2300" b="1" dirty="0">
                <a:solidFill>
                  <a:prstClr val="white"/>
                </a:solidFill>
              </a:rPr>
              <a:t>)</a:t>
            </a:r>
            <a:r>
              <a:rPr lang="ko-KR" altLang="en-US" sz="2300" b="1" dirty="0">
                <a:solidFill>
                  <a:prstClr val="white"/>
                </a:solidFill>
              </a:rPr>
              <a:t>이 떨어지고 폐부종이 발생</a:t>
            </a:r>
            <a:r>
              <a:rPr lang="en-US" altLang="ko-KR" sz="2300" b="1" dirty="0">
                <a:solidFill>
                  <a:prstClr val="white"/>
                </a:solidFill>
              </a:rPr>
              <a:t>,</a:t>
            </a:r>
            <a:r>
              <a:rPr lang="ko-KR" altLang="en-US" sz="2300" b="1" dirty="0">
                <a:solidFill>
                  <a:prstClr val="white"/>
                </a:solidFill>
              </a:rPr>
              <a:t> 호흡억제로 인한 사망</a:t>
            </a:r>
          </a:p>
        </p:txBody>
      </p:sp>
    </p:spTree>
    <p:extLst>
      <p:ext uri="{BB962C8B-B14F-4D97-AF65-F5344CB8AC3E}">
        <p14:creationId xmlns:p14="http://schemas.microsoft.com/office/powerpoint/2010/main" val="36799916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288" y="1235948"/>
            <a:ext cx="12206288" cy="54562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err="1" smtClean="0">
                <a:solidFill>
                  <a:prstClr val="white">
                    <a:lumMod val="50000"/>
                  </a:prstClr>
                </a:solidFill>
              </a:rPr>
              <a:t>필로폰</a:t>
            </a:r>
            <a:r>
              <a:rPr lang="en-US" altLang="ko-KR" b="1" dirty="0" smtClean="0">
                <a:solidFill>
                  <a:prstClr val="white">
                    <a:lumMod val="50000"/>
                  </a:prstClr>
                </a:solidFill>
              </a:rPr>
              <a:t>?</a:t>
            </a:r>
            <a:endParaRPr lang="en-US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355" y="1440307"/>
            <a:ext cx="1163599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中樞神經興奮劑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중추신경흥분제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 -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필로폰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코카인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담배</a:t>
            </a:r>
            <a:r>
              <a:rPr lang="en-US" altLang="ko-KR" sz="2300" b="1" dirty="0">
                <a:solidFill>
                  <a:prstClr val="white"/>
                </a:solidFill>
              </a:rPr>
              <a:t>,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카페인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ko-KR" sz="2300" b="1" dirty="0" smtClean="0">
                <a:solidFill>
                  <a:prstClr val="white"/>
                </a:solidFill>
              </a:rPr>
              <a:t>1893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년 일본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도쿄대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 의대교수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약사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&amp;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 화학자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나가이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나가요시가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麻黃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마황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에서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에페드린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 추출과정에서 발견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ko-KR" sz="2300" b="1" dirty="0" smtClean="0">
                <a:solidFill>
                  <a:prstClr val="white"/>
                </a:solidFill>
              </a:rPr>
              <a:t>1919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년 처음으로 합성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성공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ko-KR" sz="2300" b="1" dirty="0" smtClean="0">
                <a:solidFill>
                  <a:prstClr val="white"/>
                </a:solidFill>
              </a:rPr>
              <a:t>1941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년 대일본제약회사에서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메스암페타민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히로뽕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이란 상품명으로 판매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ko-KR" sz="2300" b="1" dirty="0" smtClean="0">
                <a:solidFill>
                  <a:prstClr val="white"/>
                </a:solidFill>
              </a:rPr>
              <a:t>2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차 세계대전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차 가루에 히로뽕을 혼합해서 가미가제 특공대원에게 복용시켜 죽음에 대한 공포를 없애도록 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군인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군수공장 공원들의 피로회복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전투의욕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작업능력 및 생산성 향상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疲勞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지칠 피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일할 로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뽕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의성어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날려버린다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일제 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36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년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强制勞役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강제노역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慰安婦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위안부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일본 패전 후 심리적 허무함을 달래는 수단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해방 후 원료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기술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자금 제공하며 국내에서 제조하게 한 후 일본으로 전량 밀반입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err="1" smtClean="0">
                <a:solidFill>
                  <a:prstClr val="white"/>
                </a:solidFill>
              </a:rPr>
              <a:t>허혈성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 대장염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심각한 고혈압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心筋梗塞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심근경색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),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정신분열병</a:t>
            </a:r>
            <a:endParaRPr lang="ko-KR" altLang="en-US" sz="23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413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288" y="1306512"/>
            <a:ext cx="12206288" cy="51244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prstClr val="white">
                    <a:lumMod val="50000"/>
                  </a:prstClr>
                </a:solidFill>
              </a:rPr>
              <a:t>코카</a:t>
            </a:r>
            <a:r>
              <a:rPr lang="ko-KR" altLang="en-US" b="1" dirty="0">
                <a:solidFill>
                  <a:prstClr val="white">
                    <a:lumMod val="50000"/>
                  </a:prstClr>
                </a:solidFill>
              </a:rPr>
              <a:t>인</a:t>
            </a:r>
            <a:r>
              <a:rPr lang="en-US" altLang="ko-KR" b="1" dirty="0" smtClean="0">
                <a:solidFill>
                  <a:prstClr val="white">
                    <a:lumMod val="50000"/>
                  </a:prstClr>
                </a:solidFill>
              </a:rPr>
              <a:t>?</a:t>
            </a:r>
            <a:endParaRPr lang="en-US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440" y="1698903"/>
            <a:ext cx="1124410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</a:rPr>
              <a:t>中樞神經興奮劑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중추신경흥분제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ko-KR" sz="2300" b="1" dirty="0" smtClean="0">
                <a:solidFill>
                  <a:schemeClr val="bg1"/>
                </a:solidFill>
              </a:rPr>
              <a:t>1492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년 콜럼버스 신대륙 발견 후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,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 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1532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년 스페인이 페루에 진입했을 때 원주민이 모두 이 잎을 씹고 있었다고 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</a:rPr>
              <a:t>잉카제국 페루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300" b="1" dirty="0" err="1" smtClean="0">
                <a:solidFill>
                  <a:schemeClr val="bg1"/>
                </a:solidFill>
              </a:rPr>
              <a:t>마추픽추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),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볼리비아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아르헨티나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칠레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콜롬비아 등 안데스 산맥을 중심으로 남서아메리카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(+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인도네시아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스리랑카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타이완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)</a:t>
            </a:r>
            <a:endParaRPr lang="ko-KR" altLang="en-US" sz="2300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ko-KR" sz="2300" b="1" dirty="0" smtClean="0">
                <a:solidFill>
                  <a:schemeClr val="bg1"/>
                </a:solidFill>
              </a:rPr>
              <a:t>1911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년 미국인 </a:t>
            </a:r>
            <a:r>
              <a:rPr lang="ko-KR" altLang="en-US" sz="2300" b="1" dirty="0" err="1" smtClean="0">
                <a:solidFill>
                  <a:schemeClr val="bg1"/>
                </a:solidFill>
              </a:rPr>
              <a:t>히랑빙엄이란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 청년이 발견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</a:rPr>
              <a:t>코카인 잎에서 추출</a:t>
            </a:r>
            <a:endParaRPr lang="en-US" altLang="ko-KR" sz="2300" b="1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</a:rPr>
              <a:t>현재 세계에서 가장 문제가 되는 마약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</a:rPr>
              <a:t>코로 흡입하면 순간에 쾌감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&amp;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졸음감소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감수성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,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운동성 향상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</a:rPr>
              <a:t>가장 심각한 금단증상은 </a:t>
            </a:r>
            <a:r>
              <a:rPr lang="ko-KR" altLang="en-US" sz="2300" b="1" dirty="0" err="1" smtClean="0">
                <a:solidFill>
                  <a:schemeClr val="bg1"/>
                </a:solidFill>
              </a:rPr>
              <a:t>크래쉬라고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 부르는 심한 우울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증상으로 강렬한 自殺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자살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)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충동이 동반됨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schemeClr val="bg1"/>
                </a:solidFill>
              </a:rPr>
              <a:t>심장에 직접 독성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. </a:t>
            </a:r>
            <a:r>
              <a:rPr lang="ko-KR" altLang="en-US" sz="2300" b="1" dirty="0" err="1" smtClean="0">
                <a:solidFill>
                  <a:schemeClr val="bg1"/>
                </a:solidFill>
              </a:rPr>
              <a:t>혈관수축시키고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 腦出血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뇌출혈</a:t>
            </a:r>
            <a:r>
              <a:rPr lang="en-US" altLang="ko-KR" sz="2300" b="1" dirty="0" smtClean="0">
                <a:solidFill>
                  <a:schemeClr val="bg1"/>
                </a:solidFill>
              </a:rPr>
              <a:t>) </a:t>
            </a:r>
            <a:r>
              <a:rPr lang="ko-KR" altLang="en-US" sz="2300" b="1" dirty="0" smtClean="0">
                <a:solidFill>
                  <a:schemeClr val="bg1"/>
                </a:solidFill>
              </a:rPr>
              <a:t>유발</a:t>
            </a:r>
            <a:endParaRPr lang="ko-KR" altLang="en-US" sz="2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535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288" y="1306513"/>
            <a:ext cx="12206288" cy="466243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62113" y="942975"/>
            <a:ext cx="8229600" cy="36353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en-US" sz="1800" b="1" dirty="0">
              <a:solidFill>
                <a:prstClr val="white">
                  <a:lumMod val="6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13" y="5413375"/>
            <a:ext cx="10096500" cy="267184"/>
          </a:xfrm>
          <a:prstGeom prst="rect">
            <a:avLst/>
          </a:prstGeom>
          <a:noFill/>
        </p:spPr>
        <p:txBody>
          <a:bodyPr rIns="144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/>
            <a:endParaRPr lang="en-US" altLang="ko-KR" sz="1200" dirty="0">
              <a:solidFill>
                <a:srgbClr val="A6A6A6"/>
              </a:solidFill>
            </a:endParaRPr>
          </a:p>
        </p:txBody>
      </p:sp>
      <p:sp>
        <p:nvSpPr>
          <p:cNvPr id="5" name="Title 19"/>
          <p:cNvSpPr txBox="1">
            <a:spLocks/>
          </p:cNvSpPr>
          <p:nvPr/>
        </p:nvSpPr>
        <p:spPr>
          <a:xfrm>
            <a:off x="1662113" y="357188"/>
            <a:ext cx="8229600" cy="585787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b="1" dirty="0" smtClean="0">
                <a:solidFill>
                  <a:prstClr val="white">
                    <a:lumMod val="50000"/>
                  </a:prstClr>
                </a:solidFill>
              </a:rPr>
              <a:t>마리화나</a:t>
            </a:r>
            <a:r>
              <a:rPr lang="en-US" altLang="ko-KR" b="1" dirty="0" smtClean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ko-KR" altLang="en-US" b="1" dirty="0" smtClean="0">
                <a:solidFill>
                  <a:prstClr val="white">
                    <a:lumMod val="50000"/>
                  </a:prstClr>
                </a:solidFill>
              </a:rPr>
              <a:t>대마</a:t>
            </a:r>
            <a:r>
              <a:rPr lang="en-US" altLang="ko-KR" b="1" dirty="0" smtClean="0">
                <a:solidFill>
                  <a:prstClr val="white">
                    <a:lumMod val="50000"/>
                  </a:prstClr>
                </a:solidFill>
              </a:rPr>
              <a:t>)?</a:t>
            </a:r>
            <a:endParaRPr lang="en-US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567" y="1738232"/>
            <a:ext cx="10992897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잎과 꽃에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테트라히드로카바비놀이라는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 痲醉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마취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물질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줄기의 섬유는 그물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모기장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천막의 원료</a:t>
            </a:r>
            <a:endParaRPr lang="en-US" altLang="ko-KR" sz="2300" b="1" dirty="0" smtClean="0">
              <a:solidFill>
                <a:prstClr val="white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러시아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인도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중국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터키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폴란드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헝가리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幻覺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환각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痲醉效果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마취효과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 /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진통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진경작용 없음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思考力低下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사고력저하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興奮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흥분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注意力喪失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주의력상실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妄想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망상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지속적으로 복용하면 기억력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감소와 내분비기능 장애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300" b="1" dirty="0" smtClean="0">
                <a:solidFill>
                  <a:prstClr val="white"/>
                </a:solidFill>
              </a:rPr>
              <a:t>면역능력 감소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수면장애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식욕저하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, </a:t>
            </a:r>
            <a:r>
              <a:rPr lang="ko-KR" altLang="en-US" sz="2300" b="1" dirty="0" err="1" smtClean="0">
                <a:solidFill>
                  <a:prstClr val="white"/>
                </a:solidFill>
              </a:rPr>
              <a:t>情神分裂症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(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정신분열증</a:t>
            </a:r>
            <a:r>
              <a:rPr lang="en-US" altLang="ko-KR" sz="2300" b="1" dirty="0" smtClean="0">
                <a:solidFill>
                  <a:prstClr val="white"/>
                </a:solidFill>
              </a:rPr>
              <a:t>)</a:t>
            </a:r>
            <a:r>
              <a:rPr lang="ko-KR" altLang="en-US" sz="2300" b="1" dirty="0" smtClean="0">
                <a:solidFill>
                  <a:prstClr val="white"/>
                </a:solidFill>
              </a:rPr>
              <a:t>과 같은 중독성 정신병</a:t>
            </a:r>
          </a:p>
        </p:txBody>
      </p:sp>
    </p:spTree>
    <p:extLst>
      <p:ext uri="{BB962C8B-B14F-4D97-AF65-F5344CB8AC3E}">
        <p14:creationId xmlns:p14="http://schemas.microsoft.com/office/powerpoint/2010/main" val="35909072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3"/>
          <p:cNvSpPr txBox="1">
            <a:spLocks/>
          </p:cNvSpPr>
          <p:nvPr/>
        </p:nvSpPr>
        <p:spPr>
          <a:xfrm>
            <a:off x="1912938" y="360363"/>
            <a:ext cx="8229600" cy="8572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ko-KR" altLang="en-US" sz="4400" b="1" dirty="0" smtClean="0">
                <a:solidFill>
                  <a:prstClr val="white">
                    <a:lumMod val="50000"/>
                  </a:prstClr>
                </a:solidFill>
              </a:rPr>
              <a:t>마약의 등장</a:t>
            </a:r>
            <a:endParaRPr lang="en-US" sz="4400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919288" y="1599211"/>
            <a:ext cx="8229600" cy="363537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ko-KR" altLang="en-US" sz="1800" b="1" dirty="0" smtClean="0">
                <a:solidFill>
                  <a:prstClr val="white">
                    <a:lumMod val="65000"/>
                  </a:prstClr>
                </a:solidFill>
              </a:rPr>
              <a:t>구한말 목포를 통해 </a:t>
            </a:r>
            <a:r>
              <a:rPr lang="ko-KR" altLang="en-US" sz="1800" b="1" dirty="0" smtClean="0">
                <a:solidFill>
                  <a:srgbClr val="FF0000"/>
                </a:solidFill>
              </a:rPr>
              <a:t>모르핀</a:t>
            </a:r>
            <a:r>
              <a:rPr lang="ko-KR" altLang="en-US" sz="1800" b="1" dirty="0" smtClean="0">
                <a:solidFill>
                  <a:prstClr val="white">
                    <a:lumMod val="65000"/>
                  </a:prstClr>
                </a:solidFill>
              </a:rPr>
              <a:t>이 들어옴</a:t>
            </a:r>
            <a:endParaRPr lang="en-US" sz="1800" b="1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35413" y="2847975"/>
            <a:ext cx="9382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n-US" altLang="ko-KR" dirty="0">
                <a:solidFill>
                  <a:srgbClr val="1F497D"/>
                </a:solidFill>
              </a:rPr>
              <a:t>1914</a:t>
            </a:r>
            <a:r>
              <a:rPr lang="ko-KR" altLang="en-US" dirty="0">
                <a:solidFill>
                  <a:srgbClr val="1F497D"/>
                </a:solidFill>
              </a:rPr>
              <a:t>년</a:t>
            </a:r>
            <a:endParaRPr lang="en-US" altLang="ko-KR" dirty="0">
              <a:solidFill>
                <a:srgbClr val="1F497D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64158" y="3217863"/>
            <a:ext cx="40094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ko-KR" altLang="en-US" b="1" dirty="0">
                <a:solidFill>
                  <a:srgbClr val="1F497D"/>
                </a:solidFill>
              </a:rPr>
              <a:t>경상도</a:t>
            </a:r>
            <a:r>
              <a:rPr lang="en-US" altLang="ko-KR" b="1" dirty="0">
                <a:solidFill>
                  <a:srgbClr val="1F497D"/>
                </a:solidFill>
              </a:rPr>
              <a:t>, </a:t>
            </a:r>
            <a:r>
              <a:rPr lang="ko-KR" altLang="en-US" b="1" dirty="0">
                <a:solidFill>
                  <a:srgbClr val="1F497D"/>
                </a:solidFill>
              </a:rPr>
              <a:t>평안도</a:t>
            </a:r>
            <a:endParaRPr lang="en-US" altLang="ko-KR" b="1" dirty="0">
              <a:solidFill>
                <a:srgbClr val="1F497D"/>
              </a:solidFill>
            </a:endParaRPr>
          </a:p>
          <a:p>
            <a:pPr algn="r" eaLnBrk="1" hangingPunct="1"/>
            <a:r>
              <a:rPr lang="ko-KR" altLang="en-US" b="1" dirty="0">
                <a:solidFill>
                  <a:srgbClr val="1F497D"/>
                </a:solidFill>
              </a:rPr>
              <a:t> </a:t>
            </a:r>
            <a:r>
              <a:rPr lang="ko-KR" altLang="en-US" b="1" dirty="0" err="1">
                <a:solidFill>
                  <a:srgbClr val="1F497D"/>
                </a:solidFill>
              </a:rPr>
              <a:t>마약치료소에서</a:t>
            </a:r>
            <a:r>
              <a:rPr lang="ko-KR" altLang="en-US" b="1" dirty="0">
                <a:solidFill>
                  <a:srgbClr val="1F497D"/>
                </a:solidFill>
              </a:rPr>
              <a:t> 濫用</a:t>
            </a:r>
            <a:r>
              <a:rPr lang="en-US" altLang="ko-KR" b="1" dirty="0">
                <a:solidFill>
                  <a:srgbClr val="1F497D"/>
                </a:solidFill>
              </a:rPr>
              <a:t>(</a:t>
            </a:r>
            <a:r>
              <a:rPr lang="ko-KR" altLang="en-US" b="1" dirty="0">
                <a:solidFill>
                  <a:srgbClr val="1F497D"/>
                </a:solidFill>
              </a:rPr>
              <a:t>남용</a:t>
            </a:r>
            <a:r>
              <a:rPr lang="en-US" altLang="ko-KR" b="1" dirty="0">
                <a:solidFill>
                  <a:srgbClr val="1F497D"/>
                </a:solidFill>
              </a:rPr>
              <a:t>)</a:t>
            </a:r>
            <a:r>
              <a:rPr lang="ko-KR" altLang="en-US" b="1" dirty="0">
                <a:solidFill>
                  <a:srgbClr val="1F497D"/>
                </a:solidFill>
              </a:rPr>
              <a:t>된 헤로인</a:t>
            </a:r>
            <a:endParaRPr lang="id-ID" altLang="ko-KR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37375" y="5038725"/>
            <a:ext cx="883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1F497D"/>
                </a:solidFill>
              </a:rPr>
              <a:t>1966</a:t>
            </a:r>
            <a:r>
              <a:rPr lang="ko-KR" altLang="en-US" dirty="0">
                <a:solidFill>
                  <a:srgbClr val="1F497D"/>
                </a:solidFill>
              </a:rPr>
              <a:t>년</a:t>
            </a:r>
            <a:endParaRPr lang="en-US" altLang="ko-KR" dirty="0">
              <a:solidFill>
                <a:srgbClr val="1F497D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937375" y="5462588"/>
            <a:ext cx="44574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ko-KR" altLang="en-US" b="1" dirty="0">
                <a:solidFill>
                  <a:srgbClr val="1F497D"/>
                </a:solidFill>
              </a:rPr>
              <a:t>파주에 주둔하던 미군병사들 대마초 남용</a:t>
            </a:r>
            <a:endParaRPr lang="en-US" altLang="ko-KR" b="1" dirty="0">
              <a:solidFill>
                <a:srgbClr val="1F497D"/>
              </a:solidFill>
            </a:endParaRPr>
          </a:p>
        </p:txBody>
      </p:sp>
      <p:cxnSp>
        <p:nvCxnSpPr>
          <p:cNvPr id="27" name="Straight Connector 26"/>
          <p:cNvCxnSpPr>
            <a:endCxn id="29" idx="0"/>
          </p:cNvCxnSpPr>
          <p:nvPr/>
        </p:nvCxnSpPr>
        <p:spPr>
          <a:xfrm flipH="1">
            <a:off x="6091238" y="2101850"/>
            <a:ext cx="4762" cy="94138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 rot="10800000">
            <a:off x="5964238" y="1973263"/>
            <a:ext cx="263525" cy="15557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034088" y="3043238"/>
            <a:ext cx="112712" cy="112712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510213" y="3117850"/>
            <a:ext cx="523875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91238" y="3128963"/>
            <a:ext cx="0" cy="43815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038850" y="5211763"/>
            <a:ext cx="114300" cy="114300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6153150" y="5287963"/>
            <a:ext cx="523875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091238" y="5356225"/>
            <a:ext cx="4762" cy="1501775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91238" y="4791075"/>
            <a:ext cx="0" cy="40798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30863" y="3557588"/>
            <a:ext cx="1079500" cy="1081087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19" name="Freeform 5"/>
          <p:cNvSpPr>
            <a:spLocks noChangeAspect="1"/>
          </p:cNvSpPr>
          <p:nvPr/>
        </p:nvSpPr>
        <p:spPr bwMode="auto">
          <a:xfrm>
            <a:off x="5784850" y="3740150"/>
            <a:ext cx="790575" cy="720725"/>
          </a:xfrm>
          <a:custGeom>
            <a:avLst/>
            <a:gdLst>
              <a:gd name="T0" fmla="*/ 775666 w 211"/>
              <a:gd name="T1" fmla="*/ 306000 h 200"/>
              <a:gd name="T2" fmla="*/ 573319 w 211"/>
              <a:gd name="T3" fmla="*/ 446400 h 200"/>
              <a:gd name="T4" fmla="*/ 648262 w 211"/>
              <a:gd name="T5" fmla="*/ 680400 h 200"/>
              <a:gd name="T6" fmla="*/ 637021 w 211"/>
              <a:gd name="T7" fmla="*/ 712800 h 200"/>
              <a:gd name="T8" fmla="*/ 618285 w 211"/>
              <a:gd name="T9" fmla="*/ 720000 h 200"/>
              <a:gd name="T10" fmla="*/ 599549 w 211"/>
              <a:gd name="T11" fmla="*/ 712800 h 200"/>
              <a:gd name="T12" fmla="*/ 397201 w 211"/>
              <a:gd name="T13" fmla="*/ 568800 h 200"/>
              <a:gd name="T14" fmla="*/ 191106 w 211"/>
              <a:gd name="T15" fmla="*/ 712800 h 200"/>
              <a:gd name="T16" fmla="*/ 153634 w 211"/>
              <a:gd name="T17" fmla="*/ 712800 h 200"/>
              <a:gd name="T18" fmla="*/ 142393 w 211"/>
              <a:gd name="T19" fmla="*/ 680400 h 200"/>
              <a:gd name="T20" fmla="*/ 221084 w 211"/>
              <a:gd name="T21" fmla="*/ 446400 h 200"/>
              <a:gd name="T22" fmla="*/ 18736 w 211"/>
              <a:gd name="T23" fmla="*/ 306000 h 200"/>
              <a:gd name="T24" fmla="*/ 7494 w 211"/>
              <a:gd name="T25" fmla="*/ 270000 h 200"/>
              <a:gd name="T26" fmla="*/ 37472 w 211"/>
              <a:gd name="T27" fmla="*/ 252000 h 200"/>
              <a:gd name="T28" fmla="*/ 288533 w 211"/>
              <a:gd name="T29" fmla="*/ 252000 h 200"/>
              <a:gd name="T30" fmla="*/ 367224 w 211"/>
              <a:gd name="T31" fmla="*/ 18000 h 200"/>
              <a:gd name="T32" fmla="*/ 397201 w 211"/>
              <a:gd name="T33" fmla="*/ 0 h 200"/>
              <a:gd name="T34" fmla="*/ 427179 w 211"/>
              <a:gd name="T35" fmla="*/ 18000 h 200"/>
              <a:gd name="T36" fmla="*/ 505869 w 211"/>
              <a:gd name="T37" fmla="*/ 252000 h 200"/>
              <a:gd name="T38" fmla="*/ 756930 w 211"/>
              <a:gd name="T39" fmla="*/ 252000 h 200"/>
              <a:gd name="T40" fmla="*/ 786908 w 211"/>
              <a:gd name="T41" fmla="*/ 270000 h 200"/>
              <a:gd name="T42" fmla="*/ 775666 w 211"/>
              <a:gd name="T43" fmla="*/ 306000 h 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11" h="200">
                <a:moveTo>
                  <a:pt x="207" y="85"/>
                </a:moveTo>
                <a:cubicBezTo>
                  <a:pt x="153" y="124"/>
                  <a:pt x="153" y="124"/>
                  <a:pt x="153" y="124"/>
                </a:cubicBezTo>
                <a:cubicBezTo>
                  <a:pt x="173" y="189"/>
                  <a:pt x="173" y="189"/>
                  <a:pt x="173" y="189"/>
                </a:cubicBezTo>
                <a:cubicBezTo>
                  <a:pt x="175" y="192"/>
                  <a:pt x="173" y="196"/>
                  <a:pt x="170" y="198"/>
                </a:cubicBezTo>
                <a:cubicBezTo>
                  <a:pt x="169" y="199"/>
                  <a:pt x="167" y="200"/>
                  <a:pt x="165" y="200"/>
                </a:cubicBezTo>
                <a:cubicBezTo>
                  <a:pt x="164" y="200"/>
                  <a:pt x="162" y="199"/>
                  <a:pt x="160" y="198"/>
                </a:cubicBezTo>
                <a:cubicBezTo>
                  <a:pt x="106" y="158"/>
                  <a:pt x="106" y="158"/>
                  <a:pt x="106" y="158"/>
                </a:cubicBezTo>
                <a:cubicBezTo>
                  <a:pt x="51" y="198"/>
                  <a:pt x="51" y="198"/>
                  <a:pt x="51" y="198"/>
                </a:cubicBezTo>
                <a:cubicBezTo>
                  <a:pt x="48" y="200"/>
                  <a:pt x="44" y="200"/>
                  <a:pt x="41" y="198"/>
                </a:cubicBezTo>
                <a:cubicBezTo>
                  <a:pt x="38" y="196"/>
                  <a:pt x="37" y="192"/>
                  <a:pt x="38" y="189"/>
                </a:cubicBezTo>
                <a:cubicBezTo>
                  <a:pt x="59" y="124"/>
                  <a:pt x="59" y="124"/>
                  <a:pt x="59" y="124"/>
                </a:cubicBezTo>
                <a:cubicBezTo>
                  <a:pt x="5" y="85"/>
                  <a:pt x="5" y="85"/>
                  <a:pt x="5" y="85"/>
                </a:cubicBezTo>
                <a:cubicBezTo>
                  <a:pt x="2" y="83"/>
                  <a:pt x="0" y="79"/>
                  <a:pt x="2" y="75"/>
                </a:cubicBezTo>
                <a:cubicBezTo>
                  <a:pt x="3" y="72"/>
                  <a:pt x="6" y="70"/>
                  <a:pt x="10" y="70"/>
                </a:cubicBezTo>
                <a:cubicBezTo>
                  <a:pt x="77" y="70"/>
                  <a:pt x="77" y="70"/>
                  <a:pt x="77" y="70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2"/>
                  <a:pt x="102" y="0"/>
                  <a:pt x="106" y="0"/>
                </a:cubicBezTo>
                <a:cubicBezTo>
                  <a:pt x="110" y="0"/>
                  <a:pt x="113" y="2"/>
                  <a:pt x="114" y="5"/>
                </a:cubicBezTo>
                <a:cubicBezTo>
                  <a:pt x="135" y="70"/>
                  <a:pt x="135" y="70"/>
                  <a:pt x="135" y="70"/>
                </a:cubicBezTo>
                <a:cubicBezTo>
                  <a:pt x="202" y="70"/>
                  <a:pt x="202" y="70"/>
                  <a:pt x="202" y="70"/>
                </a:cubicBezTo>
                <a:cubicBezTo>
                  <a:pt x="206" y="70"/>
                  <a:pt x="209" y="72"/>
                  <a:pt x="210" y="75"/>
                </a:cubicBezTo>
                <a:cubicBezTo>
                  <a:pt x="211" y="79"/>
                  <a:pt x="210" y="83"/>
                  <a:pt x="207" y="85"/>
                </a:cubicBez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22547" name="Picture 19" descr="C:\Users\owner\AppData\Local\Microsoft\Windows\Temporary Internet Files\Content.IE5\UQUBDRYD\WD02285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3" y="3695380"/>
            <a:ext cx="1087298" cy="86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0975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" grpId="0"/>
      <p:bldP spid="3" grpId="0"/>
      <p:bldP spid="4" grpId="0"/>
      <p:bldP spid="23" grpId="0"/>
      <p:bldP spid="28" grpId="0" animBg="1"/>
      <p:bldP spid="29" grpId="0" animBg="1"/>
      <p:bldP spid="34" grpId="0" animBg="1"/>
      <p:bldP spid="41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>
            <a:spLocks/>
          </p:cNvSpPr>
          <p:nvPr/>
        </p:nvSpPr>
        <p:spPr>
          <a:xfrm>
            <a:off x="6623050" y="4123530"/>
            <a:ext cx="1079500" cy="10795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>
            <a:spLocks/>
          </p:cNvSpPr>
          <p:nvPr/>
        </p:nvSpPr>
        <p:spPr>
          <a:xfrm>
            <a:off x="4445000" y="1670844"/>
            <a:ext cx="1079500" cy="1081087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836613" y="2108707"/>
            <a:ext cx="351472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ko-KR" altLang="en-US" sz="1800" b="1" dirty="0">
                <a:solidFill>
                  <a:srgbClr val="1F497D"/>
                </a:solidFill>
              </a:rPr>
              <a:t>연예인 대마초 흡연파동</a:t>
            </a:r>
          </a:p>
          <a:p>
            <a:pPr algn="r" ea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ko-KR" altLang="en-US" sz="1800" b="1" dirty="0">
                <a:solidFill>
                  <a:srgbClr val="1F497D"/>
                </a:solidFill>
              </a:rPr>
              <a:t>첫 히로뽕 중독자 구속</a:t>
            </a:r>
            <a:endParaRPr lang="en-US" altLang="ko-KR" sz="1800" b="1" dirty="0">
              <a:solidFill>
                <a:srgbClr val="1F497D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467763" y="1622425"/>
            <a:ext cx="883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n-US" altLang="ko-KR" dirty="0">
                <a:solidFill>
                  <a:srgbClr val="1F497D"/>
                </a:solidFill>
              </a:rPr>
              <a:t>1976</a:t>
            </a:r>
            <a:r>
              <a:rPr lang="ko-KR" altLang="en-US" dirty="0">
                <a:solidFill>
                  <a:srgbClr val="1F497D"/>
                </a:solidFill>
              </a:rPr>
              <a:t>년</a:t>
            </a:r>
            <a:endParaRPr lang="en-US" altLang="ko-KR" dirty="0">
              <a:solidFill>
                <a:srgbClr val="1F497D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829550" y="3992563"/>
            <a:ext cx="883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1F497D"/>
                </a:solidFill>
              </a:rPr>
              <a:t>1980</a:t>
            </a:r>
            <a:r>
              <a:rPr lang="ko-KR" altLang="en-US" dirty="0">
                <a:solidFill>
                  <a:srgbClr val="1F497D"/>
                </a:solidFill>
              </a:rPr>
              <a:t>년</a:t>
            </a:r>
            <a:endParaRPr lang="en-US" altLang="ko-KR" dirty="0">
              <a:solidFill>
                <a:srgbClr val="1F497D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829548" y="4360863"/>
            <a:ext cx="43624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ko-KR" altLang="en-US" b="1" dirty="0">
                <a:solidFill>
                  <a:srgbClr val="1F497D"/>
                </a:solidFill>
              </a:rPr>
              <a:t>일본 야쿠자와 결탁한 부산 밀매단 검거</a:t>
            </a:r>
            <a:endParaRPr lang="en-US" altLang="ko-KR" b="1" dirty="0">
              <a:solidFill>
                <a:srgbClr val="1F497D"/>
              </a:solidFill>
            </a:endParaRPr>
          </a:p>
          <a:p>
            <a:pPr eaLnBrk="1" hangingPunct="1"/>
            <a:r>
              <a:rPr lang="ko-KR" altLang="en-US" b="1" dirty="0">
                <a:solidFill>
                  <a:srgbClr val="1F497D"/>
                </a:solidFill>
              </a:rPr>
              <a:t>우리나라에서 가장 남용하고 있는 히로뽕</a:t>
            </a:r>
            <a:r>
              <a:rPr lang="en-US" altLang="ko-KR" b="1" dirty="0">
                <a:solidFill>
                  <a:srgbClr val="1F497D"/>
                </a:solidFill>
              </a:rPr>
              <a:t>(</a:t>
            </a:r>
            <a:r>
              <a:rPr lang="ko-KR" altLang="en-US" b="1" dirty="0" err="1">
                <a:solidFill>
                  <a:srgbClr val="1F497D"/>
                </a:solidFill>
              </a:rPr>
              <a:t>필로폰</a:t>
            </a:r>
            <a:r>
              <a:rPr lang="en-US" altLang="ko-KR" b="1" dirty="0">
                <a:solidFill>
                  <a:srgbClr val="1F497D"/>
                </a:solidFill>
              </a:rPr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084888" y="0"/>
            <a:ext cx="6350" cy="1531938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29325" y="1547813"/>
            <a:ext cx="112713" cy="112712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03863" y="1622425"/>
            <a:ext cx="525462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0"/>
          </p:cNvCxnSpPr>
          <p:nvPr/>
        </p:nvCxnSpPr>
        <p:spPr>
          <a:xfrm>
            <a:off x="6084888" y="1668463"/>
            <a:ext cx="0" cy="2166937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29325" y="3835400"/>
            <a:ext cx="112713" cy="112713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ko-KR" altLang="ko-KR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42038" y="3910013"/>
            <a:ext cx="523875" cy="0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10" idx="5"/>
          </p:cNvCxnSpPr>
          <p:nvPr/>
        </p:nvCxnSpPr>
        <p:spPr>
          <a:xfrm flipV="1">
            <a:off x="6084888" y="3931607"/>
            <a:ext cx="40644" cy="1650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69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1807091"/>
            <a:ext cx="10858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4233861"/>
            <a:ext cx="10858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919" y="5587068"/>
            <a:ext cx="1172642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300" b="1" dirty="0">
                <a:solidFill>
                  <a:srgbClr val="1F497D"/>
                </a:solidFill>
              </a:rPr>
              <a:t>폭력배</a:t>
            </a:r>
            <a:r>
              <a:rPr lang="en-US" altLang="ko-KR" sz="2300" b="1" dirty="0">
                <a:solidFill>
                  <a:srgbClr val="1F497D"/>
                </a:solidFill>
              </a:rPr>
              <a:t>, </a:t>
            </a:r>
            <a:r>
              <a:rPr lang="ko-KR" altLang="en-US" sz="2300" b="1" dirty="0">
                <a:solidFill>
                  <a:srgbClr val="1F497D"/>
                </a:solidFill>
              </a:rPr>
              <a:t>유흥업소</a:t>
            </a:r>
            <a:r>
              <a:rPr lang="en-US" altLang="ko-KR" sz="2300" b="1" dirty="0">
                <a:solidFill>
                  <a:srgbClr val="1F497D"/>
                </a:solidFill>
              </a:rPr>
              <a:t>. </a:t>
            </a:r>
            <a:r>
              <a:rPr lang="ko-KR" altLang="en-US" sz="2300" b="1" dirty="0">
                <a:solidFill>
                  <a:srgbClr val="1F497D"/>
                </a:solidFill>
              </a:rPr>
              <a:t>주부</a:t>
            </a:r>
            <a:r>
              <a:rPr lang="en-US" altLang="ko-KR" sz="2300" b="1" dirty="0">
                <a:solidFill>
                  <a:srgbClr val="1F497D"/>
                </a:solidFill>
              </a:rPr>
              <a:t>, </a:t>
            </a:r>
            <a:r>
              <a:rPr lang="ko-KR" altLang="en-US" sz="2300" b="1" dirty="0">
                <a:solidFill>
                  <a:srgbClr val="1F497D"/>
                </a:solidFill>
              </a:rPr>
              <a:t>농어민</a:t>
            </a:r>
            <a:r>
              <a:rPr lang="en-US" altLang="ko-KR" sz="2300" b="1" dirty="0">
                <a:solidFill>
                  <a:srgbClr val="1F497D"/>
                </a:solidFill>
              </a:rPr>
              <a:t>, </a:t>
            </a:r>
            <a:r>
              <a:rPr lang="ko-KR" altLang="en-US" sz="2300" b="1" dirty="0">
                <a:solidFill>
                  <a:srgbClr val="1F497D"/>
                </a:solidFill>
              </a:rPr>
              <a:t>학생 등 남용</a:t>
            </a:r>
          </a:p>
          <a:p>
            <a:pPr algn="ctr"/>
            <a:r>
              <a:rPr lang="ko-KR" altLang="en-US" sz="2300" b="1" dirty="0">
                <a:solidFill>
                  <a:srgbClr val="1F497D"/>
                </a:solidFill>
              </a:rPr>
              <a:t>近代化</a:t>
            </a:r>
            <a:r>
              <a:rPr lang="en-US" altLang="ko-KR" sz="2300" b="1" dirty="0">
                <a:solidFill>
                  <a:srgbClr val="1F497D"/>
                </a:solidFill>
              </a:rPr>
              <a:t>(</a:t>
            </a:r>
            <a:r>
              <a:rPr lang="ko-KR" altLang="en-US" sz="2300" b="1" dirty="0">
                <a:solidFill>
                  <a:srgbClr val="1F497D"/>
                </a:solidFill>
              </a:rPr>
              <a:t>근대화</a:t>
            </a:r>
            <a:r>
              <a:rPr lang="en-US" altLang="ko-KR" sz="2300" b="1" dirty="0">
                <a:solidFill>
                  <a:srgbClr val="1F497D"/>
                </a:solidFill>
              </a:rPr>
              <a:t>), </a:t>
            </a:r>
            <a:r>
              <a:rPr lang="ko-KR" altLang="en-US" sz="2300" b="1" dirty="0">
                <a:solidFill>
                  <a:srgbClr val="1F497D"/>
                </a:solidFill>
              </a:rPr>
              <a:t>産業化</a:t>
            </a:r>
            <a:r>
              <a:rPr lang="en-US" altLang="ko-KR" sz="2300" b="1" dirty="0">
                <a:solidFill>
                  <a:srgbClr val="1F497D"/>
                </a:solidFill>
              </a:rPr>
              <a:t>(</a:t>
            </a:r>
            <a:r>
              <a:rPr lang="ko-KR" altLang="en-US" sz="2300" b="1" dirty="0">
                <a:solidFill>
                  <a:srgbClr val="1F497D"/>
                </a:solidFill>
              </a:rPr>
              <a:t>산업화</a:t>
            </a:r>
            <a:r>
              <a:rPr lang="en-US" altLang="ko-KR" sz="2300" b="1" dirty="0">
                <a:solidFill>
                  <a:srgbClr val="1F497D"/>
                </a:solidFill>
              </a:rPr>
              <a:t>), </a:t>
            </a:r>
            <a:r>
              <a:rPr lang="ko-KR" altLang="en-US" sz="2300" b="1" dirty="0">
                <a:solidFill>
                  <a:srgbClr val="1F497D"/>
                </a:solidFill>
              </a:rPr>
              <a:t>現代化</a:t>
            </a:r>
            <a:r>
              <a:rPr lang="en-US" altLang="ko-KR" sz="2300" b="1" dirty="0">
                <a:solidFill>
                  <a:srgbClr val="1F497D"/>
                </a:solidFill>
              </a:rPr>
              <a:t>(</a:t>
            </a:r>
            <a:r>
              <a:rPr lang="ko-KR" altLang="en-US" sz="2300" b="1" dirty="0">
                <a:solidFill>
                  <a:srgbClr val="1F497D"/>
                </a:solidFill>
              </a:rPr>
              <a:t>현대화</a:t>
            </a:r>
            <a:r>
              <a:rPr lang="en-US" altLang="ko-KR" sz="2300" b="1" dirty="0">
                <a:solidFill>
                  <a:srgbClr val="1F497D"/>
                </a:solidFill>
              </a:rPr>
              <a:t>), </a:t>
            </a:r>
            <a:r>
              <a:rPr lang="ko-KR" altLang="en-US" sz="2300" b="1" dirty="0">
                <a:solidFill>
                  <a:srgbClr val="1F497D"/>
                </a:solidFill>
              </a:rPr>
              <a:t>民主化</a:t>
            </a:r>
            <a:r>
              <a:rPr lang="en-US" altLang="ko-KR" sz="2300" b="1" dirty="0">
                <a:solidFill>
                  <a:srgbClr val="1F497D"/>
                </a:solidFill>
              </a:rPr>
              <a:t>(</a:t>
            </a:r>
            <a:r>
              <a:rPr lang="ko-KR" altLang="en-US" sz="2300" b="1" dirty="0">
                <a:solidFill>
                  <a:srgbClr val="1F497D"/>
                </a:solidFill>
              </a:rPr>
              <a:t>민주화</a:t>
            </a:r>
            <a:r>
              <a:rPr lang="en-US" altLang="ko-KR" sz="2300" b="1" dirty="0">
                <a:solidFill>
                  <a:srgbClr val="1F497D"/>
                </a:solidFill>
              </a:rPr>
              <a:t>), </a:t>
            </a:r>
            <a:r>
              <a:rPr lang="ko-KR" altLang="en-US" sz="2300" b="1" dirty="0">
                <a:solidFill>
                  <a:srgbClr val="1F497D"/>
                </a:solidFill>
              </a:rPr>
              <a:t>世界化</a:t>
            </a:r>
            <a:r>
              <a:rPr lang="en-US" altLang="ko-KR" sz="2300" b="1" dirty="0">
                <a:solidFill>
                  <a:srgbClr val="1F497D"/>
                </a:solidFill>
              </a:rPr>
              <a:t>(</a:t>
            </a:r>
            <a:r>
              <a:rPr lang="ko-KR" altLang="en-US" sz="2300" b="1" dirty="0">
                <a:solidFill>
                  <a:srgbClr val="1F497D"/>
                </a:solidFill>
              </a:rPr>
              <a:t>세계화</a:t>
            </a:r>
            <a:r>
              <a:rPr lang="en-US" altLang="ko-KR" sz="2300" b="1" dirty="0" smtClean="0">
                <a:solidFill>
                  <a:srgbClr val="1F497D"/>
                </a:solidFill>
              </a:rPr>
              <a:t>), </a:t>
            </a:r>
            <a:r>
              <a:rPr lang="ko-KR" altLang="en-US" sz="2300" b="1" dirty="0" smtClean="0">
                <a:solidFill>
                  <a:srgbClr val="1F497D"/>
                </a:solidFill>
              </a:rPr>
              <a:t>多文化</a:t>
            </a:r>
            <a:r>
              <a:rPr lang="en-US" altLang="ko-KR" sz="2300" b="1" dirty="0">
                <a:solidFill>
                  <a:srgbClr val="1F497D"/>
                </a:solidFill>
              </a:rPr>
              <a:t>(</a:t>
            </a:r>
            <a:r>
              <a:rPr lang="ko-KR" altLang="en-US" sz="2300" b="1" dirty="0">
                <a:solidFill>
                  <a:srgbClr val="1F497D"/>
                </a:solidFill>
              </a:rPr>
              <a:t>다문화</a:t>
            </a:r>
            <a:r>
              <a:rPr lang="en-US" altLang="ko-KR" sz="2300" b="1" dirty="0">
                <a:solidFill>
                  <a:srgbClr val="1F497D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86621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" grpId="0"/>
      <p:bldP spid="3" grpId="0"/>
      <p:bldP spid="4" grpId="0"/>
      <p:bldP spid="5" grpId="0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4028</TotalTime>
  <Words>1115</Words>
  <Application>Microsoft Office PowerPoint</Application>
  <PresentationFormat>사용자 지정</PresentationFormat>
  <Paragraphs>172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국내 마약류의 역사</vt:lpstr>
      <vt:lpstr>마약의 종류</vt:lpstr>
      <vt:lpstr>마약의 종류</vt:lpstr>
      <vt:lpstr>마약의 종류</vt:lpstr>
      <vt:lpstr>2014년 마약류 관리 주요 성과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자료 참조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Adien</dc:creator>
  <cp:lastModifiedBy>owner</cp:lastModifiedBy>
  <cp:revision>528</cp:revision>
  <dcterms:created xsi:type="dcterms:W3CDTF">2015-03-17T06:15:17Z</dcterms:created>
  <dcterms:modified xsi:type="dcterms:W3CDTF">2016-06-11T14:00:09Z</dcterms:modified>
</cp:coreProperties>
</file>