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4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59" r:id="rId12"/>
    <p:sldId id="262" r:id="rId13"/>
    <p:sldId id="258" r:id="rId14"/>
    <p:sldId id="261" r:id="rId15"/>
    <p:sldId id="260" r:id="rId16"/>
    <p:sldId id="266" r:id="rId17"/>
    <p:sldId id="268" r:id="rId18"/>
    <p:sldId id="269" r:id="rId19"/>
    <p:sldId id="296" r:id="rId20"/>
    <p:sldId id="285" r:id="rId21"/>
    <p:sldId id="286" r:id="rId22"/>
    <p:sldId id="273" r:id="rId23"/>
    <p:sldId id="287" r:id="rId24"/>
    <p:sldId id="263" r:id="rId25"/>
    <p:sldId id="264" r:id="rId26"/>
    <p:sldId id="265" r:id="rId27"/>
    <p:sldId id="267" r:id="rId28"/>
    <p:sldId id="289" r:id="rId29"/>
    <p:sldId id="290" r:id="rId30"/>
    <p:sldId id="271" r:id="rId31"/>
    <p:sldId id="288" r:id="rId32"/>
    <p:sldId id="291" r:id="rId33"/>
    <p:sldId id="292" r:id="rId34"/>
    <p:sldId id="293" r:id="rId35"/>
    <p:sldId id="294" r:id="rId36"/>
    <p:sldId id="276" r:id="rId37"/>
    <p:sldId id="300" r:id="rId38"/>
    <p:sldId id="299" r:id="rId39"/>
    <p:sldId id="301" r:id="rId40"/>
    <p:sldId id="302" r:id="rId41"/>
    <p:sldId id="297" r:id="rId42"/>
    <p:sldId id="29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860E9-9491-45A6-B7C5-E1D33D54A5D2}" type="doc">
      <dgm:prSet loTypeId="urn:microsoft.com/office/officeart/2005/8/layout/hList1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pPr latinLnBrk="1"/>
          <a:endParaRPr lang="ko-KR" altLang="en-US"/>
        </a:p>
      </dgm:t>
    </dgm:pt>
    <dgm:pt modelId="{EF02DB1B-848F-469E-A298-3491E470301B}">
      <dgm:prSet phldrT="[텍스트]"/>
      <dgm:spPr/>
      <dgm:t>
        <a:bodyPr/>
        <a:lstStyle/>
        <a:p>
          <a:pPr latinLnBrk="1"/>
          <a:r>
            <a:rPr lang="ko-KR" altLang="en-US" dirty="0"/>
            <a:t>저장 장애</a:t>
          </a:r>
        </a:p>
      </dgm:t>
    </dgm:pt>
    <dgm:pt modelId="{2B116041-1D5F-4E5F-829A-A03F6962408D}" type="parTrans" cxnId="{B826E62C-A6FC-42ED-86F6-04EAF4A0EA2D}">
      <dgm:prSet/>
      <dgm:spPr/>
      <dgm:t>
        <a:bodyPr/>
        <a:lstStyle/>
        <a:p>
          <a:pPr latinLnBrk="1"/>
          <a:endParaRPr lang="ko-KR" altLang="en-US"/>
        </a:p>
      </dgm:t>
    </dgm:pt>
    <dgm:pt modelId="{8F4FF98F-E757-4554-B9B8-FD5D7E7D92EC}" type="sibTrans" cxnId="{B826E62C-A6FC-42ED-86F6-04EAF4A0EA2D}">
      <dgm:prSet/>
      <dgm:spPr/>
      <dgm:t>
        <a:bodyPr/>
        <a:lstStyle/>
        <a:p>
          <a:pPr latinLnBrk="1"/>
          <a:endParaRPr lang="ko-KR" altLang="en-US"/>
        </a:p>
      </dgm:t>
    </dgm:pt>
    <dgm:pt modelId="{E42CF93D-6B94-4E54-B734-02F907EB6361}">
      <dgm:prSet phldrT="[텍스트]"/>
      <dgm:spPr/>
      <dgm:t>
        <a:bodyPr/>
        <a:lstStyle/>
        <a:p>
          <a:pPr latinLnBrk="1"/>
          <a:r>
            <a:rPr lang="ko-KR" altLang="en-US" dirty="0" err="1"/>
            <a:t>빈뇨</a:t>
          </a:r>
          <a:r>
            <a:rPr lang="en-US" altLang="ko-KR" dirty="0"/>
            <a:t>(1</a:t>
          </a:r>
          <a:r>
            <a:rPr lang="ko-KR" altLang="en-US" dirty="0"/>
            <a:t>일 </a:t>
          </a:r>
          <a:r>
            <a:rPr lang="en-US" altLang="ko-KR" dirty="0"/>
            <a:t>8</a:t>
          </a:r>
          <a:r>
            <a:rPr lang="ko-KR" altLang="en-US" dirty="0"/>
            <a:t>회 이상</a:t>
          </a:r>
          <a:r>
            <a:rPr lang="en-US" altLang="ko-KR" dirty="0"/>
            <a:t>)</a:t>
          </a:r>
          <a:endParaRPr lang="ko-KR" altLang="en-US" dirty="0"/>
        </a:p>
      </dgm:t>
    </dgm:pt>
    <dgm:pt modelId="{953B37C0-6238-4F33-988A-6063303277AD}" type="parTrans" cxnId="{3AF6A3D9-18BC-4FAC-94A1-B9E8BE0D6D4B}">
      <dgm:prSet/>
      <dgm:spPr/>
      <dgm:t>
        <a:bodyPr/>
        <a:lstStyle/>
        <a:p>
          <a:pPr latinLnBrk="1"/>
          <a:endParaRPr lang="ko-KR" altLang="en-US"/>
        </a:p>
      </dgm:t>
    </dgm:pt>
    <dgm:pt modelId="{1F5C0D0F-6DF5-4AFF-A682-3C572F1AF8DC}" type="sibTrans" cxnId="{3AF6A3D9-18BC-4FAC-94A1-B9E8BE0D6D4B}">
      <dgm:prSet/>
      <dgm:spPr/>
      <dgm:t>
        <a:bodyPr/>
        <a:lstStyle/>
        <a:p>
          <a:pPr latinLnBrk="1"/>
          <a:endParaRPr lang="ko-KR" altLang="en-US"/>
        </a:p>
      </dgm:t>
    </dgm:pt>
    <dgm:pt modelId="{17B66CD2-0CFF-4001-85C9-0C6D873286F3}">
      <dgm:prSet phldrT="[텍스트]"/>
      <dgm:spPr/>
      <dgm:t>
        <a:bodyPr/>
        <a:lstStyle/>
        <a:p>
          <a:pPr latinLnBrk="1"/>
          <a:r>
            <a:rPr lang="ko-KR" altLang="en-US" dirty="0"/>
            <a:t>야뇨증</a:t>
          </a:r>
        </a:p>
      </dgm:t>
    </dgm:pt>
    <dgm:pt modelId="{75654435-BC2F-4186-957C-D55D363D9438}" type="parTrans" cxnId="{94E44302-52AC-4EBC-B1B9-D0134D454EF8}">
      <dgm:prSet/>
      <dgm:spPr/>
      <dgm:t>
        <a:bodyPr/>
        <a:lstStyle/>
        <a:p>
          <a:pPr latinLnBrk="1"/>
          <a:endParaRPr lang="ko-KR" altLang="en-US"/>
        </a:p>
      </dgm:t>
    </dgm:pt>
    <dgm:pt modelId="{862E1257-2444-4372-B48D-2A8A7541DEA8}" type="sibTrans" cxnId="{94E44302-52AC-4EBC-B1B9-D0134D454EF8}">
      <dgm:prSet/>
      <dgm:spPr/>
      <dgm:t>
        <a:bodyPr/>
        <a:lstStyle/>
        <a:p>
          <a:pPr latinLnBrk="1"/>
          <a:endParaRPr lang="ko-KR" altLang="en-US"/>
        </a:p>
      </dgm:t>
    </dgm:pt>
    <dgm:pt modelId="{8484D268-97EA-4A2C-A9EB-63D96EECEAEE}">
      <dgm:prSet phldrT="[텍스트]"/>
      <dgm:spPr/>
      <dgm:t>
        <a:bodyPr/>
        <a:lstStyle/>
        <a:p>
          <a:pPr latinLnBrk="1"/>
          <a:r>
            <a:rPr lang="ko-KR" altLang="en-US" dirty="0"/>
            <a:t>배뇨 장애</a:t>
          </a:r>
        </a:p>
      </dgm:t>
    </dgm:pt>
    <dgm:pt modelId="{F1B36A7A-7F35-4FD2-AC33-ACB5B2CC4EB6}" type="parTrans" cxnId="{A0A42C9B-A601-45D1-A327-DA3F04EAF9C5}">
      <dgm:prSet/>
      <dgm:spPr/>
      <dgm:t>
        <a:bodyPr/>
        <a:lstStyle/>
        <a:p>
          <a:pPr latinLnBrk="1"/>
          <a:endParaRPr lang="ko-KR" altLang="en-US"/>
        </a:p>
      </dgm:t>
    </dgm:pt>
    <dgm:pt modelId="{E75C5B22-BAFF-4013-9332-58FE42401029}" type="sibTrans" cxnId="{A0A42C9B-A601-45D1-A327-DA3F04EAF9C5}">
      <dgm:prSet/>
      <dgm:spPr/>
      <dgm:t>
        <a:bodyPr/>
        <a:lstStyle/>
        <a:p>
          <a:pPr latinLnBrk="1"/>
          <a:endParaRPr lang="ko-KR" altLang="en-US"/>
        </a:p>
      </dgm:t>
    </dgm:pt>
    <dgm:pt modelId="{91C273F1-4223-4717-81D1-C3475C98AC69}">
      <dgm:prSet phldrT="[텍스트]"/>
      <dgm:spPr/>
      <dgm:t>
        <a:bodyPr/>
        <a:lstStyle/>
        <a:p>
          <a:pPr latinLnBrk="1"/>
          <a:r>
            <a:rPr lang="ko-KR" altLang="en-US"/>
            <a:t>약뇨</a:t>
          </a:r>
        </a:p>
      </dgm:t>
    </dgm:pt>
    <dgm:pt modelId="{1D677104-D1C8-439E-9D51-61980A841A44}" type="parTrans" cxnId="{D1A6A1E0-A759-47C1-9CDC-E11B1D549DDF}">
      <dgm:prSet/>
      <dgm:spPr/>
      <dgm:t>
        <a:bodyPr/>
        <a:lstStyle/>
        <a:p>
          <a:pPr latinLnBrk="1"/>
          <a:endParaRPr lang="ko-KR" altLang="en-US"/>
        </a:p>
      </dgm:t>
    </dgm:pt>
    <dgm:pt modelId="{0D5EB55F-42E9-4F68-9172-69DA618D66F4}" type="sibTrans" cxnId="{D1A6A1E0-A759-47C1-9CDC-E11B1D549DDF}">
      <dgm:prSet/>
      <dgm:spPr/>
      <dgm:t>
        <a:bodyPr/>
        <a:lstStyle/>
        <a:p>
          <a:pPr latinLnBrk="1"/>
          <a:endParaRPr lang="ko-KR" altLang="en-US"/>
        </a:p>
      </dgm:t>
    </dgm:pt>
    <dgm:pt modelId="{AE26B058-8C2B-4BDE-A73A-EE6ACD89045D}">
      <dgm:prSet phldrT="[텍스트]"/>
      <dgm:spPr/>
      <dgm:t>
        <a:bodyPr/>
        <a:lstStyle/>
        <a:p>
          <a:pPr latinLnBrk="1"/>
          <a:r>
            <a:rPr lang="ko-KR" altLang="en-US"/>
            <a:t>간헐뇨</a:t>
          </a:r>
        </a:p>
      </dgm:t>
    </dgm:pt>
    <dgm:pt modelId="{7C87D9E8-E97D-4CD3-B199-FEF868E49186}" type="parTrans" cxnId="{67F9AB17-40E6-425B-A2F6-18B59FC7FA38}">
      <dgm:prSet/>
      <dgm:spPr/>
      <dgm:t>
        <a:bodyPr/>
        <a:lstStyle/>
        <a:p>
          <a:pPr latinLnBrk="1"/>
          <a:endParaRPr lang="ko-KR" altLang="en-US"/>
        </a:p>
      </dgm:t>
    </dgm:pt>
    <dgm:pt modelId="{43133C9C-4EF6-48D8-8FD2-C05AA508367E}" type="sibTrans" cxnId="{67F9AB17-40E6-425B-A2F6-18B59FC7FA38}">
      <dgm:prSet/>
      <dgm:spPr/>
      <dgm:t>
        <a:bodyPr/>
        <a:lstStyle/>
        <a:p>
          <a:pPr latinLnBrk="1"/>
          <a:endParaRPr lang="ko-KR" altLang="en-US"/>
        </a:p>
      </dgm:t>
    </dgm:pt>
    <dgm:pt modelId="{41BCE1D2-70CD-4317-A9B7-91DC53E4E861}">
      <dgm:prSet phldrT="[텍스트]"/>
      <dgm:spPr/>
      <dgm:t>
        <a:bodyPr/>
        <a:lstStyle/>
        <a:p>
          <a:pPr latinLnBrk="1"/>
          <a:r>
            <a:rPr lang="ko-KR" altLang="en-US" dirty="0"/>
            <a:t>배뇨 후 증상</a:t>
          </a:r>
          <a:endParaRPr lang="en-US" altLang="ko-KR" dirty="0"/>
        </a:p>
      </dgm:t>
    </dgm:pt>
    <dgm:pt modelId="{8D9E10FF-FBD9-4FA7-9C81-79878561DA94}" type="parTrans" cxnId="{7BAD1EED-F5C7-4DA1-844A-92B1471B1E7C}">
      <dgm:prSet/>
      <dgm:spPr/>
      <dgm:t>
        <a:bodyPr/>
        <a:lstStyle/>
        <a:p>
          <a:pPr latinLnBrk="1"/>
          <a:endParaRPr lang="ko-KR" altLang="en-US"/>
        </a:p>
      </dgm:t>
    </dgm:pt>
    <dgm:pt modelId="{068CA303-BCD3-4045-A671-6E7D654BBBA8}" type="sibTrans" cxnId="{7BAD1EED-F5C7-4DA1-844A-92B1471B1E7C}">
      <dgm:prSet/>
      <dgm:spPr/>
      <dgm:t>
        <a:bodyPr/>
        <a:lstStyle/>
        <a:p>
          <a:pPr latinLnBrk="1"/>
          <a:endParaRPr lang="ko-KR" altLang="en-US"/>
        </a:p>
      </dgm:t>
    </dgm:pt>
    <dgm:pt modelId="{8D9314A1-2A0B-4AB9-A62A-A0FBDE410DA6}">
      <dgm:prSet phldrT="[텍스트]"/>
      <dgm:spPr/>
      <dgm:t>
        <a:bodyPr/>
        <a:lstStyle/>
        <a:p>
          <a:pPr latinLnBrk="1"/>
          <a:r>
            <a:rPr lang="ko-KR" altLang="en-US"/>
            <a:t>잔뇨감</a:t>
          </a:r>
        </a:p>
      </dgm:t>
    </dgm:pt>
    <dgm:pt modelId="{84A67ACD-2550-4D63-A23B-0032C0D95D8A}" type="parTrans" cxnId="{2EF2527E-60A2-4420-A308-1D997DFF7ECA}">
      <dgm:prSet/>
      <dgm:spPr/>
      <dgm:t>
        <a:bodyPr/>
        <a:lstStyle/>
        <a:p>
          <a:pPr latinLnBrk="1"/>
          <a:endParaRPr lang="ko-KR" altLang="en-US"/>
        </a:p>
      </dgm:t>
    </dgm:pt>
    <dgm:pt modelId="{AE9BB63A-430F-468F-BF68-2C1A8F13B6D0}" type="sibTrans" cxnId="{2EF2527E-60A2-4420-A308-1D997DFF7ECA}">
      <dgm:prSet/>
      <dgm:spPr/>
      <dgm:t>
        <a:bodyPr/>
        <a:lstStyle/>
        <a:p>
          <a:pPr latinLnBrk="1"/>
          <a:endParaRPr lang="ko-KR" altLang="en-US"/>
        </a:p>
      </dgm:t>
    </dgm:pt>
    <dgm:pt modelId="{61C30BB9-290C-44CA-9F25-59DBBAB53A08}">
      <dgm:prSet phldrT="[텍스트]"/>
      <dgm:spPr/>
      <dgm:t>
        <a:bodyPr/>
        <a:lstStyle/>
        <a:p>
          <a:pPr latinLnBrk="1"/>
          <a:r>
            <a:rPr lang="ko-KR" altLang="en-US" dirty="0"/>
            <a:t>배뇨 후 </a:t>
          </a:r>
          <a:r>
            <a:rPr lang="ko-KR" altLang="en-US" dirty="0" err="1"/>
            <a:t>요점적</a:t>
          </a:r>
          <a:endParaRPr lang="ko-KR" altLang="en-US" dirty="0"/>
        </a:p>
      </dgm:t>
    </dgm:pt>
    <dgm:pt modelId="{5AEF72B4-2D16-4A98-A3B0-CB9AB8BCB10C}" type="parTrans" cxnId="{CCC488CA-9948-4CF8-BF52-38535FC2448A}">
      <dgm:prSet/>
      <dgm:spPr/>
      <dgm:t>
        <a:bodyPr/>
        <a:lstStyle/>
        <a:p>
          <a:pPr latinLnBrk="1"/>
          <a:endParaRPr lang="ko-KR" altLang="en-US"/>
        </a:p>
      </dgm:t>
    </dgm:pt>
    <dgm:pt modelId="{7E6E73A9-1B81-4CDF-B89C-A195C13382CE}" type="sibTrans" cxnId="{CCC488CA-9948-4CF8-BF52-38535FC2448A}">
      <dgm:prSet/>
      <dgm:spPr/>
      <dgm:t>
        <a:bodyPr/>
        <a:lstStyle/>
        <a:p>
          <a:pPr latinLnBrk="1"/>
          <a:endParaRPr lang="ko-KR" altLang="en-US"/>
        </a:p>
      </dgm:t>
    </dgm:pt>
    <dgm:pt modelId="{B2FCAEC4-8BE7-42CC-B4E3-757D4D4666CF}">
      <dgm:prSet phldrT="[텍스트]"/>
      <dgm:spPr/>
      <dgm:t>
        <a:bodyPr/>
        <a:lstStyle/>
        <a:p>
          <a:pPr latinLnBrk="1"/>
          <a:r>
            <a:rPr lang="ko-KR" altLang="en-US" dirty="0" err="1"/>
            <a:t>요절박</a:t>
          </a:r>
          <a:endParaRPr lang="ko-KR" altLang="en-US" dirty="0"/>
        </a:p>
      </dgm:t>
    </dgm:pt>
    <dgm:pt modelId="{9BF87B9C-3E8E-4496-8914-4F4F7CCB6280}" type="parTrans" cxnId="{95256713-8298-49EA-AE8F-0330950B9C6F}">
      <dgm:prSet/>
      <dgm:spPr/>
      <dgm:t>
        <a:bodyPr/>
        <a:lstStyle/>
        <a:p>
          <a:pPr latinLnBrk="1"/>
          <a:endParaRPr lang="ko-KR" altLang="en-US"/>
        </a:p>
      </dgm:t>
    </dgm:pt>
    <dgm:pt modelId="{660CEFFD-A7D8-4197-A006-8113D79EFAA0}" type="sibTrans" cxnId="{95256713-8298-49EA-AE8F-0330950B9C6F}">
      <dgm:prSet/>
      <dgm:spPr/>
      <dgm:t>
        <a:bodyPr/>
        <a:lstStyle/>
        <a:p>
          <a:pPr latinLnBrk="1"/>
          <a:endParaRPr lang="ko-KR" altLang="en-US"/>
        </a:p>
      </dgm:t>
    </dgm:pt>
    <dgm:pt modelId="{B81D53B5-216C-4987-A166-490D3D68B41C}">
      <dgm:prSet phldrT="[텍스트]"/>
      <dgm:spPr/>
      <dgm:t>
        <a:bodyPr/>
        <a:lstStyle/>
        <a:p>
          <a:pPr latinLnBrk="1"/>
          <a:r>
            <a:rPr lang="ko-KR" altLang="en-US" dirty="0"/>
            <a:t>요실금</a:t>
          </a:r>
        </a:p>
      </dgm:t>
    </dgm:pt>
    <dgm:pt modelId="{9B561A7F-C044-4AED-A9A3-23C511A01C41}" type="parTrans" cxnId="{489A1A7B-AF9B-4CB9-957C-449142AAC1A7}">
      <dgm:prSet/>
      <dgm:spPr/>
      <dgm:t>
        <a:bodyPr/>
        <a:lstStyle/>
        <a:p>
          <a:pPr latinLnBrk="1"/>
          <a:endParaRPr lang="ko-KR" altLang="en-US"/>
        </a:p>
      </dgm:t>
    </dgm:pt>
    <dgm:pt modelId="{BD16CDE7-DBD8-4FD0-B07D-4ECAD2110CE5}" type="sibTrans" cxnId="{489A1A7B-AF9B-4CB9-957C-449142AAC1A7}">
      <dgm:prSet/>
      <dgm:spPr/>
      <dgm:t>
        <a:bodyPr/>
        <a:lstStyle/>
        <a:p>
          <a:pPr latinLnBrk="1"/>
          <a:endParaRPr lang="ko-KR" altLang="en-US"/>
        </a:p>
      </dgm:t>
    </dgm:pt>
    <dgm:pt modelId="{3FE2A263-CE71-49D7-8023-0F76D7D36C3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34E85209-47E2-4407-8AEA-5459E239C527}" type="parTrans" cxnId="{91C7440D-947C-4250-8FFC-B0969F299645}">
      <dgm:prSet/>
      <dgm:spPr/>
      <dgm:t>
        <a:bodyPr/>
        <a:lstStyle/>
        <a:p>
          <a:pPr latinLnBrk="1"/>
          <a:endParaRPr lang="ko-KR" altLang="en-US"/>
        </a:p>
      </dgm:t>
    </dgm:pt>
    <dgm:pt modelId="{4C67C2DA-78B5-4157-BB87-538A3761D29F}" type="sibTrans" cxnId="{91C7440D-947C-4250-8FFC-B0969F299645}">
      <dgm:prSet/>
      <dgm:spPr/>
      <dgm:t>
        <a:bodyPr/>
        <a:lstStyle/>
        <a:p>
          <a:pPr latinLnBrk="1"/>
          <a:endParaRPr lang="ko-KR" altLang="en-US"/>
        </a:p>
      </dgm:t>
    </dgm:pt>
    <dgm:pt modelId="{0F857145-9861-4A26-BF08-B5AD60F32614}">
      <dgm:prSet phldrT="[텍스트]"/>
      <dgm:spPr/>
      <dgm:t>
        <a:bodyPr/>
        <a:lstStyle/>
        <a:p>
          <a:pPr latinLnBrk="1"/>
          <a:r>
            <a:rPr lang="ko-KR" altLang="en-US"/>
            <a:t>분산뇨</a:t>
          </a:r>
        </a:p>
      </dgm:t>
    </dgm:pt>
    <dgm:pt modelId="{CE5F45D9-F06E-4BAD-9D59-758B6C49660B}" type="parTrans" cxnId="{EC0D6FC6-41D1-441C-9BDA-F6D33D7F0E40}">
      <dgm:prSet/>
      <dgm:spPr/>
      <dgm:t>
        <a:bodyPr/>
        <a:lstStyle/>
        <a:p>
          <a:pPr latinLnBrk="1"/>
          <a:endParaRPr lang="ko-KR" altLang="en-US"/>
        </a:p>
      </dgm:t>
    </dgm:pt>
    <dgm:pt modelId="{EF0BE825-6F6A-4EFE-943F-F88FE3C6537F}" type="sibTrans" cxnId="{EC0D6FC6-41D1-441C-9BDA-F6D33D7F0E40}">
      <dgm:prSet/>
      <dgm:spPr/>
      <dgm:t>
        <a:bodyPr/>
        <a:lstStyle/>
        <a:p>
          <a:pPr latinLnBrk="1"/>
          <a:endParaRPr lang="ko-KR" altLang="en-US"/>
        </a:p>
      </dgm:t>
    </dgm:pt>
    <dgm:pt modelId="{3CF5ED89-FEC3-4B1D-A71D-9D34FA366B27}">
      <dgm:prSet phldrT="[텍스트]"/>
      <dgm:spPr/>
      <dgm:t>
        <a:bodyPr/>
        <a:lstStyle/>
        <a:p>
          <a:pPr latinLnBrk="1"/>
          <a:r>
            <a:rPr lang="ko-KR" altLang="en-US"/>
            <a:t>복압배뇨</a:t>
          </a:r>
        </a:p>
      </dgm:t>
    </dgm:pt>
    <dgm:pt modelId="{A640DCF6-6394-4E0C-8599-4AA3F1CF0B8C}" type="parTrans" cxnId="{CA0D4B7F-29CD-4962-B26F-8A299734AA05}">
      <dgm:prSet/>
      <dgm:spPr/>
      <dgm:t>
        <a:bodyPr/>
        <a:lstStyle/>
        <a:p>
          <a:pPr latinLnBrk="1"/>
          <a:endParaRPr lang="ko-KR" altLang="en-US"/>
        </a:p>
      </dgm:t>
    </dgm:pt>
    <dgm:pt modelId="{70AE9049-EFAB-4015-96E6-96EED40965F3}" type="sibTrans" cxnId="{CA0D4B7F-29CD-4962-B26F-8A299734AA05}">
      <dgm:prSet/>
      <dgm:spPr/>
      <dgm:t>
        <a:bodyPr/>
        <a:lstStyle/>
        <a:p>
          <a:pPr latinLnBrk="1"/>
          <a:endParaRPr lang="ko-KR" altLang="en-US"/>
        </a:p>
      </dgm:t>
    </dgm:pt>
    <dgm:pt modelId="{7DD74C2A-3872-4F66-94B5-E2EED0E66638}">
      <dgm:prSet phldrT="[텍스트]"/>
      <dgm:spPr/>
      <dgm:t>
        <a:bodyPr/>
        <a:lstStyle/>
        <a:p>
          <a:pPr latinLnBrk="1"/>
          <a:r>
            <a:rPr lang="ko-KR" altLang="en-US" dirty="0" err="1"/>
            <a:t>요주저</a:t>
          </a:r>
          <a:endParaRPr lang="ko-KR" altLang="en-US" dirty="0"/>
        </a:p>
      </dgm:t>
    </dgm:pt>
    <dgm:pt modelId="{EA6287C7-9624-40C7-9BBE-3E75C6C22541}" type="parTrans" cxnId="{EDF0914B-579E-4F86-A3BB-F86EDB751E8F}">
      <dgm:prSet/>
      <dgm:spPr/>
      <dgm:t>
        <a:bodyPr/>
        <a:lstStyle/>
        <a:p>
          <a:pPr latinLnBrk="1"/>
          <a:endParaRPr lang="ko-KR" altLang="en-US"/>
        </a:p>
      </dgm:t>
    </dgm:pt>
    <dgm:pt modelId="{1E4A801C-163D-4F18-9AAB-9B191471C49F}" type="sibTrans" cxnId="{EDF0914B-579E-4F86-A3BB-F86EDB751E8F}">
      <dgm:prSet/>
      <dgm:spPr/>
      <dgm:t>
        <a:bodyPr/>
        <a:lstStyle/>
        <a:p>
          <a:pPr latinLnBrk="1"/>
          <a:endParaRPr lang="ko-KR" altLang="en-US"/>
        </a:p>
      </dgm:t>
    </dgm:pt>
    <dgm:pt modelId="{1E9BE7F5-F83D-46AC-9BD4-3D62B93A3509}">
      <dgm:prSet phldrT="[텍스트]"/>
      <dgm:spPr/>
      <dgm:t>
        <a:bodyPr/>
        <a:lstStyle/>
        <a:p>
          <a:pPr latinLnBrk="1"/>
          <a:r>
            <a:rPr lang="ko-KR" altLang="en-US" dirty="0" err="1"/>
            <a:t>야간뇨</a:t>
          </a:r>
          <a:r>
            <a:rPr lang="en-US" altLang="ko-KR" dirty="0"/>
            <a:t>(</a:t>
          </a:r>
          <a:r>
            <a:rPr lang="ko-KR" altLang="en-US" dirty="0"/>
            <a:t>밤에 </a:t>
          </a:r>
          <a:r>
            <a:rPr lang="en-US" altLang="ko-KR" dirty="0"/>
            <a:t>2</a:t>
          </a:r>
          <a:r>
            <a:rPr lang="ko-KR" altLang="en-US" dirty="0" err="1"/>
            <a:t>회이상</a:t>
          </a:r>
          <a:r>
            <a:rPr lang="en-US" altLang="ko-KR" dirty="0"/>
            <a:t>)</a:t>
          </a:r>
          <a:endParaRPr lang="ko-KR" altLang="en-US" dirty="0"/>
        </a:p>
      </dgm:t>
    </dgm:pt>
    <dgm:pt modelId="{0F447AB6-7829-422F-89C6-68B71A59B0EF}" type="parTrans" cxnId="{2C17CBD6-6505-45CE-81A1-FDB6FC2031CC}">
      <dgm:prSet/>
      <dgm:spPr/>
      <dgm:t>
        <a:bodyPr/>
        <a:lstStyle/>
        <a:p>
          <a:pPr latinLnBrk="1"/>
          <a:endParaRPr lang="ko-KR" altLang="en-US"/>
        </a:p>
      </dgm:t>
    </dgm:pt>
    <dgm:pt modelId="{ABCADDAE-6F6E-4572-A13B-A5185D2B67CD}" type="sibTrans" cxnId="{2C17CBD6-6505-45CE-81A1-FDB6FC2031CC}">
      <dgm:prSet/>
      <dgm:spPr/>
      <dgm:t>
        <a:bodyPr/>
        <a:lstStyle/>
        <a:p>
          <a:pPr latinLnBrk="1"/>
          <a:endParaRPr lang="ko-KR" altLang="en-US"/>
        </a:p>
      </dgm:t>
    </dgm:pt>
    <dgm:pt modelId="{DF8EA0E4-FE66-41F1-BBCA-648BFA04EA25}">
      <dgm:prSet phldrT="[텍스트]"/>
      <dgm:spPr/>
      <dgm:t>
        <a:bodyPr/>
        <a:lstStyle/>
        <a:p>
          <a:pPr latinLnBrk="1"/>
          <a:r>
            <a:rPr lang="ko-KR" altLang="en-US" dirty="0"/>
            <a:t>배뇨 통증</a:t>
          </a:r>
        </a:p>
      </dgm:t>
    </dgm:pt>
    <dgm:pt modelId="{F499DC3A-82EF-4520-857B-EEAABCA94E8C}" type="parTrans" cxnId="{EB89D048-7B95-4E5E-9795-DA087C90E3EB}">
      <dgm:prSet/>
      <dgm:spPr/>
      <dgm:t>
        <a:bodyPr/>
        <a:lstStyle/>
        <a:p>
          <a:pPr latinLnBrk="1"/>
          <a:endParaRPr lang="ko-KR" altLang="en-US"/>
        </a:p>
      </dgm:t>
    </dgm:pt>
    <dgm:pt modelId="{ABFBEE01-CEE8-4371-B3FA-E6E97DE628D2}" type="sibTrans" cxnId="{EB89D048-7B95-4E5E-9795-DA087C90E3EB}">
      <dgm:prSet/>
      <dgm:spPr/>
      <dgm:t>
        <a:bodyPr/>
        <a:lstStyle/>
        <a:p>
          <a:pPr latinLnBrk="1"/>
          <a:endParaRPr lang="ko-KR" altLang="en-US"/>
        </a:p>
      </dgm:t>
    </dgm:pt>
    <dgm:pt modelId="{EF5E8B64-D212-41D5-9C2F-62FCC5DB9792}" type="pres">
      <dgm:prSet presAssocID="{F92860E9-9491-45A6-B7C5-E1D33D54A5D2}" presName="Name0" presStyleCnt="0">
        <dgm:presLayoutVars>
          <dgm:dir/>
          <dgm:animLvl val="lvl"/>
          <dgm:resizeHandles val="exact"/>
        </dgm:presLayoutVars>
      </dgm:prSet>
      <dgm:spPr/>
    </dgm:pt>
    <dgm:pt modelId="{FA719DD4-E7CA-420A-9817-C74AACA1DCD5}" type="pres">
      <dgm:prSet presAssocID="{EF02DB1B-848F-469E-A298-3491E470301B}" presName="composite" presStyleCnt="0"/>
      <dgm:spPr/>
    </dgm:pt>
    <dgm:pt modelId="{ACFFABE1-117C-48F5-AC95-88B9104F10CD}" type="pres">
      <dgm:prSet presAssocID="{EF02DB1B-848F-469E-A298-3491E470301B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</dgm:pt>
    <dgm:pt modelId="{E6AFF641-3D5E-4AC9-A6ED-817833EBE6C5}" type="pres">
      <dgm:prSet presAssocID="{EF02DB1B-848F-469E-A298-3491E470301B}" presName="desTx" presStyleLbl="alignAccFollowNode1" presStyleIdx="0" presStyleCnt="3">
        <dgm:presLayoutVars>
          <dgm:bulletEnabled val="1"/>
        </dgm:presLayoutVars>
      </dgm:prSet>
      <dgm:spPr/>
    </dgm:pt>
    <dgm:pt modelId="{A73C3FE9-FE0D-4B0F-87AB-6E18C072133B}" type="pres">
      <dgm:prSet presAssocID="{8F4FF98F-E757-4554-B9B8-FD5D7E7D92EC}" presName="space" presStyleCnt="0"/>
      <dgm:spPr/>
    </dgm:pt>
    <dgm:pt modelId="{960B680A-A960-456D-9A74-E31DEBE50F84}" type="pres">
      <dgm:prSet presAssocID="{8484D268-97EA-4A2C-A9EB-63D96EECEAEE}" presName="composite" presStyleCnt="0"/>
      <dgm:spPr/>
    </dgm:pt>
    <dgm:pt modelId="{990BC592-5098-49CF-BBC4-F84D9C296616}" type="pres">
      <dgm:prSet presAssocID="{8484D268-97EA-4A2C-A9EB-63D96EECEAEE}" presName="parTx" presStyleLbl="alignNode1" presStyleIdx="1" presStyleCnt="3" custLinFactNeighborX="47" custLinFactNeighborY="-1212">
        <dgm:presLayoutVars>
          <dgm:chMax val="0"/>
          <dgm:chPref val="0"/>
          <dgm:bulletEnabled val="1"/>
        </dgm:presLayoutVars>
      </dgm:prSet>
      <dgm:spPr/>
    </dgm:pt>
    <dgm:pt modelId="{408D5B5C-BC5E-498D-9306-7FCB2AB8890A}" type="pres">
      <dgm:prSet presAssocID="{8484D268-97EA-4A2C-A9EB-63D96EECEAEE}" presName="desTx" presStyleLbl="alignAccFollowNode1" presStyleIdx="1" presStyleCnt="3">
        <dgm:presLayoutVars>
          <dgm:bulletEnabled val="1"/>
        </dgm:presLayoutVars>
      </dgm:prSet>
      <dgm:spPr/>
    </dgm:pt>
    <dgm:pt modelId="{DA14F8AE-0A9E-4FC0-B37C-0B7A35B80048}" type="pres">
      <dgm:prSet presAssocID="{E75C5B22-BAFF-4013-9332-58FE42401029}" presName="space" presStyleCnt="0"/>
      <dgm:spPr/>
    </dgm:pt>
    <dgm:pt modelId="{B12C1685-4799-45CD-B790-711DCD95002A}" type="pres">
      <dgm:prSet presAssocID="{41BCE1D2-70CD-4317-A9B7-91DC53E4E861}" presName="composite" presStyleCnt="0"/>
      <dgm:spPr/>
    </dgm:pt>
    <dgm:pt modelId="{00FE57EC-3FD0-4EDF-A512-9747A6CAB98A}" type="pres">
      <dgm:prSet presAssocID="{41BCE1D2-70CD-4317-A9B7-91DC53E4E861}" presName="parTx" presStyleLbl="alignNode1" presStyleIdx="2" presStyleCnt="3" custLinFactNeighborX="198" custLinFactNeighborY="-996">
        <dgm:presLayoutVars>
          <dgm:chMax val="0"/>
          <dgm:chPref val="0"/>
          <dgm:bulletEnabled val="1"/>
        </dgm:presLayoutVars>
      </dgm:prSet>
      <dgm:spPr/>
    </dgm:pt>
    <dgm:pt modelId="{96BA9A8C-27D4-4237-8D3C-B39B0B06E3EA}" type="pres">
      <dgm:prSet presAssocID="{41BCE1D2-70CD-4317-A9B7-91DC53E4E8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4E44302-52AC-4EBC-B1B9-D0134D454EF8}" srcId="{EF02DB1B-848F-469E-A298-3491E470301B}" destId="{17B66CD2-0CFF-4001-85C9-0C6D873286F3}" srcOrd="1" destOrd="0" parTransId="{75654435-BC2F-4186-957C-D55D363D9438}" sibTransId="{862E1257-2444-4372-B48D-2A8A7541DEA8}"/>
    <dgm:cxn modelId="{E9A68307-B8A6-4BE3-AED5-B7AEBFA6C707}" type="presOf" srcId="{EF02DB1B-848F-469E-A298-3491E470301B}" destId="{ACFFABE1-117C-48F5-AC95-88B9104F10CD}" srcOrd="0" destOrd="0" presId="urn:microsoft.com/office/officeart/2005/8/layout/hList1"/>
    <dgm:cxn modelId="{91C7440D-947C-4250-8FFC-B0969F299645}" srcId="{EF02DB1B-848F-469E-A298-3491E470301B}" destId="{3FE2A263-CE71-49D7-8023-0F76D7D36C32}" srcOrd="5" destOrd="0" parTransId="{34E85209-47E2-4407-8AEA-5459E239C527}" sibTransId="{4C67C2DA-78B5-4157-BB87-538A3761D29F}"/>
    <dgm:cxn modelId="{95256713-8298-49EA-AE8F-0330950B9C6F}" srcId="{EF02DB1B-848F-469E-A298-3491E470301B}" destId="{B2FCAEC4-8BE7-42CC-B4E3-757D4D4666CF}" srcOrd="2" destOrd="0" parTransId="{9BF87B9C-3E8E-4496-8914-4F4F7CCB6280}" sibTransId="{660CEFFD-A7D8-4197-A006-8113D79EFAA0}"/>
    <dgm:cxn modelId="{67F9AB17-40E6-425B-A2F6-18B59FC7FA38}" srcId="{8484D268-97EA-4A2C-A9EB-63D96EECEAEE}" destId="{AE26B058-8C2B-4BDE-A73A-EE6ACD89045D}" srcOrd="2" destOrd="0" parTransId="{7C87D9E8-E97D-4CD3-B199-FEF868E49186}" sibTransId="{43133C9C-4EF6-48D8-8FD2-C05AA508367E}"/>
    <dgm:cxn modelId="{B826E62C-A6FC-42ED-86F6-04EAF4A0EA2D}" srcId="{F92860E9-9491-45A6-B7C5-E1D33D54A5D2}" destId="{EF02DB1B-848F-469E-A298-3491E470301B}" srcOrd="0" destOrd="0" parTransId="{2B116041-1D5F-4E5F-829A-A03F6962408D}" sibTransId="{8F4FF98F-E757-4554-B9B8-FD5D7E7D92EC}"/>
    <dgm:cxn modelId="{4C42412E-3A5D-4336-85E6-9C81DF719324}" type="presOf" srcId="{E42CF93D-6B94-4E54-B734-02F907EB6361}" destId="{E6AFF641-3D5E-4AC9-A6ED-817833EBE6C5}" srcOrd="0" destOrd="0" presId="urn:microsoft.com/office/officeart/2005/8/layout/hList1"/>
    <dgm:cxn modelId="{5933535B-89D6-4D56-9513-12D2B1DEC39E}" type="presOf" srcId="{1E9BE7F5-F83D-46AC-9BD4-3D62B93A3509}" destId="{E6AFF641-3D5E-4AC9-A6ED-817833EBE6C5}" srcOrd="0" destOrd="4" presId="urn:microsoft.com/office/officeart/2005/8/layout/hList1"/>
    <dgm:cxn modelId="{EB89D048-7B95-4E5E-9795-DA087C90E3EB}" srcId="{41BCE1D2-70CD-4317-A9B7-91DC53E4E861}" destId="{DF8EA0E4-FE66-41F1-BBCA-648BFA04EA25}" srcOrd="2" destOrd="0" parTransId="{F499DC3A-82EF-4520-857B-EEAABCA94E8C}" sibTransId="{ABFBEE01-CEE8-4371-B3FA-E6E97DE628D2}"/>
    <dgm:cxn modelId="{2FC7F04A-78EA-42A2-A64A-F3078551BC43}" type="presOf" srcId="{3FE2A263-CE71-49D7-8023-0F76D7D36C32}" destId="{E6AFF641-3D5E-4AC9-A6ED-817833EBE6C5}" srcOrd="0" destOrd="5" presId="urn:microsoft.com/office/officeart/2005/8/layout/hList1"/>
    <dgm:cxn modelId="{EDF0914B-579E-4F86-A3BB-F86EDB751E8F}" srcId="{8484D268-97EA-4A2C-A9EB-63D96EECEAEE}" destId="{7DD74C2A-3872-4F66-94B5-E2EED0E66638}" srcOrd="4" destOrd="0" parTransId="{EA6287C7-9624-40C7-9BBE-3E75C6C22541}" sibTransId="{1E4A801C-163D-4F18-9AAB-9B191471C49F}"/>
    <dgm:cxn modelId="{468AB06C-B0E7-4089-9A2F-00ED151D4F6F}" type="presOf" srcId="{B2FCAEC4-8BE7-42CC-B4E3-757D4D4666CF}" destId="{E6AFF641-3D5E-4AC9-A6ED-817833EBE6C5}" srcOrd="0" destOrd="2" presId="urn:microsoft.com/office/officeart/2005/8/layout/hList1"/>
    <dgm:cxn modelId="{F0127B73-6EAB-4557-B5EB-8A07F67EF677}" type="presOf" srcId="{8484D268-97EA-4A2C-A9EB-63D96EECEAEE}" destId="{990BC592-5098-49CF-BBC4-F84D9C296616}" srcOrd="0" destOrd="0" presId="urn:microsoft.com/office/officeart/2005/8/layout/hList1"/>
    <dgm:cxn modelId="{A2312E59-BC47-4124-98F3-A0FD4621A87E}" type="presOf" srcId="{7DD74C2A-3872-4F66-94B5-E2EED0E66638}" destId="{408D5B5C-BC5E-498D-9306-7FCB2AB8890A}" srcOrd="0" destOrd="4" presId="urn:microsoft.com/office/officeart/2005/8/layout/hList1"/>
    <dgm:cxn modelId="{489A1A7B-AF9B-4CB9-957C-449142AAC1A7}" srcId="{EF02DB1B-848F-469E-A298-3491E470301B}" destId="{B81D53B5-216C-4987-A166-490D3D68B41C}" srcOrd="3" destOrd="0" parTransId="{9B561A7F-C044-4AED-A9A3-23C511A01C41}" sibTransId="{BD16CDE7-DBD8-4FD0-B07D-4ECAD2110CE5}"/>
    <dgm:cxn modelId="{2EF2527E-60A2-4420-A308-1D997DFF7ECA}" srcId="{41BCE1D2-70CD-4317-A9B7-91DC53E4E861}" destId="{8D9314A1-2A0B-4AB9-A62A-A0FBDE410DA6}" srcOrd="0" destOrd="0" parTransId="{84A67ACD-2550-4D63-A23B-0032C0D95D8A}" sibTransId="{AE9BB63A-430F-468F-BF68-2C1A8F13B6D0}"/>
    <dgm:cxn modelId="{CA0D4B7F-29CD-4962-B26F-8A299734AA05}" srcId="{8484D268-97EA-4A2C-A9EB-63D96EECEAEE}" destId="{3CF5ED89-FEC3-4B1D-A71D-9D34FA366B27}" srcOrd="3" destOrd="0" parTransId="{A640DCF6-6394-4E0C-8599-4AA3F1CF0B8C}" sibTransId="{70AE9049-EFAB-4015-96E6-96EED40965F3}"/>
    <dgm:cxn modelId="{A0A42C9B-A601-45D1-A327-DA3F04EAF9C5}" srcId="{F92860E9-9491-45A6-B7C5-E1D33D54A5D2}" destId="{8484D268-97EA-4A2C-A9EB-63D96EECEAEE}" srcOrd="1" destOrd="0" parTransId="{F1B36A7A-7F35-4FD2-AC33-ACB5B2CC4EB6}" sibTransId="{E75C5B22-BAFF-4013-9332-58FE42401029}"/>
    <dgm:cxn modelId="{82450B9D-C5E1-49F1-93A7-0B76D7198080}" type="presOf" srcId="{91C273F1-4223-4717-81D1-C3475C98AC69}" destId="{408D5B5C-BC5E-498D-9306-7FCB2AB8890A}" srcOrd="0" destOrd="0" presId="urn:microsoft.com/office/officeart/2005/8/layout/hList1"/>
    <dgm:cxn modelId="{2DF11CA1-199F-4627-8842-F075F349D738}" type="presOf" srcId="{17B66CD2-0CFF-4001-85C9-0C6D873286F3}" destId="{E6AFF641-3D5E-4AC9-A6ED-817833EBE6C5}" srcOrd="0" destOrd="1" presId="urn:microsoft.com/office/officeart/2005/8/layout/hList1"/>
    <dgm:cxn modelId="{C862CDAD-1C5D-43FF-8BA5-B3474CEDF130}" type="presOf" srcId="{F92860E9-9491-45A6-B7C5-E1D33D54A5D2}" destId="{EF5E8B64-D212-41D5-9C2F-62FCC5DB9792}" srcOrd="0" destOrd="0" presId="urn:microsoft.com/office/officeart/2005/8/layout/hList1"/>
    <dgm:cxn modelId="{EC0D6FC6-41D1-441C-9BDA-F6D33D7F0E40}" srcId="{8484D268-97EA-4A2C-A9EB-63D96EECEAEE}" destId="{0F857145-9861-4A26-BF08-B5AD60F32614}" srcOrd="1" destOrd="0" parTransId="{CE5F45D9-F06E-4BAD-9D59-758B6C49660B}" sibTransId="{EF0BE825-6F6A-4EFE-943F-F88FE3C6537F}"/>
    <dgm:cxn modelId="{CCC488CA-9948-4CF8-BF52-38535FC2448A}" srcId="{41BCE1D2-70CD-4317-A9B7-91DC53E4E861}" destId="{61C30BB9-290C-44CA-9F25-59DBBAB53A08}" srcOrd="1" destOrd="0" parTransId="{5AEF72B4-2D16-4A98-A3B0-CB9AB8BCB10C}" sibTransId="{7E6E73A9-1B81-4CDF-B89C-A195C13382CE}"/>
    <dgm:cxn modelId="{0CC086CC-3D95-45BD-88D8-99CDAD71CAEF}" type="presOf" srcId="{41BCE1D2-70CD-4317-A9B7-91DC53E4E861}" destId="{00FE57EC-3FD0-4EDF-A512-9747A6CAB98A}" srcOrd="0" destOrd="0" presId="urn:microsoft.com/office/officeart/2005/8/layout/hList1"/>
    <dgm:cxn modelId="{2C17CBD6-6505-45CE-81A1-FDB6FC2031CC}" srcId="{EF02DB1B-848F-469E-A298-3491E470301B}" destId="{1E9BE7F5-F83D-46AC-9BD4-3D62B93A3509}" srcOrd="4" destOrd="0" parTransId="{0F447AB6-7829-422F-89C6-68B71A59B0EF}" sibTransId="{ABCADDAE-6F6E-4572-A13B-A5185D2B67CD}"/>
    <dgm:cxn modelId="{8907F4D6-7146-46A5-B5E2-E56391E09F91}" type="presOf" srcId="{61C30BB9-290C-44CA-9F25-59DBBAB53A08}" destId="{96BA9A8C-27D4-4237-8D3C-B39B0B06E3EA}" srcOrd="0" destOrd="1" presId="urn:microsoft.com/office/officeart/2005/8/layout/hList1"/>
    <dgm:cxn modelId="{92110DD9-AB1D-47AE-A132-130C1D0DF0E4}" type="presOf" srcId="{DF8EA0E4-FE66-41F1-BBCA-648BFA04EA25}" destId="{96BA9A8C-27D4-4237-8D3C-B39B0B06E3EA}" srcOrd="0" destOrd="2" presId="urn:microsoft.com/office/officeart/2005/8/layout/hList1"/>
    <dgm:cxn modelId="{3AF6A3D9-18BC-4FAC-94A1-B9E8BE0D6D4B}" srcId="{EF02DB1B-848F-469E-A298-3491E470301B}" destId="{E42CF93D-6B94-4E54-B734-02F907EB6361}" srcOrd="0" destOrd="0" parTransId="{953B37C0-6238-4F33-988A-6063303277AD}" sibTransId="{1F5C0D0F-6DF5-4AFF-A682-3C572F1AF8DC}"/>
    <dgm:cxn modelId="{D1A6A1E0-A759-47C1-9CDC-E11B1D549DDF}" srcId="{8484D268-97EA-4A2C-A9EB-63D96EECEAEE}" destId="{91C273F1-4223-4717-81D1-C3475C98AC69}" srcOrd="0" destOrd="0" parTransId="{1D677104-D1C8-439E-9D51-61980A841A44}" sibTransId="{0D5EB55F-42E9-4F68-9172-69DA618D66F4}"/>
    <dgm:cxn modelId="{43B582E3-5BAE-45A8-8C8A-C7488E3AF792}" type="presOf" srcId="{B81D53B5-216C-4987-A166-490D3D68B41C}" destId="{E6AFF641-3D5E-4AC9-A6ED-817833EBE6C5}" srcOrd="0" destOrd="3" presId="urn:microsoft.com/office/officeart/2005/8/layout/hList1"/>
    <dgm:cxn modelId="{0CE12AE4-D0E2-484C-A58A-4E75DD115011}" type="presOf" srcId="{AE26B058-8C2B-4BDE-A73A-EE6ACD89045D}" destId="{408D5B5C-BC5E-498D-9306-7FCB2AB8890A}" srcOrd="0" destOrd="2" presId="urn:microsoft.com/office/officeart/2005/8/layout/hList1"/>
    <dgm:cxn modelId="{063943E5-BF5A-4DF8-A509-9C62A34FFA11}" type="presOf" srcId="{0F857145-9861-4A26-BF08-B5AD60F32614}" destId="{408D5B5C-BC5E-498D-9306-7FCB2AB8890A}" srcOrd="0" destOrd="1" presId="urn:microsoft.com/office/officeart/2005/8/layout/hList1"/>
    <dgm:cxn modelId="{55A222E7-4882-44CF-8E1D-170DCB9A5916}" type="presOf" srcId="{3CF5ED89-FEC3-4B1D-A71D-9D34FA366B27}" destId="{408D5B5C-BC5E-498D-9306-7FCB2AB8890A}" srcOrd="0" destOrd="3" presId="urn:microsoft.com/office/officeart/2005/8/layout/hList1"/>
    <dgm:cxn modelId="{7BAD1EED-F5C7-4DA1-844A-92B1471B1E7C}" srcId="{F92860E9-9491-45A6-B7C5-E1D33D54A5D2}" destId="{41BCE1D2-70CD-4317-A9B7-91DC53E4E861}" srcOrd="2" destOrd="0" parTransId="{8D9E10FF-FBD9-4FA7-9C81-79878561DA94}" sibTransId="{068CA303-BCD3-4045-A671-6E7D654BBBA8}"/>
    <dgm:cxn modelId="{983A20FB-3099-4841-84F5-1F8B9AB20CD8}" type="presOf" srcId="{8D9314A1-2A0B-4AB9-A62A-A0FBDE410DA6}" destId="{96BA9A8C-27D4-4237-8D3C-B39B0B06E3EA}" srcOrd="0" destOrd="0" presId="urn:microsoft.com/office/officeart/2005/8/layout/hList1"/>
    <dgm:cxn modelId="{8F55286E-4858-422B-8693-ACFF84F2FFD9}" type="presParOf" srcId="{EF5E8B64-D212-41D5-9C2F-62FCC5DB9792}" destId="{FA719DD4-E7CA-420A-9817-C74AACA1DCD5}" srcOrd="0" destOrd="0" presId="urn:microsoft.com/office/officeart/2005/8/layout/hList1"/>
    <dgm:cxn modelId="{AD0D54A0-0340-4D28-BBC9-ACB3E9B9BA64}" type="presParOf" srcId="{FA719DD4-E7CA-420A-9817-C74AACA1DCD5}" destId="{ACFFABE1-117C-48F5-AC95-88B9104F10CD}" srcOrd="0" destOrd="0" presId="urn:microsoft.com/office/officeart/2005/8/layout/hList1"/>
    <dgm:cxn modelId="{D5BF730C-AA5A-47E5-81F1-C810F728773D}" type="presParOf" srcId="{FA719DD4-E7CA-420A-9817-C74AACA1DCD5}" destId="{E6AFF641-3D5E-4AC9-A6ED-817833EBE6C5}" srcOrd="1" destOrd="0" presId="urn:microsoft.com/office/officeart/2005/8/layout/hList1"/>
    <dgm:cxn modelId="{C0B78C52-AC69-43F3-B438-4A0BE1FC12E8}" type="presParOf" srcId="{EF5E8B64-D212-41D5-9C2F-62FCC5DB9792}" destId="{A73C3FE9-FE0D-4B0F-87AB-6E18C072133B}" srcOrd="1" destOrd="0" presId="urn:microsoft.com/office/officeart/2005/8/layout/hList1"/>
    <dgm:cxn modelId="{D9CA40EE-A351-40BC-AE89-79FA40DF24D0}" type="presParOf" srcId="{EF5E8B64-D212-41D5-9C2F-62FCC5DB9792}" destId="{960B680A-A960-456D-9A74-E31DEBE50F84}" srcOrd="2" destOrd="0" presId="urn:microsoft.com/office/officeart/2005/8/layout/hList1"/>
    <dgm:cxn modelId="{EA9A252D-5BDE-4014-8B17-B92A1AD5216F}" type="presParOf" srcId="{960B680A-A960-456D-9A74-E31DEBE50F84}" destId="{990BC592-5098-49CF-BBC4-F84D9C296616}" srcOrd="0" destOrd="0" presId="urn:microsoft.com/office/officeart/2005/8/layout/hList1"/>
    <dgm:cxn modelId="{CEDBC86B-0588-449D-B58C-2AE888CC23FF}" type="presParOf" srcId="{960B680A-A960-456D-9A74-E31DEBE50F84}" destId="{408D5B5C-BC5E-498D-9306-7FCB2AB8890A}" srcOrd="1" destOrd="0" presId="urn:microsoft.com/office/officeart/2005/8/layout/hList1"/>
    <dgm:cxn modelId="{BA02A495-7EC9-4AAE-BEE2-F2F56611773D}" type="presParOf" srcId="{EF5E8B64-D212-41D5-9C2F-62FCC5DB9792}" destId="{DA14F8AE-0A9E-4FC0-B37C-0B7A35B80048}" srcOrd="3" destOrd="0" presId="urn:microsoft.com/office/officeart/2005/8/layout/hList1"/>
    <dgm:cxn modelId="{8D57A96F-61CA-4CA2-90DA-8B889E15D3DF}" type="presParOf" srcId="{EF5E8B64-D212-41D5-9C2F-62FCC5DB9792}" destId="{B12C1685-4799-45CD-B790-711DCD95002A}" srcOrd="4" destOrd="0" presId="urn:microsoft.com/office/officeart/2005/8/layout/hList1"/>
    <dgm:cxn modelId="{B32F3137-353A-4A9C-977A-044662BD8FE9}" type="presParOf" srcId="{B12C1685-4799-45CD-B790-711DCD95002A}" destId="{00FE57EC-3FD0-4EDF-A512-9747A6CAB98A}" srcOrd="0" destOrd="0" presId="urn:microsoft.com/office/officeart/2005/8/layout/hList1"/>
    <dgm:cxn modelId="{1BB64AFF-F30E-4052-84B2-BF1CE2B68339}" type="presParOf" srcId="{B12C1685-4799-45CD-B790-711DCD95002A}" destId="{96BA9A8C-27D4-4237-8D3C-B39B0B06E3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FABE1-117C-48F5-AC95-88B9104F10CD}">
      <dsp:nvSpPr>
        <dsp:cNvPr id="0" name=""/>
        <dsp:cNvSpPr/>
      </dsp:nvSpPr>
      <dsp:spPr>
        <a:xfrm>
          <a:off x="0" y="97565"/>
          <a:ext cx="300807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저장 장애</a:t>
          </a:r>
        </a:p>
      </dsp:txBody>
      <dsp:txXfrm>
        <a:off x="0" y="97565"/>
        <a:ext cx="3008077" cy="604800"/>
      </dsp:txXfrm>
    </dsp:sp>
    <dsp:sp modelId="{E6AFF641-3D5E-4AC9-A6ED-817833EBE6C5}">
      <dsp:nvSpPr>
        <dsp:cNvPr id="0" name=""/>
        <dsp:cNvSpPr/>
      </dsp:nvSpPr>
      <dsp:spPr>
        <a:xfrm>
          <a:off x="3085" y="702365"/>
          <a:ext cx="3008077" cy="2997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 err="1"/>
            <a:t>빈뇨</a:t>
          </a:r>
          <a:r>
            <a:rPr lang="en-US" altLang="ko-KR" sz="2100" kern="1200" dirty="0"/>
            <a:t>(1</a:t>
          </a:r>
          <a:r>
            <a:rPr lang="ko-KR" altLang="en-US" sz="2100" kern="1200" dirty="0"/>
            <a:t>일 </a:t>
          </a:r>
          <a:r>
            <a:rPr lang="en-US" altLang="ko-KR" sz="2100" kern="1200" dirty="0"/>
            <a:t>8</a:t>
          </a:r>
          <a:r>
            <a:rPr lang="ko-KR" altLang="en-US" sz="2100" kern="1200" dirty="0"/>
            <a:t>회 이상</a:t>
          </a:r>
          <a:r>
            <a:rPr lang="en-US" altLang="ko-KR" sz="2100" kern="1200" dirty="0"/>
            <a:t>)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/>
            <a:t>야뇨증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 err="1"/>
            <a:t>요절박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/>
            <a:t>요실금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 err="1"/>
            <a:t>야간뇨</a:t>
          </a:r>
          <a:r>
            <a:rPr lang="en-US" altLang="ko-KR" sz="2100" kern="1200" dirty="0"/>
            <a:t>(</a:t>
          </a:r>
          <a:r>
            <a:rPr lang="ko-KR" altLang="en-US" sz="2100" kern="1200" dirty="0"/>
            <a:t>밤에 </a:t>
          </a:r>
          <a:r>
            <a:rPr lang="en-US" altLang="ko-KR" sz="2100" kern="1200" dirty="0"/>
            <a:t>2</a:t>
          </a:r>
          <a:r>
            <a:rPr lang="ko-KR" altLang="en-US" sz="2100" kern="1200" dirty="0" err="1"/>
            <a:t>회이상</a:t>
          </a:r>
          <a:r>
            <a:rPr lang="en-US" altLang="ko-KR" sz="2100" kern="1200" dirty="0"/>
            <a:t>)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ko-KR" altLang="en-US" sz="2100" kern="1200" dirty="0"/>
        </a:p>
      </dsp:txBody>
      <dsp:txXfrm>
        <a:off x="3085" y="702365"/>
        <a:ext cx="3008077" cy="2997540"/>
      </dsp:txXfrm>
    </dsp:sp>
    <dsp:sp modelId="{990BC592-5098-49CF-BBC4-F84D9C296616}">
      <dsp:nvSpPr>
        <dsp:cNvPr id="0" name=""/>
        <dsp:cNvSpPr/>
      </dsp:nvSpPr>
      <dsp:spPr>
        <a:xfrm>
          <a:off x="3433706" y="90234"/>
          <a:ext cx="300807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배뇨 장애</a:t>
          </a:r>
        </a:p>
      </dsp:txBody>
      <dsp:txXfrm>
        <a:off x="3433706" y="90234"/>
        <a:ext cx="3008077" cy="604800"/>
      </dsp:txXfrm>
    </dsp:sp>
    <dsp:sp modelId="{408D5B5C-BC5E-498D-9306-7FCB2AB8890A}">
      <dsp:nvSpPr>
        <dsp:cNvPr id="0" name=""/>
        <dsp:cNvSpPr/>
      </dsp:nvSpPr>
      <dsp:spPr>
        <a:xfrm>
          <a:off x="3432292" y="702365"/>
          <a:ext cx="3008077" cy="2997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/>
            <a:t>약뇨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/>
            <a:t>분산뇨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/>
            <a:t>간헐뇨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/>
            <a:t>복압배뇨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 err="1"/>
            <a:t>요주저</a:t>
          </a:r>
          <a:endParaRPr lang="ko-KR" altLang="en-US" sz="2100" kern="1200" dirty="0"/>
        </a:p>
      </dsp:txBody>
      <dsp:txXfrm>
        <a:off x="3432292" y="702365"/>
        <a:ext cx="3008077" cy="2997540"/>
      </dsp:txXfrm>
    </dsp:sp>
    <dsp:sp modelId="{00FE57EC-3FD0-4EDF-A512-9747A6CAB98A}">
      <dsp:nvSpPr>
        <dsp:cNvPr id="0" name=""/>
        <dsp:cNvSpPr/>
      </dsp:nvSpPr>
      <dsp:spPr>
        <a:xfrm>
          <a:off x="6864585" y="91541"/>
          <a:ext cx="300807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/>
            <a:t>배뇨 후 증상</a:t>
          </a:r>
          <a:endParaRPr lang="en-US" altLang="ko-KR" sz="2100" kern="1200" dirty="0"/>
        </a:p>
      </dsp:txBody>
      <dsp:txXfrm>
        <a:off x="6864585" y="91541"/>
        <a:ext cx="3008077" cy="604800"/>
      </dsp:txXfrm>
    </dsp:sp>
    <dsp:sp modelId="{96BA9A8C-27D4-4237-8D3C-B39B0B06E3EA}">
      <dsp:nvSpPr>
        <dsp:cNvPr id="0" name=""/>
        <dsp:cNvSpPr/>
      </dsp:nvSpPr>
      <dsp:spPr>
        <a:xfrm>
          <a:off x="6861500" y="702365"/>
          <a:ext cx="3008077" cy="29975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/>
            <a:t>잔뇨감</a:t>
          </a:r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/>
            <a:t>배뇨 후 </a:t>
          </a:r>
          <a:r>
            <a:rPr lang="ko-KR" altLang="en-US" sz="2100" kern="1200" dirty="0" err="1"/>
            <a:t>요점적</a:t>
          </a:r>
          <a:endParaRPr lang="ko-KR" altLang="en-US" sz="2100" kern="1200" dirty="0"/>
        </a:p>
        <a:p>
          <a:pPr marL="228600" lvl="1" indent="-228600" algn="l" defTabSz="9334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2100" kern="1200" dirty="0"/>
            <a:t>배뇨 통증</a:t>
          </a:r>
        </a:p>
      </dsp:txBody>
      <dsp:txXfrm>
        <a:off x="6861500" y="702365"/>
        <a:ext cx="3008077" cy="299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8D19-1A0D-47AF-90D2-1C19440164A8}" type="datetimeFigureOut">
              <a:rPr lang="ko-KR" altLang="en-US" smtClean="0"/>
              <a:t>2017-06-12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C3F5B-C67D-433E-A342-93EBEF0AE43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238" indent="-2921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5225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7088" indent="-233363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100B5D-F831-4A9F-BEA2-27DC7F80D3D5}" type="slidenum">
              <a:rPr lang="en-US">
                <a:latin typeface="Calibri" panose="020F0502020204030204" pitchFamily="34" charset="0"/>
              </a:rPr>
              <a:pPr eaLnBrk="1" hangingPunct="1"/>
              <a:t>10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22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Betmiga</a:t>
            </a:r>
            <a:r>
              <a:rPr lang="en-US" altLang="zh-TW" dirty="0"/>
              <a:t>™ works via a different receptor pathway from </a:t>
            </a:r>
            <a:r>
              <a:rPr lang="en-US" altLang="zh-TW" dirty="0" err="1"/>
              <a:t>antimuscarinic</a:t>
            </a:r>
            <a:r>
              <a:rPr lang="en-US" altLang="zh-TW" dirty="0"/>
              <a:t> agents. </a:t>
            </a:r>
          </a:p>
          <a:p>
            <a:r>
              <a:rPr lang="en-US" altLang="zh-TW" dirty="0" err="1"/>
              <a:t>Antimuscarinics</a:t>
            </a:r>
            <a:r>
              <a:rPr lang="en-US" altLang="zh-TW" dirty="0"/>
              <a:t> are thought to interfere with the action of acetylcholine on bladder smooth muscle (parasympathetic pathway) and inhibit involuntary contractions (i.e. delay voiding).</a:t>
            </a:r>
          </a:p>
          <a:p>
            <a:r>
              <a:rPr lang="en-US" altLang="zh-TW" dirty="0"/>
              <a:t>By contrast, </a:t>
            </a:r>
            <a:r>
              <a:rPr lang="en-US" altLang="zh-TW" dirty="0" err="1"/>
              <a:t>Betmiga</a:t>
            </a:r>
            <a:r>
              <a:rPr lang="en-US" altLang="zh-TW" dirty="0"/>
              <a:t>™ is a potent and selective </a:t>
            </a:r>
            <a:r>
              <a:rPr lang="el-GR" altLang="zh-TW" dirty="0"/>
              <a:t>β3-</a:t>
            </a:r>
            <a:r>
              <a:rPr lang="en-US" altLang="zh-TW" dirty="0" err="1"/>
              <a:t>adrenoceptor</a:t>
            </a:r>
            <a:r>
              <a:rPr lang="en-US" altLang="zh-TW" dirty="0"/>
              <a:t> agonist, that increases relaxation of bladder smooth muscle via adrenergic receptors (sympathetic pathway) increasing storage volume and the time interval between voids.</a:t>
            </a:r>
          </a:p>
          <a:p>
            <a:endParaRPr lang="en-US" altLang="zh-TW" dirty="0"/>
          </a:p>
          <a:p>
            <a:r>
              <a:rPr lang="en-US" altLang="zh-TW" dirty="0"/>
              <a:t>Reference</a:t>
            </a:r>
          </a:p>
          <a:p>
            <a:r>
              <a:rPr lang="en-US" altLang="zh-TW" dirty="0"/>
              <a:t>Chu FM, </a:t>
            </a:r>
            <a:r>
              <a:rPr lang="en-US" altLang="zh-TW" dirty="0" err="1"/>
              <a:t>Dmochowski</a:t>
            </a:r>
            <a:r>
              <a:rPr lang="en-US" altLang="zh-TW" dirty="0"/>
              <a:t> R. Am J Med 2006;119(3 </a:t>
            </a:r>
            <a:r>
              <a:rPr lang="en-US" altLang="zh-TW" dirty="0" err="1"/>
              <a:t>Suppl</a:t>
            </a:r>
            <a:r>
              <a:rPr lang="en-US" altLang="zh-TW" dirty="0"/>
              <a:t> 1):3–8.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21A2-AB23-4F15-9400-86292220BAE6}" type="slidenum">
              <a:rPr lang="zh-TW" altLang="en-US" smtClean="0">
                <a:solidFill>
                  <a:prstClr val="black"/>
                </a:solidFill>
              </a:rPr>
              <a:pPr/>
              <a:t>28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1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當吃別的沒效，可以考慮換過來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21A2-AB23-4F15-9400-86292220BAE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77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To date, three distinct </a:t>
            </a:r>
            <a:r>
              <a:rPr lang="el-GR" altLang="zh-TW" dirty="0"/>
              <a:t>α1-</a:t>
            </a:r>
            <a:r>
              <a:rPr lang="en-US" altLang="zh-TW" dirty="0"/>
              <a:t>adrenergic receptor subtypes have been cloned and characterized: </a:t>
            </a:r>
            <a:r>
              <a:rPr lang="el-GR" altLang="zh-TW" dirty="0"/>
              <a:t>α1</a:t>
            </a:r>
            <a:r>
              <a:rPr lang="en-US" altLang="zh-TW" dirty="0"/>
              <a:t>A, </a:t>
            </a:r>
            <a:r>
              <a:rPr lang="el-GR" altLang="zh-TW" dirty="0"/>
              <a:t>α1</a:t>
            </a:r>
            <a:r>
              <a:rPr lang="en-US" altLang="zh-TW" dirty="0"/>
              <a:t>B, and </a:t>
            </a:r>
            <a:r>
              <a:rPr lang="el-GR" altLang="zh-TW" dirty="0"/>
              <a:t>α1</a:t>
            </a:r>
            <a:r>
              <a:rPr lang="en-US" altLang="zh-TW" dirty="0"/>
              <a:t>D. The three receptor subtypes, although related, are structurally distinct.1 The </a:t>
            </a:r>
            <a:r>
              <a:rPr lang="el-GR" altLang="zh-TW" dirty="0"/>
              <a:t>α1-</a:t>
            </a:r>
            <a:r>
              <a:rPr lang="en-US" altLang="zh-TW" dirty="0"/>
              <a:t>adrenergic receptors are distributed in many tissues throughout the body. In prostate tissue, particularly BPH prostate tissue, the </a:t>
            </a:r>
            <a:r>
              <a:rPr lang="el-GR" altLang="zh-TW" dirty="0"/>
              <a:t>α1</a:t>
            </a:r>
            <a:r>
              <a:rPr lang="en-US" altLang="zh-TW" dirty="0"/>
              <a:t>A receptor subtype predominates.2 In the peripheral vasculature, the </a:t>
            </a:r>
            <a:r>
              <a:rPr lang="el-GR" altLang="zh-TW" dirty="0"/>
              <a:t>α1</a:t>
            </a:r>
            <a:r>
              <a:rPr lang="en-US" altLang="zh-TW" dirty="0"/>
              <a:t>B receptors predominate.3 The primary subtype in the bladder, spinal cord,1 and nasal passages are </a:t>
            </a:r>
            <a:r>
              <a:rPr lang="el-GR" altLang="zh-TW" dirty="0"/>
              <a:t>α1</a:t>
            </a:r>
            <a:r>
              <a:rPr lang="en-US" altLang="zh-TW" dirty="0"/>
              <a:t>D receptors.4</a:t>
            </a:r>
          </a:p>
          <a:p>
            <a:r>
              <a:rPr lang="en-US" altLang="zh-TW" dirty="0"/>
              <a:t>The receptor subtypes also have distinct functional roles. In general, prostate smooth muscle contraction is regulated by </a:t>
            </a:r>
            <a:r>
              <a:rPr lang="el-GR" altLang="zh-TW" dirty="0"/>
              <a:t>α1</a:t>
            </a:r>
            <a:r>
              <a:rPr lang="en-US" altLang="zh-TW" dirty="0"/>
              <a:t>A adrenergic receptors,5 whereas contraction of the arterial blood vessels is regulated primarily by </a:t>
            </a:r>
            <a:r>
              <a:rPr lang="el-GR" altLang="zh-TW" dirty="0"/>
              <a:t>α1</a:t>
            </a:r>
            <a:r>
              <a:rPr lang="en-US" altLang="zh-TW" dirty="0"/>
              <a:t>B receptor subtypes.6 The exact role of </a:t>
            </a:r>
            <a:r>
              <a:rPr lang="el-GR" altLang="zh-TW" dirty="0"/>
              <a:t>α1</a:t>
            </a:r>
            <a:r>
              <a:rPr lang="en-US" altLang="zh-TW" dirty="0"/>
              <a:t>D receptors has not been established, but they are thought to regulate nasal secretions4 and to play a role in bladder symptoms.1</a:t>
            </a:r>
          </a:p>
          <a:p>
            <a:r>
              <a:rPr lang="en-US" altLang="zh-TW" dirty="0"/>
              <a:t>1.	Schwinn DA, </a:t>
            </a:r>
            <a:r>
              <a:rPr lang="en-US" altLang="zh-TW" dirty="0" err="1"/>
              <a:t>Roehrborn</a:t>
            </a:r>
            <a:r>
              <a:rPr lang="en-US" altLang="zh-TW" dirty="0"/>
              <a:t> CG. Alpha1-adrenoceptor subtypes and lower urinary tract symptoms. </a:t>
            </a:r>
            <a:br>
              <a:rPr lang="en-US" altLang="zh-TW" dirty="0"/>
            </a:br>
            <a:r>
              <a:rPr lang="en-US" altLang="zh-TW" dirty="0"/>
              <a:t>	</a:t>
            </a:r>
            <a:r>
              <a:rPr lang="en-US" altLang="zh-TW" dirty="0" err="1"/>
              <a:t>Int</a:t>
            </a:r>
            <a:r>
              <a:rPr lang="en-US" altLang="zh-TW" dirty="0"/>
              <a:t> J Urol. 2008;15:193-199.</a:t>
            </a:r>
          </a:p>
          <a:p>
            <a:r>
              <a:rPr lang="en-US" altLang="zh-TW" dirty="0"/>
              <a:t>2.	</a:t>
            </a:r>
            <a:r>
              <a:rPr lang="en-US" altLang="zh-TW" dirty="0" err="1"/>
              <a:t>Nasu</a:t>
            </a:r>
            <a:r>
              <a:rPr lang="en-US" altLang="zh-TW" dirty="0"/>
              <a:t> K, Moriyama N, </a:t>
            </a:r>
            <a:r>
              <a:rPr lang="en-US" altLang="zh-TW" dirty="0" err="1"/>
              <a:t>Kawabe</a:t>
            </a:r>
            <a:r>
              <a:rPr lang="en-US" altLang="zh-TW" dirty="0"/>
              <a:t> K, et al. Quantification and distribution of </a:t>
            </a:r>
            <a:r>
              <a:rPr lang="el-GR" altLang="zh-TW" dirty="0"/>
              <a:t>α1-</a:t>
            </a:r>
            <a:r>
              <a:rPr lang="en-US" altLang="zh-TW" dirty="0" err="1"/>
              <a:t>adrenoceptor</a:t>
            </a:r>
            <a:r>
              <a:rPr lang="en-US" altLang="zh-TW" dirty="0"/>
              <a:t> subtype 	mRNAs in human prostate: comparison of benign hypertrophied tissue and </a:t>
            </a:r>
            <a:r>
              <a:rPr lang="en-US" altLang="zh-TW" dirty="0" err="1"/>
              <a:t>nonhypertrophied</a:t>
            </a:r>
            <a:r>
              <a:rPr lang="en-US" altLang="zh-TW" dirty="0"/>
              <a:t> tissue. 	Br J </a:t>
            </a:r>
            <a:r>
              <a:rPr lang="en-US" altLang="zh-TW" dirty="0" err="1"/>
              <a:t>Pharmacol</a:t>
            </a:r>
            <a:r>
              <a:rPr lang="en-US" altLang="zh-TW" dirty="0"/>
              <a:t>. 1996;119:797-803.</a:t>
            </a:r>
          </a:p>
          <a:p>
            <a:r>
              <a:rPr lang="en-US" altLang="zh-TW" dirty="0"/>
              <a:t>3.	Murata S, Taniguchi T, Takahashi M, et al. Tissue selectivity of KMD-3213, an alpha(1)-	</a:t>
            </a:r>
            <a:r>
              <a:rPr lang="en-US" altLang="zh-TW" dirty="0" err="1"/>
              <a:t>adrenoceptor</a:t>
            </a:r>
            <a:r>
              <a:rPr lang="en-US" altLang="zh-TW" dirty="0"/>
              <a:t> antagonist, in human prostate and vasculature. J Urol. 2000;164:578-583.</a:t>
            </a:r>
          </a:p>
          <a:p>
            <a:r>
              <a:rPr lang="en-US" altLang="zh-TW" dirty="0"/>
              <a:t>4.	Stafford-Smith M, </a:t>
            </a:r>
            <a:r>
              <a:rPr lang="en-US" altLang="zh-TW" dirty="0" err="1"/>
              <a:t>Bartz</a:t>
            </a:r>
            <a:r>
              <a:rPr lang="en-US" altLang="zh-TW" dirty="0"/>
              <a:t> R, Wilson K, et al. Alpha-adrenergic mRNA subtype expression in the human 	nasal turbinate. Can J </a:t>
            </a:r>
            <a:r>
              <a:rPr lang="en-US" altLang="zh-TW" dirty="0" err="1"/>
              <a:t>Anesth</a:t>
            </a:r>
            <a:r>
              <a:rPr lang="en-US" altLang="zh-TW" dirty="0"/>
              <a:t>. 2007;54:549-555.</a:t>
            </a:r>
          </a:p>
          <a:p>
            <a:r>
              <a:rPr lang="en-US" altLang="zh-TW" dirty="0"/>
              <a:t>5.	Kaplan SA. Use of alpha-adrenergic inhibitors in treatment of benign prostatic hyperplasia and 	implications of  sexual function. Urology. 2004;63:428-434.</a:t>
            </a:r>
          </a:p>
          <a:p>
            <a:r>
              <a:rPr lang="en-US" altLang="zh-TW" dirty="0"/>
              <a:t>6.	Townsend SA, Jung AS, Hoe YSG, et al. Critical role for the </a:t>
            </a:r>
            <a:r>
              <a:rPr lang="el-GR" altLang="zh-TW" dirty="0"/>
              <a:t>α-1</a:t>
            </a:r>
            <a:r>
              <a:rPr lang="en-US" altLang="zh-TW" dirty="0"/>
              <a:t>B adrenergic receptor at the sympathetic 	</a:t>
            </a:r>
            <a:r>
              <a:rPr lang="en-US" altLang="zh-TW" dirty="0" err="1"/>
              <a:t>neuroeffector</a:t>
            </a:r>
            <a:r>
              <a:rPr lang="en-US" altLang="zh-TW" dirty="0"/>
              <a:t> junction. Hypertension. 2004;44:776-782.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C21A2-AB23-4F15-9400-86292220BAE6}" type="slidenum">
              <a:rPr lang="zh-TW" altLang="en-US" smtClean="0">
                <a:solidFill>
                  <a:prstClr val="black"/>
                </a:solidFill>
              </a:rPr>
              <a:pPr/>
              <a:t>31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48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Diabetes Insipidus</a:t>
            </a:r>
          </a:p>
          <a:p>
            <a:r>
              <a:rPr lang="en-GB" dirty="0"/>
              <a:t>Ineffective in Renal DI: kidney</a:t>
            </a:r>
            <a:r>
              <a:rPr lang="en-GB" baseline="0" dirty="0"/>
              <a:t> unresponsive to ADH</a:t>
            </a:r>
          </a:p>
          <a:p>
            <a:r>
              <a:rPr lang="en-GB" baseline="0" dirty="0"/>
              <a:t>Usually life long therapy: short term therapy in head injury or neurosurgery</a:t>
            </a:r>
          </a:p>
          <a:p>
            <a:r>
              <a:rPr lang="en-GB" baseline="0" dirty="0"/>
              <a:t>Desmopressin dose- individualised by measuring 24 hr urine volume</a:t>
            </a:r>
          </a:p>
          <a:p>
            <a:r>
              <a:rPr lang="en-GB" baseline="0" dirty="0" err="1"/>
              <a:t>Aquaeous</a:t>
            </a:r>
            <a:r>
              <a:rPr lang="en-GB" baseline="0" dirty="0"/>
              <a:t> vasopressin/</a:t>
            </a:r>
            <a:r>
              <a:rPr lang="en-GB" baseline="0" dirty="0" err="1"/>
              <a:t>lysopressin</a:t>
            </a:r>
            <a:r>
              <a:rPr lang="en-GB" baseline="0" dirty="0"/>
              <a:t> injection: impracticable for long term use </a:t>
            </a:r>
            <a:r>
              <a:rPr lang="en-GB" dirty="0">
                <a:sym typeface="Wingdings" panose="05000000000000000000" pitchFamily="2" charset="2"/>
              </a:rPr>
              <a:t> can be used to distinguish</a:t>
            </a:r>
            <a:r>
              <a:rPr lang="en-GB" baseline="0" dirty="0">
                <a:sym typeface="Wingdings" panose="05000000000000000000" pitchFamily="2" charset="2"/>
              </a:rPr>
              <a:t> neurogenic and nephrogenic DI: response seen in neurogenic DI. Desmopressin 2microgm </a:t>
            </a:r>
            <a:r>
              <a:rPr lang="en-GB" baseline="0" dirty="0" err="1">
                <a:sym typeface="Wingdings" panose="05000000000000000000" pitchFamily="2" charset="2"/>
              </a:rPr>
              <a:t>i.m</a:t>
            </a:r>
            <a:r>
              <a:rPr lang="en-GB" baseline="0" dirty="0">
                <a:sym typeface="Wingdings" panose="05000000000000000000" pitchFamily="2" charset="2"/>
              </a:rPr>
              <a:t>. preferred these days</a:t>
            </a:r>
          </a:p>
          <a:p>
            <a:endParaRPr lang="en-GB" baseline="0" dirty="0">
              <a:sym typeface="Wingdings" panose="05000000000000000000" pitchFamily="2" charset="2"/>
            </a:endParaRPr>
          </a:p>
          <a:p>
            <a:r>
              <a:rPr lang="en-GB" baseline="0" dirty="0">
                <a:sym typeface="Wingdings" panose="05000000000000000000" pitchFamily="2" charset="2"/>
              </a:rPr>
              <a:t>Bed wetting and nocturia</a:t>
            </a:r>
          </a:p>
          <a:p>
            <a:r>
              <a:rPr lang="en-GB" baseline="0" dirty="0">
                <a:sym typeface="Wingdings" panose="05000000000000000000" pitchFamily="2" charset="2"/>
              </a:rPr>
              <a:t>Intra nasal/oral, </a:t>
            </a:r>
            <a:r>
              <a:rPr lang="en-GB" baseline="0" dirty="0" err="1">
                <a:sym typeface="Wingdings" panose="05000000000000000000" pitchFamily="2" charset="2"/>
              </a:rPr>
              <a:t>hS</a:t>
            </a:r>
            <a:endParaRPr lang="en-GB" baseline="0" dirty="0">
              <a:sym typeface="Wingdings" panose="05000000000000000000" pitchFamily="2" charset="2"/>
            </a:endParaRPr>
          </a:p>
          <a:p>
            <a:r>
              <a:rPr lang="en-GB" dirty="0"/>
              <a:t>Controls primary nocturia by decreasing urine volume</a:t>
            </a:r>
          </a:p>
          <a:p>
            <a:r>
              <a:rPr lang="en-GB" dirty="0"/>
              <a:t>Nocturnal</a:t>
            </a:r>
            <a:r>
              <a:rPr lang="en-GB" baseline="0" dirty="0"/>
              <a:t> voids reduced to half…  first sleep periods increased </a:t>
            </a:r>
            <a:r>
              <a:rPr lang="en-GB" baseline="0" dirty="0" err="1"/>
              <a:t>upto</a:t>
            </a:r>
            <a:r>
              <a:rPr lang="en-GB" baseline="0" dirty="0"/>
              <a:t> 2hrs in adults, fluid restriction 1hr before and </a:t>
            </a:r>
            <a:r>
              <a:rPr lang="en-GB" baseline="0" dirty="0" err="1"/>
              <a:t>upto</a:t>
            </a:r>
            <a:r>
              <a:rPr lang="en-GB" baseline="0" dirty="0"/>
              <a:t> 8 hrs after dosing required: avoids fluid retention</a:t>
            </a:r>
          </a:p>
          <a:p>
            <a:r>
              <a:rPr lang="en-GB" baseline="0" dirty="0"/>
              <a:t>Check for fluid overload: BP, weight</a:t>
            </a:r>
          </a:p>
          <a:p>
            <a:r>
              <a:rPr lang="en-GB" baseline="0" dirty="0"/>
              <a:t>Withdraw for 1 week every 3 months for reassessment</a:t>
            </a:r>
          </a:p>
          <a:p>
            <a:endParaRPr lang="en-GB" baseline="0" dirty="0"/>
          </a:p>
          <a:p>
            <a:r>
              <a:rPr lang="en-GB" baseline="0" dirty="0"/>
              <a:t>Renal Concentration test</a:t>
            </a:r>
          </a:p>
          <a:p>
            <a:r>
              <a:rPr lang="en-GB" dirty="0"/>
              <a:t>5-10 U </a:t>
            </a:r>
            <a:r>
              <a:rPr lang="en-GB" dirty="0" err="1"/>
              <a:t>i.m</a:t>
            </a:r>
            <a:r>
              <a:rPr lang="en-GB" dirty="0"/>
              <a:t>. of aq. Vasopressin or 2 </a:t>
            </a:r>
            <a:r>
              <a:rPr lang="en-GB" dirty="0" err="1"/>
              <a:t>microgm</a:t>
            </a:r>
            <a:r>
              <a:rPr lang="en-GB" dirty="0"/>
              <a:t> of desmopressin maximal urinary</a:t>
            </a:r>
            <a:r>
              <a:rPr lang="en-GB" baseline="0" dirty="0"/>
              <a:t> concentration</a:t>
            </a:r>
          </a:p>
          <a:p>
            <a:endParaRPr lang="en-GB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Hemophilia</a:t>
            </a:r>
            <a:r>
              <a:rPr lang="en-GB" dirty="0"/>
              <a:t>, von </a:t>
            </a:r>
            <a:r>
              <a:rPr lang="en-GB" dirty="0" err="1"/>
              <a:t>Willebrand’s</a:t>
            </a:r>
            <a:r>
              <a:rPr lang="en-GB" dirty="0"/>
              <a:t> Disease</a:t>
            </a:r>
          </a:p>
          <a:p>
            <a:r>
              <a:rPr lang="en-GB" dirty="0"/>
              <a:t>Releases factor VIII and </a:t>
            </a:r>
            <a:r>
              <a:rPr lang="en-GB" dirty="0" err="1"/>
              <a:t>vWf</a:t>
            </a:r>
            <a:r>
              <a:rPr lang="en-GB" dirty="0"/>
              <a:t>- controls</a:t>
            </a:r>
            <a:r>
              <a:rPr lang="en-GB" baseline="0" dirty="0"/>
              <a:t> bleeding</a:t>
            </a:r>
          </a:p>
          <a:p>
            <a:r>
              <a:rPr lang="en-GB" baseline="0" dirty="0"/>
              <a:t>Desmopressin preferred 0.3 </a:t>
            </a:r>
            <a:r>
              <a:rPr lang="en-GB" baseline="0" dirty="0" err="1"/>
              <a:t>microgm</a:t>
            </a:r>
            <a:r>
              <a:rPr lang="en-GB" baseline="0" dirty="0"/>
              <a:t>/kg diluted in 50 mL saline infused iv over 30 </a:t>
            </a:r>
            <a:r>
              <a:rPr lang="en-GB" baseline="0" dirty="0" err="1"/>
              <a:t>mins</a:t>
            </a:r>
            <a:endParaRPr lang="en-GB" baseline="0" dirty="0"/>
          </a:p>
          <a:p>
            <a:endParaRPr lang="en-GB" baseline="0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Bleeding Esophageal Varices</a:t>
            </a:r>
          </a:p>
          <a:p>
            <a:r>
              <a:rPr lang="en-GB" baseline="0" dirty="0"/>
              <a:t>Vasopressin/</a:t>
            </a:r>
            <a:r>
              <a:rPr lang="en-GB" baseline="0" dirty="0" err="1"/>
              <a:t>terlipressin</a:t>
            </a:r>
            <a:r>
              <a:rPr lang="en-GB" baseline="0" dirty="0"/>
              <a:t>: constricts mesenteric blood </a:t>
            </a:r>
            <a:r>
              <a:rPr lang="en-GB" baseline="0" dirty="0" err="1"/>
              <a:t>vessles</a:t>
            </a:r>
            <a:r>
              <a:rPr lang="en-GB" baseline="0" dirty="0"/>
              <a:t>, reducing blood flow through the liver to the varices, allows clot formation</a:t>
            </a:r>
          </a:p>
          <a:p>
            <a:r>
              <a:rPr lang="en-GB" baseline="0" dirty="0" err="1"/>
              <a:t>Terlipressin</a:t>
            </a:r>
            <a:r>
              <a:rPr lang="en-GB" baseline="0" dirty="0"/>
              <a:t> stops bleeding in ~80% cases; replaced AVP for fewer side effects and greater </a:t>
            </a:r>
            <a:r>
              <a:rPr lang="en-GB" baseline="0" dirty="0" err="1"/>
              <a:t>convinence</a:t>
            </a:r>
            <a:r>
              <a:rPr lang="en-GB" baseline="0" dirty="0"/>
              <a:t> in use</a:t>
            </a:r>
          </a:p>
          <a:p>
            <a:r>
              <a:rPr lang="en-GB" baseline="0" dirty="0" err="1"/>
              <a:t>Octeotride</a:t>
            </a:r>
            <a:r>
              <a:rPr lang="en-GB" baseline="0" dirty="0"/>
              <a:t> can also be used</a:t>
            </a:r>
          </a:p>
          <a:p>
            <a:endParaRPr lang="en-GB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Before abdominal radiography</a:t>
            </a:r>
          </a:p>
          <a:p>
            <a:r>
              <a:rPr lang="en-GB" dirty="0"/>
              <a:t>Drive</a:t>
            </a:r>
            <a:r>
              <a:rPr lang="en-GB" baseline="0" dirty="0"/>
              <a:t> out gases from gut.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A7D1E-6352-4AA6-89CB-81DA8D6F3EF6}" type="slidenum">
              <a:rPr lang="en-GB" smtClean="0"/>
              <a:t>34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B4B376C-6960-4DAE-AC3C-29AF67418FCF}" type="datetime1">
              <a:rPr lang="en-GB" smtClean="0"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Dr. Pravin Prasad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/>
              <a:t>Antidiuretics for BSc Nursing</a:t>
            </a:r>
          </a:p>
        </p:txBody>
      </p:sp>
    </p:spTree>
    <p:extLst>
      <p:ext uri="{BB962C8B-B14F-4D97-AF65-F5344CB8AC3E}">
        <p14:creationId xmlns:p14="http://schemas.microsoft.com/office/powerpoint/2010/main" val="87769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8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6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7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5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6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5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5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2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3682" y="834500"/>
            <a:ext cx="10866268" cy="24230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하부요로증상의</a:t>
            </a:r>
            <a:r>
              <a:rPr lang="ko-KR" altLang="en-US" sz="5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이해와 복약지도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ko-KR" altLang="en-US" dirty="0"/>
              <a:t>충남약사회 사이버 연수교육 </a:t>
            </a:r>
            <a:endParaRPr lang="en-US" altLang="ko-KR" dirty="0"/>
          </a:p>
          <a:p>
            <a:pPr algn="r"/>
            <a:r>
              <a:rPr lang="ko-KR" altLang="en-US" dirty="0" err="1"/>
              <a:t>지은실약사</a:t>
            </a:r>
            <a:r>
              <a:rPr lang="ko-KR" altLang="en-US" dirty="0"/>
              <a:t> </a:t>
            </a:r>
            <a:r>
              <a:rPr lang="en-US" altLang="ko-KR" dirty="0"/>
              <a:t>hdpharm6119@naver.com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055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latinLnBrk="0">
              <a:defRPr/>
            </a:pPr>
            <a:r>
              <a:rPr lang="en-US" b="1" dirty="0">
                <a:solidFill>
                  <a:schemeClr val="tx1"/>
                </a:solidFill>
              </a:rPr>
              <a:t>Aging Changes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4805564-6E5C-4CC5-BBF3-391DDD9B9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0" y="2057400"/>
            <a:ext cx="669306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/>
              <a:t>Decreased bladder capacity</a:t>
            </a:r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endParaRPr lang="en-US" sz="2400" dirty="0"/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/>
              <a:t>Reduced voiding volume</a:t>
            </a:r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endParaRPr lang="en-US" sz="2400" dirty="0"/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/>
              <a:t>Reduced flow rates</a:t>
            </a:r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endParaRPr lang="en-US" sz="2400" dirty="0"/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/>
              <a:t>Increased urine production at night</a:t>
            </a:r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/>
              <a:t>Detrusor over activity (20% of healthy continent)</a:t>
            </a:r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r>
              <a:rPr lang="en-US" sz="2400" dirty="0"/>
              <a:t>BPH</a:t>
            </a:r>
          </a:p>
          <a:p>
            <a:pPr marL="342900" indent="-182880" defTabSz="9144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1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>
                <a:solidFill>
                  <a:schemeClr val="tx1"/>
                </a:solidFill>
              </a:rPr>
              <a:t>하부요로증상의</a:t>
            </a:r>
            <a:r>
              <a:rPr lang="ko-KR" altLang="en-US" dirty="0">
                <a:solidFill>
                  <a:schemeClr val="tx1"/>
                </a:solidFill>
              </a:rPr>
              <a:t> 분류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1006104232"/>
              </p:ext>
            </p:extLst>
          </p:nvPr>
        </p:nvGraphicFramePr>
        <p:xfrm>
          <a:off x="1143000" y="196596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473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6338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방광 근육의 조절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747" y="1629092"/>
            <a:ext cx="3924300" cy="42506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298" y="1650685"/>
            <a:ext cx="6572250" cy="4229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192" y="5965794"/>
            <a:ext cx="3888420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방광 근육의 신경조절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05996" y="6036816"/>
            <a:ext cx="4598633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방광 내피 세포의 신경 감작</a:t>
            </a:r>
          </a:p>
        </p:txBody>
      </p:sp>
    </p:spTree>
    <p:extLst>
      <p:ext uri="{BB962C8B-B14F-4D97-AF65-F5344CB8AC3E}">
        <p14:creationId xmlns:p14="http://schemas.microsoft.com/office/powerpoint/2010/main" val="34586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배뇨의 기전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ko-KR" altLang="ko-KR" sz="1900" dirty="0" err="1">
                <a:solidFill>
                  <a:schemeClr val="tx1"/>
                </a:solidFill>
              </a:rPr>
              <a:t>충만기</a:t>
            </a:r>
            <a:r>
              <a:rPr lang="en-US" altLang="ko-KR" sz="1900" dirty="0">
                <a:solidFill>
                  <a:schemeClr val="tx1"/>
                </a:solidFill>
              </a:rPr>
              <a:t> : </a:t>
            </a:r>
            <a:r>
              <a:rPr lang="ko-KR" altLang="ko-KR" sz="1900" dirty="0" err="1">
                <a:solidFill>
                  <a:schemeClr val="tx1"/>
                </a:solidFill>
              </a:rPr>
              <a:t>충만기</a:t>
            </a:r>
            <a:r>
              <a:rPr lang="ko-KR" altLang="ko-KR" sz="1900" dirty="0">
                <a:solidFill>
                  <a:schemeClr val="tx1"/>
                </a:solidFill>
              </a:rPr>
              <a:t> 중 방광은 압력의 현저한 증가 없이 상부요로로부터 증가하는 압력에 적응한다</a:t>
            </a:r>
            <a:r>
              <a:rPr lang="en-US" altLang="ko-KR" sz="1900" dirty="0">
                <a:solidFill>
                  <a:schemeClr val="tx1"/>
                </a:solidFill>
              </a:rPr>
              <a:t>.  </a:t>
            </a:r>
            <a:r>
              <a:rPr lang="ko-KR" altLang="ko-KR" sz="1900" dirty="0">
                <a:solidFill>
                  <a:schemeClr val="tx1"/>
                </a:solidFill>
              </a:rPr>
              <a:t>충만기의 요도저항 혹은 폐색은 근위부와 </a:t>
            </a:r>
            <a:r>
              <a:rPr lang="ko-KR" altLang="ko-KR" sz="1900" dirty="0" err="1">
                <a:solidFill>
                  <a:schemeClr val="tx1"/>
                </a:solidFill>
              </a:rPr>
              <a:t>원위부</a:t>
            </a:r>
            <a:r>
              <a:rPr lang="ko-KR" altLang="ko-KR" sz="1900" dirty="0">
                <a:solidFill>
                  <a:schemeClr val="tx1"/>
                </a:solidFill>
              </a:rPr>
              <a:t> </a:t>
            </a:r>
            <a:r>
              <a:rPr lang="ko-KR" altLang="ko-KR" sz="1900" dirty="0" err="1">
                <a:solidFill>
                  <a:schemeClr val="tx1"/>
                </a:solidFill>
              </a:rPr>
              <a:t>요도괄약근에</a:t>
            </a:r>
            <a:r>
              <a:rPr lang="ko-KR" altLang="ko-KR" sz="1900" dirty="0">
                <a:solidFill>
                  <a:schemeClr val="tx1"/>
                </a:solidFill>
              </a:rPr>
              <a:t> 의해 조절된다</a:t>
            </a:r>
            <a:r>
              <a:rPr lang="en-US" altLang="ko-KR" sz="1900" dirty="0">
                <a:solidFill>
                  <a:schemeClr val="tx1"/>
                </a:solidFill>
              </a:rPr>
              <a:t>. </a:t>
            </a:r>
            <a:r>
              <a:rPr lang="ko-KR" altLang="ko-KR" sz="1900" dirty="0">
                <a:solidFill>
                  <a:schemeClr val="tx1"/>
                </a:solidFill>
              </a:rPr>
              <a:t>그리고 방광과 배뇨근의 활동은 </a:t>
            </a:r>
            <a:r>
              <a:rPr lang="ko-KR" altLang="ko-KR" sz="1900" dirty="0" err="1">
                <a:solidFill>
                  <a:schemeClr val="tx1"/>
                </a:solidFill>
              </a:rPr>
              <a:t>충만기</a:t>
            </a:r>
            <a:r>
              <a:rPr lang="ko-KR" altLang="ko-KR" sz="1900" dirty="0">
                <a:solidFill>
                  <a:schemeClr val="tx1"/>
                </a:solidFill>
              </a:rPr>
              <a:t> 동안 중추에서 매개된 신경</a:t>
            </a:r>
            <a:r>
              <a:rPr lang="en-US" altLang="ko-KR" sz="1900" dirty="0">
                <a:solidFill>
                  <a:schemeClr val="tx1"/>
                </a:solidFill>
              </a:rPr>
              <a:t> </a:t>
            </a:r>
            <a:r>
              <a:rPr lang="ko-KR" altLang="ko-KR" sz="1900" dirty="0">
                <a:solidFill>
                  <a:schemeClr val="tx1"/>
                </a:solidFill>
              </a:rPr>
              <a:t>반사에 의해 억제된다</a:t>
            </a:r>
            <a:r>
              <a:rPr lang="en-US" altLang="ko-KR" sz="1900" dirty="0">
                <a:solidFill>
                  <a:schemeClr val="tx1"/>
                </a:solidFill>
              </a:rPr>
              <a:t>.</a:t>
            </a:r>
            <a:endParaRPr lang="ko-KR" altLang="ko-KR" sz="19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ko-KR" sz="1900" dirty="0">
                <a:solidFill>
                  <a:schemeClr val="tx1"/>
                </a:solidFill>
              </a:rPr>
              <a:t>배뇨</a:t>
            </a:r>
            <a:r>
              <a:rPr lang="en-US" altLang="ko-KR" sz="1900" dirty="0">
                <a:solidFill>
                  <a:schemeClr val="tx1"/>
                </a:solidFill>
              </a:rPr>
              <a:t> : </a:t>
            </a:r>
            <a:r>
              <a:rPr lang="ko-KR" altLang="ko-KR" sz="1900" dirty="0">
                <a:solidFill>
                  <a:schemeClr val="tx1"/>
                </a:solidFill>
              </a:rPr>
              <a:t>수의적 방광수축</a:t>
            </a:r>
            <a:r>
              <a:rPr lang="en-US" altLang="ko-KR" sz="1900" dirty="0">
                <a:solidFill>
                  <a:schemeClr val="tx1"/>
                </a:solidFill>
              </a:rPr>
              <a:t> + </a:t>
            </a:r>
            <a:r>
              <a:rPr lang="ko-KR" altLang="ko-KR" sz="1900" dirty="0">
                <a:solidFill>
                  <a:schemeClr val="tx1"/>
                </a:solidFill>
              </a:rPr>
              <a:t>요도저항감소</a:t>
            </a:r>
          </a:p>
          <a:p>
            <a:pPr>
              <a:lnSpc>
                <a:spcPct val="150000"/>
              </a:lnSpc>
            </a:pPr>
            <a:r>
              <a:rPr lang="ko-KR" altLang="ko-KR" sz="1900" dirty="0">
                <a:solidFill>
                  <a:schemeClr val="tx1"/>
                </a:solidFill>
              </a:rPr>
              <a:t>방광 출구로 소변이 지나면서 방광이 완전히 비워질 때까지 기능적 </a:t>
            </a:r>
            <a:r>
              <a:rPr lang="ko-KR" altLang="ko-KR" sz="1900" dirty="0" err="1">
                <a:solidFill>
                  <a:schemeClr val="tx1"/>
                </a:solidFill>
              </a:rPr>
              <a:t>요</a:t>
            </a:r>
            <a:r>
              <a:rPr lang="ko-KR" altLang="en-US" sz="1900" dirty="0" err="1">
                <a:solidFill>
                  <a:schemeClr val="tx1"/>
                </a:solidFill>
              </a:rPr>
              <a:t>도</a:t>
            </a:r>
            <a:r>
              <a:rPr lang="ko-KR" altLang="ko-KR" sz="1900" dirty="0" err="1">
                <a:solidFill>
                  <a:schemeClr val="tx1"/>
                </a:solidFill>
              </a:rPr>
              <a:t>괄약근이</a:t>
            </a:r>
            <a:r>
              <a:rPr lang="ko-KR" altLang="ko-KR" sz="1900" dirty="0">
                <a:solidFill>
                  <a:schemeClr val="tx1"/>
                </a:solidFill>
              </a:rPr>
              <a:t> 열리고 소변이 요도 속으로 흐르게 된다</a:t>
            </a:r>
            <a:r>
              <a:rPr lang="en-US" altLang="ko-KR" sz="1900" dirty="0">
                <a:solidFill>
                  <a:schemeClr val="tx1"/>
                </a:solidFill>
              </a:rPr>
              <a:t>.</a:t>
            </a:r>
            <a:endParaRPr lang="ko-KR" altLang="ko-KR" sz="19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ko-KR" sz="1900" dirty="0">
                <a:solidFill>
                  <a:schemeClr val="tx1"/>
                </a:solidFill>
              </a:rPr>
              <a:t>방광</a:t>
            </a:r>
            <a:r>
              <a:rPr lang="en-US" altLang="ko-KR" sz="1900" dirty="0">
                <a:solidFill>
                  <a:schemeClr val="tx1"/>
                </a:solidFill>
              </a:rPr>
              <a:t> </a:t>
            </a:r>
            <a:r>
              <a:rPr lang="ko-KR" altLang="ko-KR" sz="1900" dirty="0">
                <a:solidFill>
                  <a:schemeClr val="tx1"/>
                </a:solidFill>
              </a:rPr>
              <a:t>배뇨근의 일차운동신경</a:t>
            </a:r>
            <a:r>
              <a:rPr lang="en-US" altLang="ko-KR" sz="1900" dirty="0">
                <a:solidFill>
                  <a:schemeClr val="tx1"/>
                </a:solidFill>
              </a:rPr>
              <a:t> : </a:t>
            </a:r>
            <a:r>
              <a:rPr lang="ko-KR" altLang="ko-KR" sz="1900" dirty="0">
                <a:solidFill>
                  <a:schemeClr val="tx1"/>
                </a:solidFill>
              </a:rPr>
              <a:t>척추</a:t>
            </a:r>
            <a:r>
              <a:rPr lang="en-US" altLang="ko-KR" sz="1900" dirty="0">
                <a:solidFill>
                  <a:schemeClr val="tx1"/>
                </a:solidFill>
              </a:rPr>
              <a:t> </a:t>
            </a:r>
            <a:r>
              <a:rPr lang="ko-KR" altLang="ko-KR" sz="1900" dirty="0">
                <a:solidFill>
                  <a:schemeClr val="tx1"/>
                </a:solidFill>
              </a:rPr>
              <a:t>분절</a:t>
            </a:r>
            <a:r>
              <a:rPr lang="en-US" altLang="ko-KR" sz="1900" dirty="0">
                <a:solidFill>
                  <a:schemeClr val="tx1"/>
                </a:solidFill>
              </a:rPr>
              <a:t> S2-S4</a:t>
            </a:r>
            <a:r>
              <a:rPr lang="ko-KR" altLang="ko-KR" sz="1900" dirty="0">
                <a:solidFill>
                  <a:schemeClr val="tx1"/>
                </a:solidFill>
              </a:rPr>
              <a:t>에서 나오는 골반신경으로부터 나온다</a:t>
            </a:r>
            <a:r>
              <a:rPr lang="en-US" altLang="ko-KR" sz="1900" dirty="0">
                <a:solidFill>
                  <a:schemeClr val="tx1"/>
                </a:solidFill>
              </a:rPr>
              <a:t>. </a:t>
            </a:r>
            <a:r>
              <a:rPr lang="ko-KR" altLang="ko-KR" sz="1900" dirty="0">
                <a:solidFill>
                  <a:schemeClr val="tx1"/>
                </a:solidFill>
              </a:rPr>
              <a:t>부교감신경은 골반 신경의 원심성 섬유를 따라 방광으로 들어가며 방광벽에 위치한 신경절을 통</a:t>
            </a:r>
            <a:r>
              <a:rPr lang="ko-KR" altLang="en-US" sz="1900" dirty="0">
                <a:solidFill>
                  <a:schemeClr val="tx1"/>
                </a:solidFill>
              </a:rPr>
              <a:t>과</a:t>
            </a:r>
            <a:r>
              <a:rPr lang="ko-KR" altLang="ko-KR" sz="1900" dirty="0">
                <a:solidFill>
                  <a:schemeClr val="tx1"/>
                </a:solidFill>
              </a:rPr>
              <a:t>한다</a:t>
            </a:r>
            <a:r>
              <a:rPr lang="en-US" altLang="ko-KR" sz="1900" dirty="0">
                <a:solidFill>
                  <a:schemeClr val="tx1"/>
                </a:solidFill>
              </a:rPr>
              <a:t>. </a:t>
            </a:r>
            <a:r>
              <a:rPr lang="ko-KR" altLang="ko-KR" sz="1900" dirty="0">
                <a:solidFill>
                  <a:schemeClr val="tx1"/>
                </a:solidFill>
              </a:rPr>
              <a:t>이때</a:t>
            </a:r>
            <a:r>
              <a:rPr lang="en-US" altLang="ko-KR" sz="1900" dirty="0">
                <a:solidFill>
                  <a:schemeClr val="tx1"/>
                </a:solidFill>
              </a:rPr>
              <a:t> acetylcholine</a:t>
            </a:r>
            <a:r>
              <a:rPr lang="ko-KR" altLang="ko-KR" sz="1900" dirty="0">
                <a:solidFill>
                  <a:schemeClr val="tx1"/>
                </a:solidFill>
              </a:rPr>
              <a:t>은 하부 요로의 신경근 </a:t>
            </a:r>
            <a:r>
              <a:rPr lang="ko-KR" altLang="en-US" sz="1900" dirty="0">
                <a:solidFill>
                  <a:schemeClr val="tx1"/>
                </a:solidFill>
              </a:rPr>
              <a:t>집</a:t>
            </a:r>
            <a:r>
              <a:rPr lang="ko-KR" altLang="ko-KR" sz="1900" dirty="0">
                <a:solidFill>
                  <a:schemeClr val="tx1"/>
                </a:solidFill>
              </a:rPr>
              <a:t>합부에서 일차</a:t>
            </a:r>
            <a:r>
              <a:rPr lang="en-US" altLang="ko-KR" sz="1900" dirty="0">
                <a:solidFill>
                  <a:schemeClr val="tx1"/>
                </a:solidFill>
              </a:rPr>
              <a:t> </a:t>
            </a:r>
            <a:r>
              <a:rPr lang="ko-KR" altLang="ko-KR" sz="1900" dirty="0">
                <a:solidFill>
                  <a:schemeClr val="tx1"/>
                </a:solidFill>
              </a:rPr>
              <a:t>신경전달물질로 작용</a:t>
            </a:r>
            <a:r>
              <a:rPr lang="ko-KR" altLang="en-US" sz="1900" dirty="0">
                <a:solidFill>
                  <a:schemeClr val="tx1"/>
                </a:solidFill>
              </a:rPr>
              <a:t>한다</a:t>
            </a:r>
            <a:r>
              <a:rPr lang="en-US" altLang="ko-KR" sz="1900" dirty="0">
                <a:solidFill>
                  <a:schemeClr val="tx1"/>
                </a:solidFill>
              </a:rPr>
              <a:t>.  </a:t>
            </a:r>
            <a:r>
              <a:rPr lang="ko-KR" altLang="ko-KR" sz="1900" dirty="0">
                <a:solidFill>
                  <a:schemeClr val="tx1"/>
                </a:solidFill>
              </a:rPr>
              <a:t>배뇨근의 수의적</a:t>
            </a:r>
            <a:r>
              <a:rPr lang="en-US" altLang="ko-KR" sz="1900" dirty="0">
                <a:solidFill>
                  <a:schemeClr val="tx1"/>
                </a:solidFill>
              </a:rPr>
              <a:t>, </a:t>
            </a:r>
            <a:r>
              <a:rPr lang="ko-KR" altLang="ko-KR" sz="1900" dirty="0">
                <a:solidFill>
                  <a:schemeClr val="tx1"/>
                </a:solidFill>
              </a:rPr>
              <a:t>불수의적 수축은</a:t>
            </a:r>
            <a:r>
              <a:rPr lang="en-US" altLang="ko-KR" sz="1900" dirty="0">
                <a:solidFill>
                  <a:schemeClr val="tx1"/>
                </a:solidFill>
              </a:rPr>
              <a:t> acetylcholine</a:t>
            </a:r>
            <a:r>
              <a:rPr lang="ko-KR" altLang="ko-KR" sz="1900" dirty="0">
                <a:solidFill>
                  <a:schemeClr val="tx1"/>
                </a:solidFill>
              </a:rPr>
              <a:t>에 의한 </a:t>
            </a:r>
            <a:r>
              <a:rPr lang="en-US" altLang="ko-KR" sz="1900" dirty="0">
                <a:solidFill>
                  <a:schemeClr val="tx1"/>
                </a:solidFill>
              </a:rPr>
              <a:t>post-synaptic </a:t>
            </a:r>
            <a:r>
              <a:rPr lang="en-US" altLang="ko-KR" sz="1900" dirty="0"/>
              <a:t>muscarinic receptor (M3 </a:t>
            </a:r>
            <a:r>
              <a:rPr lang="ko-KR" altLang="ko-KR" sz="1900" dirty="0"/>
              <a:t>수용체</a:t>
            </a:r>
            <a:r>
              <a:rPr lang="en-US" altLang="ko-KR" sz="1900" dirty="0"/>
              <a:t>) </a:t>
            </a:r>
            <a:r>
              <a:rPr lang="ko-KR" altLang="en-US" sz="1900" dirty="0">
                <a:solidFill>
                  <a:schemeClr val="tx1"/>
                </a:solidFill>
              </a:rPr>
              <a:t>의</a:t>
            </a:r>
            <a:r>
              <a:rPr lang="ko-KR" altLang="ko-KR" sz="1900" dirty="0">
                <a:solidFill>
                  <a:schemeClr val="tx1"/>
                </a:solidFill>
              </a:rPr>
              <a:t> 활성에 의해 매개</a:t>
            </a:r>
            <a:r>
              <a:rPr lang="ko-KR" altLang="en-US" sz="1900" dirty="0">
                <a:solidFill>
                  <a:schemeClr val="tx1"/>
                </a:solidFill>
              </a:rPr>
              <a:t>된다</a:t>
            </a:r>
            <a:r>
              <a:rPr lang="en-US" altLang="ko-KR" sz="1900" dirty="0">
                <a:solidFill>
                  <a:schemeClr val="tx1"/>
                </a:solidFill>
              </a:rPr>
              <a:t>.</a:t>
            </a:r>
            <a:endParaRPr lang="ko-KR" altLang="ko-KR" sz="1900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66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594" y="643466"/>
            <a:ext cx="3028719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altLang="ko-KR" sz="3200" dirty="0">
                <a:solidFill>
                  <a:schemeClr val="tx1"/>
                </a:solidFill>
              </a:rPr>
              <a:t>Cycle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of</a:t>
            </a:r>
            <a:r>
              <a:rPr lang="ko-KR" altLang="en-US" sz="3200" dirty="0">
                <a:solidFill>
                  <a:schemeClr val="tx1"/>
                </a:solidFill>
              </a:rPr>
              <a:t> </a:t>
            </a:r>
            <a:r>
              <a:rPr lang="en-US" altLang="ko-KR" sz="3200" dirty="0">
                <a:solidFill>
                  <a:schemeClr val="tx1"/>
                </a:solidFill>
              </a:rPr>
              <a:t>micturition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646" y="643466"/>
            <a:ext cx="7783238" cy="5418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5FF59A-0D08-4F2A-AEDD-CB695528802A}"/>
              </a:ext>
            </a:extLst>
          </p:cNvPr>
          <p:cNvSpPr txBox="1"/>
          <p:nvPr/>
        </p:nvSpPr>
        <p:spPr>
          <a:xfrm>
            <a:off x="8371643" y="772357"/>
            <a:ext cx="207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방광 </a:t>
            </a:r>
            <a:r>
              <a:rPr lang="ko-KR" altLang="en-US" sz="1600" dirty="0" err="1"/>
              <a:t>배뇨근</a:t>
            </a:r>
            <a:r>
              <a:rPr lang="ko-KR" altLang="en-US" sz="1600" dirty="0"/>
              <a:t> 이완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5750F-79D4-4A06-AAF9-CD789CD7E732}"/>
              </a:ext>
            </a:extLst>
          </p:cNvPr>
          <p:cNvSpPr txBox="1"/>
          <p:nvPr/>
        </p:nvSpPr>
        <p:spPr>
          <a:xfrm>
            <a:off x="9534617" y="1624614"/>
            <a:ext cx="201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요도 괄약근 수축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4A7828-4AAC-4DC2-8765-316DD542724C}"/>
              </a:ext>
            </a:extLst>
          </p:cNvPr>
          <p:cNvSpPr txBox="1"/>
          <p:nvPr/>
        </p:nvSpPr>
        <p:spPr>
          <a:xfrm>
            <a:off x="7368466" y="2956264"/>
            <a:ext cx="18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골반기저근 수축</a:t>
            </a:r>
          </a:p>
        </p:txBody>
      </p:sp>
    </p:spTree>
    <p:extLst>
      <p:ext uri="{BB962C8B-B14F-4D97-AF65-F5344CB8AC3E}">
        <p14:creationId xmlns:p14="http://schemas.microsoft.com/office/powerpoint/2010/main" val="273304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/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653842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2697" y="565574"/>
            <a:ext cx="4064923" cy="5331887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ko-KR" altLang="en-US" sz="3200" dirty="0" err="1">
                <a:solidFill>
                  <a:schemeClr val="tx1"/>
                </a:solidFill>
              </a:rPr>
              <a:t>하부요로증상의</a:t>
            </a:r>
            <a:r>
              <a:rPr lang="ko-KR" altLang="en-US" sz="3200" dirty="0">
                <a:solidFill>
                  <a:schemeClr val="tx1"/>
                </a:solidFill>
              </a:rPr>
              <a:t> 원인</a:t>
            </a:r>
            <a:r>
              <a:rPr lang="en-US" altLang="ko-KR" sz="3200" dirty="0">
                <a:solidFill>
                  <a:schemeClr val="tx1"/>
                </a:solidFill>
              </a:rPr>
              <a:t>_</a:t>
            </a:r>
            <a:r>
              <a:rPr lang="ko-KR" altLang="en-US" sz="3200" dirty="0" err="1">
                <a:solidFill>
                  <a:schemeClr val="tx1"/>
                </a:solidFill>
              </a:rPr>
              <a:t>병인론적</a:t>
            </a:r>
            <a:r>
              <a:rPr lang="ko-KR" altLang="en-US" sz="3200" dirty="0">
                <a:solidFill>
                  <a:schemeClr val="tx1"/>
                </a:solidFill>
              </a:rPr>
              <a:t> 접근</a:t>
            </a:r>
            <a:br>
              <a:rPr lang="en-US" altLang="ko-KR" sz="3200" dirty="0">
                <a:solidFill>
                  <a:schemeClr val="tx1"/>
                </a:solidFill>
              </a:rPr>
            </a:br>
            <a:br>
              <a:rPr lang="en-US" altLang="ko-KR" sz="32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소변의 </a:t>
            </a:r>
            <a:r>
              <a:rPr lang="ko-KR" altLang="en-US" sz="2000" dirty="0">
                <a:solidFill>
                  <a:srgbClr val="FF0000"/>
                </a:solidFill>
              </a:rPr>
              <a:t>저장</a:t>
            </a:r>
            <a:r>
              <a:rPr lang="ko-KR" altLang="en-US" sz="2000" dirty="0">
                <a:solidFill>
                  <a:schemeClr val="tx1"/>
                </a:solidFill>
              </a:rPr>
              <a:t>과 </a:t>
            </a:r>
            <a:r>
              <a:rPr lang="ko-KR" altLang="en-US" sz="2000" dirty="0">
                <a:solidFill>
                  <a:srgbClr val="FF0000"/>
                </a:solidFill>
              </a:rPr>
              <a:t>배뇨</a:t>
            </a:r>
            <a:r>
              <a:rPr lang="ko-KR" altLang="en-US" sz="2000" dirty="0">
                <a:solidFill>
                  <a:schemeClr val="tx1"/>
                </a:solidFill>
              </a:rPr>
              <a:t>가 일어나는 해부학적 </a:t>
            </a:r>
            <a:r>
              <a:rPr lang="en-US" altLang="ko-KR" sz="2000" dirty="0">
                <a:solidFill>
                  <a:schemeClr val="tx1"/>
                </a:solidFill>
              </a:rPr>
              <a:t>unit</a:t>
            </a:r>
            <a:r>
              <a:rPr lang="ko-KR" altLang="en-US" sz="2000" dirty="0">
                <a:solidFill>
                  <a:schemeClr val="tx1"/>
                </a:solidFill>
              </a:rPr>
              <a:t>에 따라 </a:t>
            </a:r>
            <a:r>
              <a:rPr lang="ko-KR" altLang="en-US" sz="2000" dirty="0" err="1">
                <a:solidFill>
                  <a:schemeClr val="tx1"/>
                </a:solidFill>
              </a:rPr>
              <a:t>하부요로증상의</a:t>
            </a:r>
            <a:r>
              <a:rPr lang="ko-KR" altLang="en-US" sz="2000" dirty="0">
                <a:solidFill>
                  <a:schemeClr val="tx1"/>
                </a:solidFill>
              </a:rPr>
              <a:t> 원인을 분류하면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83062" y="581891"/>
            <a:ext cx="6608574" cy="5315570"/>
          </a:xfrm>
          <a:noFill/>
          <a:ln w="28575">
            <a:noFill/>
          </a:ln>
        </p:spPr>
        <p:txBody>
          <a:bodyPr anchor="ctr">
            <a:normAutofit/>
          </a:bodyPr>
          <a:lstStyle/>
          <a:p>
            <a:pPr marL="45720" indent="0"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1. </a:t>
            </a:r>
            <a:r>
              <a:rPr lang="ko-KR" altLang="en-US" sz="2400" dirty="0">
                <a:solidFill>
                  <a:schemeClr val="tx1"/>
                </a:solidFill>
              </a:rPr>
              <a:t>방광 근육의 </a:t>
            </a:r>
            <a:r>
              <a:rPr lang="ko-KR" altLang="en-US" sz="2400" dirty="0" err="1">
                <a:solidFill>
                  <a:schemeClr val="tx1"/>
                </a:solidFill>
              </a:rPr>
              <a:t>저활동성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VS </a:t>
            </a:r>
            <a:r>
              <a:rPr lang="ko-KR" altLang="en-US" sz="2400" dirty="0">
                <a:solidFill>
                  <a:schemeClr val="tx1"/>
                </a:solidFill>
              </a:rPr>
              <a:t>과활동성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 2. </a:t>
            </a:r>
            <a:r>
              <a:rPr lang="ko-KR" altLang="en-US" sz="2400" dirty="0">
                <a:solidFill>
                  <a:schemeClr val="tx1"/>
                </a:solidFill>
              </a:rPr>
              <a:t>방광</a:t>
            </a:r>
            <a:r>
              <a:rPr lang="en-US" altLang="ko-KR" sz="2400" dirty="0">
                <a:solidFill>
                  <a:schemeClr val="tx1"/>
                </a:solidFill>
              </a:rPr>
              <a:t>-</a:t>
            </a:r>
            <a:r>
              <a:rPr lang="ko-KR" altLang="en-US" sz="2400" dirty="0">
                <a:solidFill>
                  <a:schemeClr val="tx1"/>
                </a:solidFill>
              </a:rPr>
              <a:t>요도 괄약근의 기능저하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 3. </a:t>
            </a:r>
            <a:r>
              <a:rPr lang="ko-KR" altLang="en-US" sz="2400" dirty="0">
                <a:solidFill>
                  <a:schemeClr val="tx1"/>
                </a:solidFill>
              </a:rPr>
              <a:t>요도의 </a:t>
            </a:r>
            <a:r>
              <a:rPr lang="ko-KR" altLang="en-US" sz="2400" dirty="0" err="1">
                <a:solidFill>
                  <a:schemeClr val="tx1"/>
                </a:solidFill>
              </a:rPr>
              <a:t>저활동성</a:t>
            </a:r>
            <a:r>
              <a:rPr lang="ko-KR" altLang="en-US" sz="2400" dirty="0">
                <a:solidFill>
                  <a:schemeClr val="tx1"/>
                </a:solidFill>
              </a:rPr>
              <a:t> </a:t>
            </a:r>
            <a:r>
              <a:rPr lang="en-US" altLang="ko-KR" sz="2400" dirty="0">
                <a:solidFill>
                  <a:schemeClr val="tx1"/>
                </a:solidFill>
              </a:rPr>
              <a:t>VS </a:t>
            </a:r>
            <a:r>
              <a:rPr lang="ko-KR" altLang="en-US" sz="2400" dirty="0">
                <a:solidFill>
                  <a:schemeClr val="tx1"/>
                </a:solidFill>
              </a:rPr>
              <a:t>과활동성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US" altLang="ko-KR" sz="2400" dirty="0">
                <a:solidFill>
                  <a:schemeClr val="tx1"/>
                </a:solidFill>
              </a:rPr>
              <a:t> 4. </a:t>
            </a:r>
            <a:r>
              <a:rPr lang="ko-KR" altLang="en-US" sz="2400" dirty="0">
                <a:solidFill>
                  <a:schemeClr val="tx1"/>
                </a:solidFill>
              </a:rPr>
              <a:t>방광 내 세균침입</a:t>
            </a:r>
            <a:r>
              <a:rPr lang="en-US" altLang="ko-KR" sz="2400" dirty="0">
                <a:solidFill>
                  <a:schemeClr val="tx1"/>
                </a:solidFill>
              </a:rPr>
              <a:t>(</a:t>
            </a:r>
            <a:r>
              <a:rPr lang="ko-KR" altLang="en-US" sz="2400" dirty="0">
                <a:solidFill>
                  <a:schemeClr val="tx1"/>
                </a:solidFill>
              </a:rPr>
              <a:t>방광염</a:t>
            </a:r>
            <a:r>
              <a:rPr lang="en-US" altLang="ko-KR" sz="2400" dirty="0">
                <a:solidFill>
                  <a:schemeClr val="tx1"/>
                </a:solidFill>
              </a:rPr>
              <a:t>)</a:t>
            </a:r>
          </a:p>
          <a:p>
            <a:pPr marL="45720" indent="0">
              <a:buNone/>
            </a:pPr>
            <a:r>
              <a:rPr lang="en-US" altLang="ko-KR" sz="1400" dirty="0">
                <a:solidFill>
                  <a:schemeClr val="tx1"/>
                </a:solidFill>
              </a:rPr>
              <a:t>      - </a:t>
            </a:r>
            <a:r>
              <a:rPr lang="ko-KR" altLang="en-US" sz="1400" dirty="0">
                <a:solidFill>
                  <a:schemeClr val="tx1"/>
                </a:solidFill>
              </a:rPr>
              <a:t>실제 </a:t>
            </a:r>
            <a:r>
              <a:rPr lang="en-US" altLang="ko-KR" sz="1400" dirty="0">
                <a:solidFill>
                  <a:schemeClr val="tx1"/>
                </a:solidFill>
              </a:rPr>
              <a:t>“</a:t>
            </a:r>
            <a:r>
              <a:rPr lang="ko-KR" altLang="en-US" sz="1400" dirty="0">
                <a:solidFill>
                  <a:schemeClr val="tx1"/>
                </a:solidFill>
              </a:rPr>
              <a:t>방광염</a:t>
            </a:r>
            <a:r>
              <a:rPr lang="en-US" altLang="ko-KR" sz="1400" dirty="0">
                <a:solidFill>
                  <a:schemeClr val="tx1"/>
                </a:solidFill>
              </a:rPr>
              <a:t>”</a:t>
            </a:r>
            <a:r>
              <a:rPr lang="ko-KR" altLang="en-US" sz="1400" dirty="0">
                <a:solidFill>
                  <a:schemeClr val="tx1"/>
                </a:solidFill>
              </a:rPr>
              <a:t>은 방광의 염증이 아니라 방광에 저장되는 소변 내 </a:t>
            </a:r>
            <a:r>
              <a:rPr lang="ko-KR" altLang="en-US" sz="1400" dirty="0" err="1">
                <a:solidFill>
                  <a:schemeClr val="tx1"/>
                </a:solidFill>
              </a:rPr>
              <a:t>세균수</a:t>
            </a:r>
            <a:r>
              <a:rPr lang="ko-KR" altLang="en-US" sz="1400" dirty="0">
                <a:solidFill>
                  <a:schemeClr val="tx1"/>
                </a:solidFill>
              </a:rPr>
              <a:t> 증가 이다</a:t>
            </a:r>
            <a:r>
              <a:rPr lang="en-US" altLang="ko-KR" sz="1400" dirty="0">
                <a:solidFill>
                  <a:schemeClr val="tx1"/>
                </a:solidFill>
              </a:rPr>
              <a:t>. </a:t>
            </a:r>
            <a:r>
              <a:rPr lang="ko-KR" altLang="en-US" sz="1400" dirty="0" err="1">
                <a:solidFill>
                  <a:schemeClr val="tx1"/>
                </a:solidFill>
              </a:rPr>
              <a:t>세균수</a:t>
            </a:r>
            <a:r>
              <a:rPr lang="ko-KR" altLang="en-US" sz="1400" dirty="0">
                <a:solidFill>
                  <a:schemeClr val="tx1"/>
                </a:solidFill>
              </a:rPr>
              <a:t> 증가가 방광운동을 자극하면 배뇨 빈도수가 증가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218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71B323-5238-4C9C-8F11-3F064976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저장장애 문제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sz="2400" dirty="0" err="1">
                <a:solidFill>
                  <a:schemeClr val="tx1"/>
                </a:solidFill>
              </a:rPr>
              <a:t>빈뇨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야간뇨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야뇨증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요절박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요실금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3AA3D-D3D4-4BCD-A0CD-902FEFAB4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0" y="2057400"/>
            <a:ext cx="10142111" cy="4038600"/>
          </a:xfrm>
        </p:spPr>
        <p:txBody>
          <a:bodyPr>
            <a:normAutofit/>
          </a:bodyPr>
          <a:lstStyle/>
          <a:p>
            <a:pPr marL="588963" indent="-588963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84175" algn="r"/>
              </a:tabLst>
            </a:pPr>
            <a:r>
              <a:rPr lang="ko-KR" altLang="en-US" sz="2000" dirty="0">
                <a:solidFill>
                  <a:schemeClr val="tx1"/>
                </a:solidFill>
              </a:rPr>
              <a:t>저장장애는 </a:t>
            </a:r>
            <a:r>
              <a:rPr lang="en-US" altLang="ko-KR" sz="2000" b="1" dirty="0">
                <a:solidFill>
                  <a:schemeClr val="tx1"/>
                </a:solidFill>
                <a:ea typeface="굴림" panose="020B0600000101010101" pitchFamily="50" charset="-127"/>
              </a:rPr>
              <a:t>Frequency, Urgency, Incontinence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실금</a:t>
            </a:r>
            <a:r>
              <a:rPr lang="en-US" altLang="ko-KR" sz="2000" b="1" dirty="0">
                <a:solidFill>
                  <a:schemeClr val="tx1"/>
                </a:solidFill>
                <a:latin typeface="+mj-ea"/>
                <a:ea typeface="+mj-ea"/>
              </a:rPr>
              <a:t>), </a:t>
            </a:r>
            <a:r>
              <a:rPr lang="en-US" altLang="ko-KR" sz="2000" b="1" dirty="0" err="1">
                <a:solidFill>
                  <a:schemeClr val="tx1"/>
                </a:solidFill>
                <a:ea typeface="굴림" panose="020B0600000101010101" pitchFamily="50" charset="-127"/>
              </a:rPr>
              <a:t>Nocturia</a:t>
            </a:r>
            <a:r>
              <a:rPr lang="en-US" altLang="ko-KR" sz="2000" b="1" dirty="0">
                <a:solidFill>
                  <a:schemeClr val="tx1"/>
                </a:solidFill>
                <a:ea typeface="굴림" panose="020B0600000101010101" pitchFamily="50" charset="-127"/>
              </a:rPr>
              <a:t>, Pain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이 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5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가지로 접근한다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</a:t>
            </a:r>
          </a:p>
          <a:p>
            <a:pPr marL="588963" indent="-588963" algn="just">
              <a:lnSpc>
                <a:spcPct val="150000"/>
              </a:lnSpc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•"/>
              <a:tabLst>
                <a:tab pos="384175" algn="r"/>
              </a:tabLst>
            </a:pP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빈도나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급박함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통증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저장 중의 통증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즉 방광에 소변이 차는 동안의 통증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은 모두 방광이나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방광 하부조직의 문제에서 온다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방광 근육이 예민하면 자주 소변을 보고 싶고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빈뇨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),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참기가 어렵고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절박뇨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),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야간에 소변을 참지 못해 잠에서 깨고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야간뇨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), 6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세 이후 수면 중 소변 배설이 일어나는 야뇨증 같은 증상이 나타날 수 있다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 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반대로 방광 근육의 수축이 원활하지 않으면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</a:rPr>
              <a:t>잔뇨감이</a:t>
            </a:r>
            <a:r>
              <a:rPr lang="ko-KR" altLang="en-US" sz="2000" dirty="0">
                <a:solidFill>
                  <a:schemeClr val="tx1"/>
                </a:solidFill>
                <a:latin typeface="+mn-ea"/>
              </a:rPr>
              <a:t> 느껴지고 소변의 배설이 잘 일어나지 못한다</a:t>
            </a:r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889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92" y="278977"/>
            <a:ext cx="11689617" cy="6300047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56726B-0F11-4E6F-9600-2CCD5D85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44" y="1286934"/>
            <a:ext cx="3382834" cy="4809065"/>
          </a:xfrm>
          <a:noFill/>
          <a:ln w="12700" cmpd="sng">
            <a:noFill/>
          </a:ln>
        </p:spPr>
        <p:txBody>
          <a:bodyPr anchor="t">
            <a:normAutofit/>
          </a:bodyPr>
          <a:lstStyle/>
          <a:p>
            <a:r>
              <a:rPr lang="en-US" altLang="ko-KR" sz="3200" dirty="0">
                <a:solidFill>
                  <a:srgbClr val="FFFFFF"/>
                </a:solidFill>
              </a:rPr>
              <a:t>Storage symptoms due to the bladder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464183-B34B-4C0A-870E-AECDC406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310" y="1286934"/>
            <a:ext cx="6026561" cy="4809066"/>
          </a:xfrm>
        </p:spPr>
        <p:txBody>
          <a:bodyPr anchor="t">
            <a:normAutofit/>
          </a:bodyPr>
          <a:lstStyle/>
          <a:p>
            <a:pPr marL="685800" indent="-685800"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dirty="0">
                <a:solidFill>
                  <a:schemeClr val="bg1"/>
                </a:solidFill>
                <a:ea typeface="굴림" panose="020B0600000101010101" pitchFamily="50" charset="-127"/>
              </a:rPr>
              <a:t>Detrusor </a:t>
            </a:r>
            <a:r>
              <a:rPr lang="en-US" altLang="ko-KR" sz="2000" dirty="0" err="1">
                <a:solidFill>
                  <a:schemeClr val="bg1"/>
                </a:solidFill>
                <a:ea typeface="굴림" panose="020B0600000101010101" pitchFamily="50" charset="-127"/>
              </a:rPr>
              <a:t>overactivity</a:t>
            </a:r>
            <a:r>
              <a:rPr lang="en-US" altLang="ko-KR" sz="2000" dirty="0">
                <a:solidFill>
                  <a:schemeClr val="bg1"/>
                </a:solidFill>
                <a:ea typeface="굴림" panose="020B0600000101010101" pitchFamily="50" charset="-127"/>
              </a:rPr>
              <a:t>(</a:t>
            </a:r>
            <a:r>
              <a:rPr lang="ko-KR" altLang="en-US" sz="2000" dirty="0" err="1">
                <a:solidFill>
                  <a:schemeClr val="bg1"/>
                </a:solidFill>
                <a:latin typeface="+mn-ea"/>
              </a:rPr>
              <a:t>배뇨근</a:t>
            </a:r>
            <a:r>
              <a:rPr lang="ko-KR" altLang="en-US" sz="2000" dirty="0">
                <a:solidFill>
                  <a:schemeClr val="bg1"/>
                </a:solidFill>
                <a:latin typeface="+mn-ea"/>
              </a:rPr>
              <a:t> 과활동성</a:t>
            </a:r>
            <a:r>
              <a:rPr lang="en-US" altLang="ko-KR" sz="2000" dirty="0">
                <a:solidFill>
                  <a:schemeClr val="bg1"/>
                </a:solidFill>
                <a:ea typeface="굴림" panose="020B0600000101010101" pitchFamily="50" charset="-127"/>
              </a:rPr>
              <a:t>)</a:t>
            </a:r>
          </a:p>
          <a:p>
            <a:pPr marL="0" indent="0"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endParaRPr lang="en-US" altLang="ko-KR" sz="2000" dirty="0">
              <a:solidFill>
                <a:schemeClr val="bg1"/>
              </a:solidFill>
              <a:ea typeface="굴림" panose="020B0600000101010101" pitchFamily="50" charset="-127"/>
            </a:endParaRPr>
          </a:p>
          <a:p>
            <a:pPr marL="1085850" lvl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479425" algn="r"/>
              </a:tabLst>
            </a:pPr>
            <a:r>
              <a:rPr lang="en-US" altLang="ko-KR" dirty="0">
                <a:solidFill>
                  <a:schemeClr val="bg1"/>
                </a:solidFill>
                <a:ea typeface="굴림" panose="020B0600000101010101" pitchFamily="50" charset="-127"/>
              </a:rPr>
              <a:t>Idiopathic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특발성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)</a:t>
            </a:r>
          </a:p>
          <a:p>
            <a:pPr marL="1085850" lvl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479425" algn="r"/>
              </a:tabLst>
            </a:pPr>
            <a:r>
              <a:rPr lang="en-US" altLang="ko-KR" dirty="0">
                <a:solidFill>
                  <a:schemeClr val="bg1"/>
                </a:solidFill>
                <a:ea typeface="굴림" panose="020B0600000101010101" pitchFamily="50" charset="-127"/>
              </a:rPr>
              <a:t>Non-neurogenic (pathologic)(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비신경인성</a:t>
            </a:r>
            <a:r>
              <a:rPr lang="en-US" altLang="ko-KR" dirty="0">
                <a:solidFill>
                  <a:schemeClr val="bg1"/>
                </a:solidFill>
                <a:ea typeface="굴림" panose="020B0600000101010101" pitchFamily="50" charset="-127"/>
              </a:rPr>
              <a:t>)</a:t>
            </a:r>
          </a:p>
          <a:p>
            <a:pPr marL="1085850" lvl="1">
              <a:spcBef>
                <a:spcPct val="0"/>
              </a:spcBef>
              <a:buClr>
                <a:schemeClr val="tx2"/>
              </a:buClr>
              <a:buFont typeface="Arial" panose="020B0604020202020204" pitchFamily="34" charset="0"/>
              <a:buChar char="-"/>
              <a:tabLst>
                <a:tab pos="479425" algn="r"/>
              </a:tabLst>
            </a:pPr>
            <a:r>
              <a:rPr lang="en-US" altLang="ko-KR" dirty="0">
                <a:solidFill>
                  <a:schemeClr val="bg1"/>
                </a:solidFill>
                <a:ea typeface="굴림" panose="020B0600000101010101" pitchFamily="50" charset="-127"/>
              </a:rPr>
              <a:t>Neurogenic(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신경인성</a:t>
            </a:r>
            <a:r>
              <a:rPr lang="en-US" altLang="ko-KR" dirty="0">
                <a:solidFill>
                  <a:schemeClr val="bg1"/>
                </a:solidFill>
                <a:ea typeface="굴림" panose="020B0600000101010101" pitchFamily="50" charset="-127"/>
              </a:rPr>
              <a:t>)</a:t>
            </a:r>
            <a:br>
              <a:rPr lang="en-US" altLang="ko-KR" dirty="0">
                <a:solidFill>
                  <a:schemeClr val="bg1"/>
                </a:solidFill>
                <a:ea typeface="굴림" panose="020B0600000101010101" pitchFamily="50" charset="-127"/>
              </a:rPr>
            </a:br>
            <a:endParaRPr lang="en-US" altLang="ko-KR" dirty="0">
              <a:solidFill>
                <a:schemeClr val="bg1"/>
              </a:solidFill>
              <a:ea typeface="굴림" panose="020B0600000101010101" pitchFamily="50" charset="-127"/>
            </a:endParaRPr>
          </a:p>
          <a:p>
            <a:pPr marL="685800" indent="-685800"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dirty="0">
                <a:solidFill>
                  <a:schemeClr val="bg1"/>
                </a:solidFill>
                <a:ea typeface="굴림" panose="020B0600000101010101" pitchFamily="50" charset="-127"/>
              </a:rPr>
              <a:t>Low bladder compliance : </a:t>
            </a:r>
            <a:r>
              <a:rPr lang="ko-KR" altLang="en-US" sz="2000" dirty="0">
                <a:solidFill>
                  <a:schemeClr val="bg1"/>
                </a:solidFill>
                <a:latin typeface="+mn-ea"/>
              </a:rPr>
              <a:t>방광의 </a:t>
            </a:r>
            <a:r>
              <a:rPr lang="en-US" altLang="ko-KR" sz="2000" dirty="0">
                <a:solidFill>
                  <a:schemeClr val="bg1"/>
                </a:solidFill>
                <a:latin typeface="+mn-ea"/>
              </a:rPr>
              <a:t>compliance</a:t>
            </a:r>
            <a:r>
              <a:rPr lang="ko-KR" altLang="en-US" sz="2000" dirty="0">
                <a:solidFill>
                  <a:schemeClr val="bg1"/>
                </a:solidFill>
                <a:latin typeface="+mn-ea"/>
              </a:rPr>
              <a:t>는 압력에 대응하여 방광이 변형되어 압력을 해소할 수 있는 능력을 의미한다</a:t>
            </a:r>
            <a:r>
              <a:rPr lang="en-US" altLang="ko-KR" sz="2000" dirty="0">
                <a:solidFill>
                  <a:schemeClr val="bg1"/>
                </a:solidFill>
                <a:latin typeface="+mn-ea"/>
              </a:rPr>
              <a:t>.</a:t>
            </a:r>
            <a:br>
              <a:rPr lang="en-US" altLang="ko-KR" sz="2000" dirty="0">
                <a:solidFill>
                  <a:schemeClr val="bg1"/>
                </a:solidFill>
                <a:latin typeface="+mn-ea"/>
              </a:rPr>
            </a:br>
            <a:endParaRPr lang="en-US" altLang="ko-KR" sz="2000" dirty="0">
              <a:solidFill>
                <a:schemeClr val="bg1"/>
              </a:solidFill>
              <a:latin typeface="+mn-ea"/>
            </a:endParaRPr>
          </a:p>
          <a:p>
            <a:pPr marL="685800" indent="-685800"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dirty="0">
                <a:solidFill>
                  <a:schemeClr val="bg1"/>
                </a:solidFill>
                <a:ea typeface="굴림" panose="020B0600000101010101" pitchFamily="50" charset="-127"/>
              </a:rPr>
              <a:t>Sensory urge(</a:t>
            </a:r>
            <a:r>
              <a:rPr lang="ko-KR" altLang="en-US" sz="2000" dirty="0">
                <a:solidFill>
                  <a:schemeClr val="bg1"/>
                </a:solidFill>
                <a:latin typeface="+mn-ea"/>
              </a:rPr>
              <a:t>배뇨 절박</a:t>
            </a:r>
            <a:r>
              <a:rPr lang="en-US" altLang="ko-KR" sz="2000" dirty="0">
                <a:solidFill>
                  <a:schemeClr val="bg1"/>
                </a:solidFill>
                <a:latin typeface="+mn-ea"/>
              </a:rPr>
              <a:t>)</a:t>
            </a:r>
          </a:p>
          <a:p>
            <a:pPr marL="685800" indent="-685800"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endParaRPr lang="en-US" altLang="ko-KR" sz="2000" dirty="0">
              <a:solidFill>
                <a:schemeClr val="bg1"/>
              </a:solidFill>
              <a:ea typeface="굴림" panose="020B0600000101010101" pitchFamily="50" charset="-127"/>
            </a:endParaRPr>
          </a:p>
          <a:p>
            <a:pPr marL="685800" indent="-685800"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dirty="0">
                <a:solidFill>
                  <a:schemeClr val="bg1"/>
                </a:solidFill>
                <a:ea typeface="굴림" panose="020B0600000101010101" pitchFamily="50" charset="-127"/>
              </a:rPr>
              <a:t>Fistula(</a:t>
            </a:r>
            <a:r>
              <a:rPr lang="ko-KR" altLang="en-US" sz="2000" dirty="0">
                <a:solidFill>
                  <a:schemeClr val="bg1"/>
                </a:solidFill>
                <a:latin typeface="+mn-ea"/>
              </a:rPr>
              <a:t>방광의 소변누출</a:t>
            </a:r>
            <a:r>
              <a:rPr lang="en-US" altLang="ko-KR" sz="2000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969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92" y="278977"/>
            <a:ext cx="11689617" cy="6300047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41BCD3-ADF7-4C0A-AB85-ED02EA6AD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44" y="887439"/>
            <a:ext cx="3382834" cy="4809065"/>
          </a:xfrm>
          <a:noFill/>
          <a:ln w="12700" cmpd="sng">
            <a:noFill/>
          </a:ln>
        </p:spPr>
        <p:txBody>
          <a:bodyPr anchor="t">
            <a:normAutofit/>
          </a:bodyPr>
          <a:lstStyle/>
          <a:p>
            <a:r>
              <a:rPr lang="en-US" altLang="ko-KR" sz="3200" dirty="0">
                <a:solidFill>
                  <a:srgbClr val="FFFFFF"/>
                </a:solidFill>
              </a:rPr>
              <a:t>Storage symptoms</a:t>
            </a:r>
            <a:br>
              <a:rPr lang="en-US" altLang="ko-KR" sz="3200" dirty="0">
                <a:solidFill>
                  <a:srgbClr val="FFFFFF"/>
                </a:solidFill>
              </a:rPr>
            </a:br>
            <a:r>
              <a:rPr lang="en-US" altLang="ko-KR" sz="3200" dirty="0">
                <a:solidFill>
                  <a:srgbClr val="FFFFFF"/>
                </a:solidFill>
              </a:rPr>
              <a:t>due to the sphincter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9EB0FBF-16E3-4FB9-B288-7BCD9D43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770" y="887439"/>
            <a:ext cx="6026561" cy="2308522"/>
          </a:xfrm>
        </p:spPr>
        <p:txBody>
          <a:bodyPr anchor="t">
            <a:normAutofit/>
          </a:bodyPr>
          <a:lstStyle/>
          <a:p>
            <a:pPr marL="685800" indent="-685800">
              <a:spcBef>
                <a:spcPct val="6100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기능적 원인</a:t>
            </a: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1428750" lvl="2">
              <a:tabLst>
                <a:tab pos="479425" algn="r"/>
              </a:tabLst>
            </a:pP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Urethral hypermobility</a:t>
            </a:r>
          </a:p>
          <a:p>
            <a:pPr marL="1428750" lvl="2">
              <a:tabLst>
                <a:tab pos="479425" algn="r"/>
              </a:tabLst>
            </a:pP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Intrinsic sphincter deficiency</a:t>
            </a:r>
            <a:br>
              <a:rPr lang="en-US" altLang="ko-KR" sz="2000" b="1" dirty="0">
                <a:solidFill>
                  <a:schemeClr val="bg1"/>
                </a:solidFill>
                <a:latin typeface="+mn-ea"/>
              </a:rPr>
            </a:br>
            <a:endParaRPr lang="en-US" altLang="ko-KR" sz="2000" b="1" dirty="0">
              <a:solidFill>
                <a:schemeClr val="bg1"/>
              </a:solidFill>
              <a:latin typeface="+mn-ea"/>
            </a:endParaRPr>
          </a:p>
          <a:p>
            <a:pPr marL="685800" indent="-685800">
              <a:spcBef>
                <a:spcPct val="6100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Anatomic classification</a:t>
            </a:r>
          </a:p>
          <a:p>
            <a:pPr marL="1428750" lvl="2">
              <a:tabLst>
                <a:tab pos="479425" algn="r"/>
              </a:tabLst>
            </a:pPr>
            <a:r>
              <a:rPr lang="en-US" altLang="ko-KR" sz="2000" b="1" dirty="0">
                <a:solidFill>
                  <a:schemeClr val="bg1"/>
                </a:solidFill>
                <a:latin typeface="+mn-ea"/>
              </a:rPr>
              <a:t>Type 1 - 3 SUI</a:t>
            </a:r>
          </a:p>
          <a:p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55D6D-93AF-4B39-9993-5D4000D427AF}"/>
              </a:ext>
            </a:extLst>
          </p:cNvPr>
          <p:cNvSpPr txBox="1"/>
          <p:nvPr/>
        </p:nvSpPr>
        <p:spPr>
          <a:xfrm>
            <a:off x="1284744" y="3691466"/>
            <a:ext cx="975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ko-KR" sz="1400" b="1" u="sng" dirty="0">
                <a:solidFill>
                  <a:schemeClr val="bg1"/>
                </a:solidFill>
              </a:rPr>
              <a:t> BLAIVAS CLASSIFICATION</a:t>
            </a:r>
            <a:r>
              <a:rPr lang="en-US" altLang="ko-KR" sz="1400" dirty="0">
                <a:solidFill>
                  <a:schemeClr val="bg1"/>
                </a:solidFill>
              </a:rPr>
              <a:t>: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Type 1</a:t>
            </a:r>
            <a:r>
              <a:rPr lang="en-US" altLang="ko-KR" sz="1400" dirty="0">
                <a:solidFill>
                  <a:schemeClr val="bg1"/>
                </a:solidFill>
              </a:rPr>
              <a:t>: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concomitant increase in both detrusor pressure &amp; EMG(electromyography) activity;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at the peak of detrusor contraction, sphincter suddenly relaxes &amp; unobstructed voiding occurs.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Type 2</a:t>
            </a:r>
            <a:r>
              <a:rPr lang="en-US" altLang="ko-KR" sz="1400" dirty="0">
                <a:solidFill>
                  <a:schemeClr val="bg1"/>
                </a:solidFill>
              </a:rPr>
              <a:t>: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Sporadic/</a:t>
            </a:r>
            <a:r>
              <a:rPr lang="en-US" altLang="ko-KR" sz="1400" dirty="0" err="1">
                <a:solidFill>
                  <a:schemeClr val="bg1"/>
                </a:solidFill>
              </a:rPr>
              <a:t>clonic</a:t>
            </a:r>
            <a:r>
              <a:rPr lang="en-US" altLang="ko-KR" sz="1400" dirty="0">
                <a:solidFill>
                  <a:schemeClr val="bg1"/>
                </a:solidFill>
              </a:rPr>
              <a:t> contractions of striated sphincter intermittently during detrusor contraction.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Intermittent urinary stream.</a:t>
            </a:r>
          </a:p>
          <a:p>
            <a:r>
              <a:rPr lang="en-US" altLang="ko-KR" sz="1400" b="1" dirty="0">
                <a:solidFill>
                  <a:schemeClr val="bg1"/>
                </a:solidFill>
              </a:rPr>
              <a:t>Type 3</a:t>
            </a:r>
            <a:r>
              <a:rPr lang="en-US" altLang="ko-KR" sz="1400" dirty="0">
                <a:solidFill>
                  <a:schemeClr val="bg1"/>
                </a:solidFill>
              </a:rPr>
              <a:t>: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Crescendo-decrescendo pattern of sphincter contraction that results in outlet obstruction throughout entire detrusor contraction.</a:t>
            </a:r>
          </a:p>
          <a:p>
            <a:r>
              <a:rPr lang="en-US" altLang="ko-KR" sz="1400" dirty="0">
                <a:solidFill>
                  <a:schemeClr val="bg1"/>
                </a:solidFill>
              </a:rPr>
              <a:t>  Urinary obstruction &amp; Inability to urinate.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279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CC0766-38B8-402D-A255-805261B6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배뇨장애 문제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sz="2400" dirty="0" err="1">
                <a:solidFill>
                  <a:schemeClr val="tx1"/>
                </a:solidFill>
              </a:rPr>
              <a:t>약뇨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분산뇨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간헐뇨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요주저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 err="1">
                <a:solidFill>
                  <a:schemeClr val="tx1"/>
                </a:solidFill>
              </a:rPr>
              <a:t>복압배뇨</a:t>
            </a:r>
            <a:r>
              <a:rPr lang="en-US" altLang="ko-KR" sz="2400" dirty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B2A200-B650-4BCF-9B78-050E05D72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배뇨장애는 </a:t>
            </a:r>
            <a:r>
              <a:rPr lang="en-US" altLang="ko-KR" sz="2000" dirty="0">
                <a:solidFill>
                  <a:schemeClr val="tx1"/>
                </a:solidFill>
              </a:rPr>
              <a:t>Weak or intermittent urinary stream, Hesitancy , Straining, sense of incomplete emptying, Terminal dribbling  5</a:t>
            </a:r>
            <a:r>
              <a:rPr lang="ko-KR" altLang="en-US" sz="2000" dirty="0">
                <a:solidFill>
                  <a:schemeClr val="tx1"/>
                </a:solidFill>
              </a:rPr>
              <a:t>가지로 접근한다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구조적 원인으로는 방광보다 요도의 과활동성이나 </a:t>
            </a:r>
            <a:r>
              <a:rPr lang="ko-KR" altLang="en-US" sz="2000" dirty="0" err="1">
                <a:solidFill>
                  <a:schemeClr val="tx1"/>
                </a:solidFill>
              </a:rPr>
              <a:t>저활동성에서</a:t>
            </a:r>
            <a:r>
              <a:rPr lang="ko-KR" altLang="en-US" sz="2000" dirty="0">
                <a:solidFill>
                  <a:schemeClr val="tx1"/>
                </a:solidFill>
              </a:rPr>
              <a:t> 오는 경우가 많으며 요도가 좁아진 데다 방광의 수축력이 떨어진 경우 불완전한 </a:t>
            </a:r>
            <a:r>
              <a:rPr lang="en-US" altLang="ko-KR" sz="2000" dirty="0">
                <a:solidFill>
                  <a:schemeClr val="tx1"/>
                </a:solidFill>
              </a:rPr>
              <a:t>micturition(</a:t>
            </a:r>
            <a:r>
              <a:rPr lang="ko-KR" altLang="en-US" sz="2000" dirty="0" err="1">
                <a:solidFill>
                  <a:schemeClr val="tx1"/>
                </a:solidFill>
              </a:rPr>
              <a:t>방광비움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  <a:r>
              <a:rPr lang="ko-KR" altLang="en-US" sz="2000" dirty="0">
                <a:solidFill>
                  <a:schemeClr val="tx1"/>
                </a:solidFill>
              </a:rPr>
              <a:t>이 일어나는 경우가 생긴다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남성의 </a:t>
            </a:r>
            <a:r>
              <a:rPr lang="en-US" altLang="ko-KR" sz="2000" dirty="0">
                <a:solidFill>
                  <a:schemeClr val="tx1"/>
                </a:solidFill>
              </a:rPr>
              <a:t>LUTS</a:t>
            </a:r>
            <a:r>
              <a:rPr lang="ko-KR" altLang="en-US" sz="2000" dirty="0">
                <a:solidFill>
                  <a:schemeClr val="tx1"/>
                </a:solidFill>
              </a:rPr>
              <a:t>는 전립선의 비대에 의한 요도의 압박이 요도의 과활동성으로 이어져 나타나는 경우가 대부분이라 요도 확장을 일으키는 </a:t>
            </a:r>
            <a:r>
              <a:rPr lang="en-US" altLang="ko-KR" sz="2000" dirty="0">
                <a:solidFill>
                  <a:schemeClr val="tx1"/>
                </a:solidFill>
              </a:rPr>
              <a:t>alpha1 antagonist</a:t>
            </a:r>
            <a:r>
              <a:rPr lang="ko-KR" altLang="en-US" sz="2000" dirty="0">
                <a:solidFill>
                  <a:schemeClr val="tx1"/>
                </a:solidFill>
              </a:rPr>
              <a:t>를 </a:t>
            </a:r>
            <a:r>
              <a:rPr lang="en-US" altLang="ko-KR" sz="2000" dirty="0">
                <a:solidFill>
                  <a:schemeClr val="tx1"/>
                </a:solidFill>
              </a:rPr>
              <a:t>1</a:t>
            </a:r>
            <a:r>
              <a:rPr lang="ko-KR" altLang="en-US" sz="2000" dirty="0">
                <a:solidFill>
                  <a:schemeClr val="tx1"/>
                </a:solidFill>
              </a:rPr>
              <a:t>차 선택약으로 사용하는 경우가 많다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저장장애는 방광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배뇨장애는 요도 이렇게 획일적으로 원인을 나눌 수 있는 것이 아니라 저장장애의 경우에도 요도의 과활동성으로 인한 내부 괄약근의 기능부전이 저장장애로 이어지는 경우도 있으므로 </a:t>
            </a:r>
            <a:r>
              <a:rPr lang="en-US" altLang="ko-KR" sz="2000" dirty="0">
                <a:solidFill>
                  <a:schemeClr val="tx1"/>
                </a:solidFill>
              </a:rPr>
              <a:t>history</a:t>
            </a:r>
            <a:r>
              <a:rPr lang="ko-KR" altLang="en-US" sz="2000" dirty="0">
                <a:solidFill>
                  <a:schemeClr val="tx1"/>
                </a:solidFill>
              </a:rPr>
              <a:t>를 면밀히 관찰하여 적절한 약물이 처방되어야 한다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dirty="0">
              <a:solidFill>
                <a:schemeClr val="tx1"/>
              </a:solidFill>
            </a:endParaRPr>
          </a:p>
          <a:p>
            <a:endParaRPr lang="en-US" altLang="ko-KR" sz="2000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178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78" y="813566"/>
            <a:ext cx="3811736" cy="485571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7064" y="609600"/>
            <a:ext cx="6993914" cy="1356360"/>
          </a:xfrm>
        </p:spPr>
        <p:txBody>
          <a:bodyPr>
            <a:normAutofit/>
          </a:bodyPr>
          <a:lstStyle/>
          <a:p>
            <a:r>
              <a:rPr lang="ko-KR" altLang="en-US" dirty="0" err="1">
                <a:solidFill>
                  <a:schemeClr val="tx1"/>
                </a:solidFill>
              </a:rPr>
              <a:t>하부요로증상의</a:t>
            </a:r>
            <a:r>
              <a:rPr lang="ko-KR" altLang="en-US" dirty="0">
                <a:solidFill>
                  <a:schemeClr val="tx1"/>
                </a:solidFill>
              </a:rPr>
              <a:t> 개념정리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07064" y="2057400"/>
            <a:ext cx="6572625" cy="4038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</a:rPr>
              <a:t>비뇨기계 기관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en-US" dirty="0">
                <a:solidFill>
                  <a:schemeClr val="tx1"/>
                </a:solidFill>
              </a:rPr>
              <a:t>신장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집합관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요관</a:t>
            </a:r>
            <a:r>
              <a:rPr lang="en-US" altLang="ko-KR" dirty="0">
                <a:solidFill>
                  <a:schemeClr val="tx1"/>
                </a:solidFill>
              </a:rPr>
              <a:t>), </a:t>
            </a:r>
            <a:r>
              <a:rPr lang="ko-KR" altLang="en-US" dirty="0">
                <a:solidFill>
                  <a:schemeClr val="tx1"/>
                </a:solidFill>
              </a:rPr>
              <a:t>방광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요도</a:t>
            </a:r>
            <a:endParaRPr lang="en-US" altLang="ko-K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chemeClr val="tx1"/>
                </a:solidFill>
              </a:rPr>
              <a:t>하부요로증상</a:t>
            </a:r>
            <a:r>
              <a:rPr lang="en-US" altLang="ko-KR" dirty="0">
                <a:solidFill>
                  <a:schemeClr val="tx1"/>
                </a:solidFill>
              </a:rPr>
              <a:t>(Lower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Urinary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Tract Symptoms LUTS) : </a:t>
            </a:r>
            <a:r>
              <a:rPr lang="ko-KR" altLang="en-US" dirty="0">
                <a:solidFill>
                  <a:schemeClr val="tx1"/>
                </a:solidFill>
              </a:rPr>
              <a:t>소변의 생성과 관계 없이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 만들어진 소변의 배출에 관계된 증상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>
                <a:solidFill>
                  <a:schemeClr val="tx1"/>
                </a:solidFill>
              </a:rPr>
              <a:t>방광부터 요도가 이 증상의 원인에 해당된다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chemeClr val="tx1"/>
                </a:solidFill>
              </a:rPr>
              <a:t>해부학적 특성 </a:t>
            </a:r>
            <a:r>
              <a:rPr lang="en-US" altLang="ko-KR" dirty="0">
                <a:solidFill>
                  <a:schemeClr val="tx1"/>
                </a:solidFill>
              </a:rPr>
              <a:t>: </a:t>
            </a:r>
            <a:r>
              <a:rPr lang="ko-KR" altLang="ko-KR" dirty="0">
                <a:solidFill>
                  <a:schemeClr val="tx1"/>
                </a:solidFill>
              </a:rPr>
              <a:t>방광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ko-KR" dirty="0">
                <a:solidFill>
                  <a:schemeClr val="tx1"/>
                </a:solidFill>
              </a:rPr>
              <a:t>요도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ko-KR" dirty="0" err="1">
                <a:solidFill>
                  <a:schemeClr val="tx1"/>
                </a:solidFill>
              </a:rPr>
              <a:t>요도괄약근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ko-KR" dirty="0">
                <a:solidFill>
                  <a:schemeClr val="tx1"/>
                </a:solidFill>
              </a:rPr>
              <a:t>결합조직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ko-KR" dirty="0">
                <a:solidFill>
                  <a:schemeClr val="tx1"/>
                </a:solidFill>
              </a:rPr>
              <a:t>신경과 혈관을 포함하는 주변의 근육과 근막</a:t>
            </a:r>
            <a:r>
              <a:rPr lang="ko-KR" altLang="en-US" dirty="0">
                <a:solidFill>
                  <a:schemeClr val="tx1"/>
                </a:solidFill>
              </a:rPr>
              <a:t>으로 구성되고 특히 방광과 요도의 내부표면은 이행상피</a:t>
            </a:r>
            <a:r>
              <a:rPr lang="en-US" altLang="ko-KR" dirty="0">
                <a:solidFill>
                  <a:schemeClr val="tx1"/>
                </a:solidFill>
              </a:rPr>
              <a:t>(transitional </a:t>
            </a:r>
            <a:r>
              <a:rPr lang="en-US" altLang="ko-KR" dirty="0" err="1">
                <a:solidFill>
                  <a:schemeClr val="tx1"/>
                </a:solidFill>
              </a:rPr>
              <a:t>epitherlium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ko-KR" altLang="en-US" dirty="0">
                <a:solidFill>
                  <a:schemeClr val="tx1"/>
                </a:solidFill>
              </a:rPr>
              <a:t>라는 상피세포층으로 되어있고 이 이행상피가 </a:t>
            </a:r>
            <a:r>
              <a:rPr lang="ko-KR" altLang="en-US" dirty="0" err="1">
                <a:solidFill>
                  <a:schemeClr val="tx1"/>
                </a:solidFill>
              </a:rPr>
              <a:t>간질성</a:t>
            </a:r>
            <a:r>
              <a:rPr lang="ko-KR" altLang="en-US" dirty="0">
                <a:solidFill>
                  <a:schemeClr val="tx1"/>
                </a:solidFill>
              </a:rPr>
              <a:t> 방광염</a:t>
            </a:r>
            <a:r>
              <a:rPr lang="en-US" altLang="ko-KR" dirty="0">
                <a:solidFill>
                  <a:schemeClr val="tx1"/>
                </a:solidFill>
              </a:rPr>
              <a:t>(interstitial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cystitis)</a:t>
            </a:r>
            <a:r>
              <a:rPr lang="ko-KR" altLang="en-US" dirty="0">
                <a:solidFill>
                  <a:schemeClr val="tx1"/>
                </a:solidFill>
              </a:rPr>
              <a:t>과 요실금을 포함한 </a:t>
            </a:r>
            <a:r>
              <a:rPr lang="ko-KR" altLang="en-US" dirty="0" err="1">
                <a:solidFill>
                  <a:schemeClr val="tx1"/>
                </a:solidFill>
              </a:rPr>
              <a:t>하부요로증상의</a:t>
            </a:r>
            <a:r>
              <a:rPr lang="ko-KR" altLang="en-US" dirty="0">
                <a:solidFill>
                  <a:schemeClr val="tx1"/>
                </a:solidFill>
              </a:rPr>
              <a:t> 병태생리에 능동적인 역할을 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490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92" y="278977"/>
            <a:ext cx="11689617" cy="6300047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56726B-0F11-4E6F-9600-2CCD5D85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44" y="1286934"/>
            <a:ext cx="3382834" cy="4809065"/>
          </a:xfrm>
          <a:noFill/>
          <a:ln w="12700" cmpd="sng">
            <a:noFill/>
          </a:ln>
        </p:spPr>
        <p:txBody>
          <a:bodyPr anchor="t">
            <a:normAutofit/>
          </a:bodyPr>
          <a:lstStyle/>
          <a:p>
            <a:r>
              <a:rPr lang="en-US" altLang="ko-KR" sz="3200" dirty="0">
                <a:solidFill>
                  <a:srgbClr val="FFFFFF"/>
                </a:solidFill>
              </a:rPr>
              <a:t>Voiding symptoms due to the bladder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464183-B34B-4C0A-870E-AECDC406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065" y="789784"/>
            <a:ext cx="6026561" cy="4809066"/>
          </a:xfrm>
        </p:spPr>
        <p:txBody>
          <a:bodyPr anchor="t">
            <a:normAutofit/>
          </a:bodyPr>
          <a:lstStyle/>
          <a:p>
            <a:pPr marL="685800" indent="-685800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Impaired detrusor contractility</a:t>
            </a:r>
            <a:b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</a:b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   neurogenic</a:t>
            </a:r>
            <a:b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</a:b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   myogenic</a:t>
            </a:r>
            <a:b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</a:b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   acquired behavior</a:t>
            </a:r>
          </a:p>
          <a:p>
            <a:pPr marL="685800" indent="-685800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endParaRPr lang="en-US" altLang="ko-KR" sz="2000" b="1" dirty="0">
              <a:solidFill>
                <a:schemeClr val="bg1"/>
              </a:solidFill>
              <a:ea typeface="굴림" panose="020B0600000101010101" pitchFamily="50" charset="-127"/>
            </a:endParaRPr>
          </a:p>
          <a:p>
            <a:pPr marL="685800" indent="-685800">
              <a:lnSpc>
                <a:spcPct val="130000"/>
              </a:lnSpc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Detrusor(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</a:rPr>
              <a:t>방광 </a:t>
            </a:r>
            <a:r>
              <a:rPr lang="ko-KR" altLang="en-US" sz="2000" b="1" dirty="0" err="1">
                <a:solidFill>
                  <a:schemeClr val="bg1"/>
                </a:solidFill>
                <a:latin typeface="+mn-ea"/>
              </a:rPr>
              <a:t>배뇨근</a:t>
            </a:r>
            <a:r>
              <a:rPr lang="en-US" altLang="ko-KR" sz="2000" b="1" dirty="0">
                <a:solidFill>
                  <a:schemeClr val="bg1"/>
                </a:solidFill>
                <a:ea typeface="굴림" panose="020B0600000101010101" pitchFamily="50" charset="-127"/>
              </a:rPr>
              <a:t>) </a:t>
            </a:r>
            <a:r>
              <a:rPr lang="en-US" altLang="ko-KR" sz="2000" b="1" dirty="0" err="1">
                <a:solidFill>
                  <a:schemeClr val="bg1"/>
                </a:solidFill>
                <a:ea typeface="굴림" panose="020B0600000101010101" pitchFamily="50" charset="-127"/>
              </a:rPr>
              <a:t>overactivity</a:t>
            </a:r>
            <a:endParaRPr lang="en-US" altLang="ko-KR" sz="2000" b="1" dirty="0">
              <a:solidFill>
                <a:schemeClr val="bg1"/>
              </a:solidFill>
              <a:ea typeface="굴림" panose="020B0600000101010101" pitchFamily="50" charset="-127"/>
            </a:endParaRPr>
          </a:p>
          <a:p>
            <a:pPr marL="685800" indent="-685800">
              <a:spcBef>
                <a:spcPct val="0"/>
              </a:spcBef>
              <a:buClr>
                <a:schemeClr val="tx2"/>
              </a:buClr>
              <a:tabLst>
                <a:tab pos="479425" algn="r"/>
              </a:tabLst>
            </a:pPr>
            <a:endParaRPr lang="ko-KR" altLang="en-US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C2D28-4874-435E-A4B0-50D753277192}"/>
              </a:ext>
            </a:extLst>
          </p:cNvPr>
          <p:cNvSpPr txBox="1"/>
          <p:nvPr/>
        </p:nvSpPr>
        <p:spPr>
          <a:xfrm>
            <a:off x="965200" y="3419359"/>
            <a:ext cx="1031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남성의 경우 양성 전립선 비대증</a:t>
            </a:r>
            <a:r>
              <a:rPr lang="en-US" altLang="ko-KR" dirty="0"/>
              <a:t>(benign prostatic hyperplasia BPH)</a:t>
            </a:r>
            <a:r>
              <a:rPr lang="ko-KR" altLang="en-US" dirty="0"/>
              <a:t>에</a:t>
            </a:r>
            <a:r>
              <a:rPr lang="en-US" altLang="ko-KR" dirty="0"/>
              <a:t> </a:t>
            </a:r>
            <a:r>
              <a:rPr lang="ko-KR" altLang="en-US" dirty="0"/>
              <a:t>의한 </a:t>
            </a:r>
            <a:r>
              <a:rPr lang="en-US" altLang="ko-KR" dirty="0"/>
              <a:t>obstructive(</a:t>
            </a:r>
            <a:r>
              <a:rPr lang="ko-KR" altLang="en-US" dirty="0"/>
              <a:t>폐쇄성</a:t>
            </a:r>
            <a:r>
              <a:rPr lang="en-US" altLang="ko-KR" dirty="0"/>
              <a:t>) </a:t>
            </a:r>
            <a:r>
              <a:rPr lang="ko-KR" altLang="en-US" dirty="0"/>
              <a:t>증상이</a:t>
            </a:r>
            <a:r>
              <a:rPr lang="en-US" altLang="ko-KR" dirty="0"/>
              <a:t> </a:t>
            </a:r>
            <a:r>
              <a:rPr lang="ko-KR" altLang="en-US" dirty="0"/>
              <a:t>배뇨장애의 주요 증상이 된다</a:t>
            </a:r>
            <a:r>
              <a:rPr lang="en-US" altLang="ko-KR" dirty="0"/>
              <a:t>. </a:t>
            </a:r>
            <a:r>
              <a:rPr lang="ko-KR" altLang="en-US" dirty="0"/>
              <a:t>이 때 좁아진 요도 압력을 충분히 극복할 수 있는 방광 수축력이 있는 경우는 </a:t>
            </a:r>
            <a:r>
              <a:rPr lang="ko-KR" altLang="en-US" dirty="0" err="1"/>
              <a:t>하부요로증상이</a:t>
            </a:r>
            <a:r>
              <a:rPr lang="ko-KR" altLang="en-US" dirty="0"/>
              <a:t> 나타나지 않는 경우가 있고 저장장애를 보이더라도 방광 수축력보다는 요도의 폐쇄성에 문제가 있는 경우는 </a:t>
            </a:r>
            <a:r>
              <a:rPr lang="ko-KR" altLang="en-US" dirty="0" err="1"/>
              <a:t>항콜린약물을</a:t>
            </a:r>
            <a:r>
              <a:rPr lang="ko-KR" altLang="en-US" dirty="0"/>
              <a:t> 썼을 때 오히려 방광 수축력이 떨어지면서 배뇨가 막혀버리는 요도 폐쇄가 일어나는 경우도 있기 때문에 남성의 경우는 </a:t>
            </a:r>
            <a:r>
              <a:rPr lang="ko-KR" altLang="en-US" dirty="0" err="1"/>
              <a:t>빈뇨를</a:t>
            </a:r>
            <a:r>
              <a:rPr lang="ko-KR" altLang="en-US" dirty="0"/>
              <a:t> 보일 때 </a:t>
            </a:r>
            <a:r>
              <a:rPr lang="ko-KR" altLang="en-US" dirty="0" err="1"/>
              <a:t>항콜린약물보다</a:t>
            </a:r>
            <a:r>
              <a:rPr lang="ko-KR" altLang="en-US" dirty="0"/>
              <a:t> </a:t>
            </a:r>
            <a:r>
              <a:rPr lang="en-US" altLang="ko-KR" dirty="0"/>
              <a:t>beta3 agonist</a:t>
            </a:r>
            <a:r>
              <a:rPr lang="ko-KR" altLang="en-US" dirty="0"/>
              <a:t>인 </a:t>
            </a:r>
            <a:r>
              <a:rPr lang="ko-KR" altLang="en-US" dirty="0" err="1"/>
              <a:t>베타미가를</a:t>
            </a:r>
            <a:r>
              <a:rPr lang="ko-KR" altLang="en-US" dirty="0"/>
              <a:t> 사용하는 것이 최근의 처방 추세이다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2068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1192" y="278977"/>
            <a:ext cx="11689617" cy="6300047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956726B-0F11-4E6F-9600-2CCD5D85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44" y="1286934"/>
            <a:ext cx="3382834" cy="4809065"/>
          </a:xfrm>
          <a:noFill/>
          <a:ln w="12700" cmpd="sng"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atinLnBrk="0"/>
            <a:r>
              <a:rPr lang="en-US" altLang="ko-KR" sz="3200" dirty="0">
                <a:solidFill>
                  <a:srgbClr val="FFFFFF"/>
                </a:solidFill>
              </a:rPr>
              <a:t>Emptying problems due to the outlet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0A9310A-134C-4539-AED3-1FCDA9C4E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829734"/>
            <a:ext cx="5204351" cy="4809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1" indent="0" latinLnBrk="0">
              <a:buNone/>
            </a:pPr>
            <a:r>
              <a:rPr lang="en-US" altLang="ko-KR" sz="2800" b="1" dirty="0">
                <a:solidFill>
                  <a:schemeClr val="bg1"/>
                </a:solidFill>
              </a:rPr>
              <a:t>Functional</a:t>
            </a:r>
          </a:p>
          <a:p>
            <a:pPr marL="0" lvl="1" indent="0" latinLnBrk="0">
              <a:buNone/>
            </a:pPr>
            <a:r>
              <a:rPr lang="en-US" altLang="ko-KR" sz="2000" b="1" dirty="0">
                <a:solidFill>
                  <a:schemeClr val="bg1"/>
                </a:solidFill>
              </a:rPr>
              <a:t>      </a:t>
            </a:r>
            <a:r>
              <a:rPr lang="en-US" altLang="ko-KR" b="1" dirty="0" err="1">
                <a:solidFill>
                  <a:schemeClr val="bg1"/>
                </a:solidFill>
              </a:rPr>
              <a:t>D</a:t>
            </a:r>
            <a:r>
              <a:rPr lang="en-US" altLang="ko-KR" sz="2000" b="1" dirty="0" err="1">
                <a:solidFill>
                  <a:schemeClr val="bg1"/>
                </a:solidFill>
              </a:rPr>
              <a:t>yssnergia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0" lvl="1" indent="0" latinLnBrk="0">
              <a:buNone/>
            </a:pPr>
            <a:r>
              <a:rPr lang="en-US" altLang="ko-KR" sz="2000" b="1" dirty="0">
                <a:solidFill>
                  <a:schemeClr val="bg1"/>
                </a:solidFill>
              </a:rPr>
              <a:t>      Acquired behavior</a:t>
            </a:r>
          </a:p>
          <a:p>
            <a:pPr marL="0" lvl="1" indent="0" latinLnBrk="0">
              <a:buNone/>
            </a:pPr>
            <a:r>
              <a:rPr lang="en-US" altLang="ko-KR" b="1" dirty="0">
                <a:solidFill>
                  <a:schemeClr val="bg1"/>
                </a:solidFill>
              </a:rPr>
              <a:t>      P</a:t>
            </a:r>
            <a:r>
              <a:rPr lang="en-US" altLang="ko-KR" sz="2000" b="1" dirty="0">
                <a:solidFill>
                  <a:schemeClr val="bg1"/>
                </a:solidFill>
              </a:rPr>
              <a:t>rimary bladder neck</a:t>
            </a:r>
          </a:p>
          <a:p>
            <a:pPr marL="548640" lvl="2" indent="0" latinLnBrk="0">
              <a:buNone/>
            </a:pPr>
            <a:endParaRPr lang="en-US" altLang="ko-KR" sz="2000" b="1" dirty="0">
              <a:solidFill>
                <a:schemeClr val="bg1"/>
              </a:solidFill>
            </a:endParaRPr>
          </a:p>
          <a:p>
            <a:pPr marL="0" indent="0"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r>
              <a:rPr lang="en-US" altLang="ko-KR" sz="2800" b="1" dirty="0">
                <a:solidFill>
                  <a:schemeClr val="bg1"/>
                </a:solidFill>
                <a:ea typeface="굴림" panose="020B0600000101010101" pitchFamily="50" charset="-127"/>
              </a:rPr>
              <a:t>Anatomic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r>
              <a:rPr lang="en-US" altLang="ko-KR" b="1" dirty="0">
                <a:solidFill>
                  <a:schemeClr val="bg1"/>
                </a:solidFill>
                <a:ea typeface="굴림" panose="020B0600000101010101" pitchFamily="50" charset="-127"/>
              </a:rPr>
              <a:t>Prolapse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r>
              <a:rPr lang="en-US" altLang="ko-KR" b="1" dirty="0">
                <a:solidFill>
                  <a:schemeClr val="bg1"/>
                </a:solidFill>
                <a:ea typeface="굴림" panose="020B0600000101010101" pitchFamily="50" charset="-127"/>
              </a:rPr>
              <a:t>Prior surgery 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r>
              <a:rPr lang="en-US" altLang="ko-KR" b="1" dirty="0">
                <a:solidFill>
                  <a:schemeClr val="bg1"/>
                </a:solidFill>
                <a:ea typeface="굴림" panose="020B0600000101010101" pitchFamily="50" charset="-127"/>
              </a:rPr>
              <a:t>Urethral  diverticulum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r>
              <a:rPr lang="en-US" altLang="ko-KR" b="1" dirty="0">
                <a:solidFill>
                  <a:schemeClr val="bg1"/>
                </a:solidFill>
                <a:ea typeface="굴림" panose="020B0600000101010101" pitchFamily="50" charset="-127"/>
              </a:rPr>
              <a:t>Urethral stricture</a:t>
            </a:r>
          </a:p>
          <a:p>
            <a:pPr marL="400050" lvl="1" indent="0">
              <a:lnSpc>
                <a:spcPct val="100000"/>
              </a:lnSpc>
              <a:spcBef>
                <a:spcPct val="0"/>
              </a:spcBef>
              <a:buClr>
                <a:schemeClr val="tx2"/>
              </a:buClr>
              <a:buNone/>
              <a:tabLst>
                <a:tab pos="479425" algn="r"/>
              </a:tabLst>
            </a:pPr>
            <a:r>
              <a:rPr lang="en-US" altLang="ko-KR" b="1" dirty="0">
                <a:solidFill>
                  <a:schemeClr val="bg1"/>
                </a:solidFill>
                <a:ea typeface="굴림" panose="020B0600000101010101" pitchFamily="50" charset="-127"/>
              </a:rPr>
              <a:t>Primary bladder neck</a:t>
            </a:r>
            <a:endParaRPr lang="en-US" altLang="ko-K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6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내용 개체 틀 4" descr="스크린샷이(가) 표시된 사진&#10;&#10;높은 신뢰도로 생성된 설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18" y="1323696"/>
            <a:ext cx="5620036" cy="421502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99679" y="1413509"/>
            <a:ext cx="4666276" cy="40386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Detrusor </a:t>
            </a:r>
            <a:r>
              <a:rPr lang="en-US" altLang="ko-KR" sz="2400" b="1" dirty="0" err="1">
                <a:solidFill>
                  <a:schemeClr val="tx1"/>
                </a:solidFill>
                <a:ea typeface="굴림" panose="020B0600000101010101" pitchFamily="50" charset="-127"/>
              </a:rPr>
              <a:t>overactivity</a:t>
            </a:r>
            <a:endParaRPr lang="en-US" altLang="ko-KR" sz="2400" b="1" dirty="0">
              <a:solidFill>
                <a:schemeClr val="tx1"/>
              </a:solidFill>
              <a:ea typeface="굴림" panose="020B0600000101010101" pitchFamily="50" charset="-127"/>
            </a:endParaRPr>
          </a:p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Sensory urgency </a:t>
            </a:r>
          </a:p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Urethral obstruction</a:t>
            </a:r>
          </a:p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Sphincter dysfunction </a:t>
            </a:r>
          </a:p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Impaired detrusor contractility</a:t>
            </a:r>
          </a:p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Fistula</a:t>
            </a:r>
          </a:p>
          <a:p>
            <a:pPr>
              <a:lnSpc>
                <a:spcPct val="95000"/>
              </a:lnSpc>
              <a:buClr>
                <a:schemeClr val="tx2"/>
              </a:buClr>
            </a:pPr>
            <a:r>
              <a:rPr lang="en-US" altLang="ko-KR" sz="2400" b="1" dirty="0">
                <a:solidFill>
                  <a:schemeClr val="tx1"/>
                </a:solidFill>
                <a:ea typeface="굴림" panose="020B0600000101010101" pitchFamily="50" charset="-127"/>
              </a:rPr>
              <a:t>Polyuria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0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10B6395E-EA87-4A26-B2F1-7C99DC946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838089"/>
            <a:ext cx="5741625" cy="4248803"/>
          </a:xfrm>
          <a:prstGeom prst="rect">
            <a:avLst/>
          </a:prstGeom>
        </p:spPr>
      </p:pic>
      <p:pic>
        <p:nvPicPr>
          <p:cNvPr id="7" name="내용 개체 틀 4" descr="텍스트, 지도이(가) 표시된 사진&#10;&#10;매우 높은 신뢰도로 생성된 설명">
            <a:extLst>
              <a:ext uri="{FF2B5EF4-FFF2-40B4-BE49-F238E27FC236}">
                <a16:creationId xmlns:a16="http://schemas.microsoft.com/office/drawing/2014/main" id="{84F11FB7-6594-4216-80CA-899DC8F6A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6" y="843526"/>
            <a:ext cx="5168042" cy="414735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64F47115-322C-4BB1-8440-B3595EEE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990882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65000"/>
              </a:lnSpc>
            </a:pPr>
            <a:r>
              <a:rPr lang="en-US" altLang="ko-KR" sz="4600" b="1" cap="all" dirty="0"/>
              <a:t>Medication for lower urinary tract symptoms(LUTS)</a:t>
            </a:r>
          </a:p>
        </p:txBody>
      </p:sp>
    </p:spTree>
    <p:extLst>
      <p:ext uri="{BB962C8B-B14F-4D97-AF65-F5344CB8AC3E}">
        <p14:creationId xmlns:p14="http://schemas.microsoft.com/office/powerpoint/2010/main" val="3706383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내용 개체 틀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49" y="550492"/>
            <a:ext cx="4593715" cy="473578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00774" y="609600"/>
            <a:ext cx="5270373" cy="10096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700" dirty="0">
                <a:solidFill>
                  <a:schemeClr val="tx1"/>
                </a:solidFill>
              </a:rPr>
              <a:t>1.anti-cholinergic drugs</a:t>
            </a:r>
            <a:br>
              <a:rPr lang="en-US" altLang="ko-KR" sz="3700" dirty="0">
                <a:solidFill>
                  <a:schemeClr val="tx1"/>
                </a:solidFill>
              </a:rPr>
            </a:br>
            <a:r>
              <a:rPr lang="en-US" altLang="ko-KR" sz="3700" dirty="0">
                <a:solidFill>
                  <a:schemeClr val="tx1"/>
                </a:solidFill>
              </a:rPr>
              <a:t>(for detrusor </a:t>
            </a:r>
            <a:r>
              <a:rPr lang="en-US" altLang="ko-KR" sz="3700" dirty="0" err="1">
                <a:solidFill>
                  <a:schemeClr val="tx1"/>
                </a:solidFill>
              </a:rPr>
              <a:t>overactivity</a:t>
            </a:r>
            <a:r>
              <a:rPr lang="en-US" altLang="ko-KR" sz="3700" dirty="0">
                <a:solidFill>
                  <a:schemeClr val="tx1"/>
                </a:solidFill>
              </a:rPr>
              <a:t>)</a:t>
            </a:r>
            <a:endParaRPr lang="ko-KR" altLang="en-US" sz="370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45187" y="1828799"/>
            <a:ext cx="5025959" cy="331137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&lt;1</a:t>
            </a:r>
            <a:r>
              <a:rPr lang="ko-KR" altLang="en-US" dirty="0">
                <a:solidFill>
                  <a:schemeClr val="tx1"/>
                </a:solidFill>
              </a:rPr>
              <a:t>차 치료제는 </a:t>
            </a:r>
            <a:r>
              <a:rPr lang="ko-KR" altLang="en-US" dirty="0" err="1">
                <a:solidFill>
                  <a:schemeClr val="tx1"/>
                </a:solidFill>
              </a:rPr>
              <a:t>항콜린제</a:t>
            </a:r>
            <a:r>
              <a:rPr lang="en-US" altLang="ko-KR" dirty="0">
                <a:solidFill>
                  <a:schemeClr val="tx1"/>
                </a:solidFill>
              </a:rPr>
              <a:t>&gt;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Oxybutynin IR (2.5-5mg 2-4times/day)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Oxybutynin XR(5-30mg/day): </a:t>
            </a:r>
            <a:r>
              <a:rPr lang="ko-KR" altLang="en-US" dirty="0" err="1">
                <a:solidFill>
                  <a:schemeClr val="tx1"/>
                </a:solidFill>
              </a:rPr>
              <a:t>라이리넬오로스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Tolterodine IR(1-2mg twice daily)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Tolterodine XR(2-4mg/day) : </a:t>
            </a:r>
            <a:r>
              <a:rPr lang="ko-KR" altLang="en-US" dirty="0" err="1">
                <a:solidFill>
                  <a:schemeClr val="tx1"/>
                </a:solidFill>
              </a:rPr>
              <a:t>디트루시톨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 err="1">
                <a:solidFill>
                  <a:schemeClr val="tx1"/>
                </a:solidFill>
              </a:rPr>
              <a:t>Trospium</a:t>
            </a:r>
            <a:r>
              <a:rPr lang="en-US" altLang="ko-KR" dirty="0">
                <a:solidFill>
                  <a:schemeClr val="tx1"/>
                </a:solidFill>
              </a:rPr>
              <a:t> 20mg twice daily : </a:t>
            </a:r>
            <a:r>
              <a:rPr lang="ko-KR" altLang="en-US" dirty="0" err="1">
                <a:solidFill>
                  <a:schemeClr val="tx1"/>
                </a:solidFill>
              </a:rPr>
              <a:t>스파스몰리트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 err="1">
                <a:solidFill>
                  <a:schemeClr val="tx1"/>
                </a:solidFill>
              </a:rPr>
              <a:t>Solifenacin</a:t>
            </a:r>
            <a:r>
              <a:rPr lang="en-US" altLang="ko-KR" dirty="0">
                <a:solidFill>
                  <a:schemeClr val="tx1"/>
                </a:solidFill>
              </a:rPr>
              <a:t> 5-10mg/day : </a:t>
            </a:r>
            <a:r>
              <a:rPr lang="ko-KR" altLang="en-US" dirty="0" err="1">
                <a:solidFill>
                  <a:schemeClr val="tx1"/>
                </a:solidFill>
              </a:rPr>
              <a:t>베시케어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 err="1">
                <a:solidFill>
                  <a:schemeClr val="tx1"/>
                </a:solidFill>
              </a:rPr>
              <a:t>Propiverine</a:t>
            </a:r>
            <a:r>
              <a:rPr lang="en-US" altLang="ko-KR" dirty="0">
                <a:solidFill>
                  <a:schemeClr val="tx1"/>
                </a:solidFill>
              </a:rPr>
              <a:t> 10-20mg/day : </a:t>
            </a:r>
            <a:r>
              <a:rPr lang="ko-KR" altLang="en-US" dirty="0" err="1">
                <a:solidFill>
                  <a:schemeClr val="tx1"/>
                </a:solidFill>
              </a:rPr>
              <a:t>비유피</a:t>
            </a:r>
            <a:r>
              <a:rPr lang="en-US" altLang="ko-KR" dirty="0">
                <a:solidFill>
                  <a:schemeClr val="tx1"/>
                </a:solidFill>
              </a:rPr>
              <a:t>-4</a:t>
            </a:r>
          </a:p>
          <a:p>
            <a:r>
              <a:rPr lang="en-US" altLang="ko-KR" dirty="0" err="1">
                <a:solidFill>
                  <a:schemeClr val="tx1"/>
                </a:solidFill>
              </a:rPr>
              <a:t>Fesoteroidine</a:t>
            </a:r>
            <a:r>
              <a:rPr lang="en-US" altLang="ko-KR" dirty="0">
                <a:solidFill>
                  <a:schemeClr val="tx1"/>
                </a:solidFill>
              </a:rPr>
              <a:t> 4mg-8mg/day : </a:t>
            </a:r>
            <a:r>
              <a:rPr lang="ko-KR" altLang="en-US" dirty="0" err="1">
                <a:solidFill>
                  <a:schemeClr val="tx1"/>
                </a:solidFill>
              </a:rPr>
              <a:t>토비애즈</a:t>
            </a:r>
            <a:endParaRPr lang="ko-KR" altLang="ko-KR" dirty="0">
              <a:solidFill>
                <a:schemeClr val="tx1"/>
              </a:solidFill>
            </a:endParaRPr>
          </a:p>
          <a:p>
            <a:r>
              <a:rPr lang="en-US" altLang="ko-KR" dirty="0">
                <a:solidFill>
                  <a:schemeClr val="tx1"/>
                </a:solidFill>
              </a:rPr>
              <a:t>Flavoxate 200mg 3times/day) : </a:t>
            </a:r>
            <a:r>
              <a:rPr lang="ko-KR" altLang="en-US" dirty="0" err="1">
                <a:solidFill>
                  <a:schemeClr val="tx1"/>
                </a:solidFill>
              </a:rPr>
              <a:t>스파게린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389" y="5592932"/>
            <a:ext cx="1076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항콜린약물은</a:t>
            </a:r>
            <a:r>
              <a:rPr lang="ko-KR" altLang="en-US" dirty="0"/>
              <a:t> 방광 </a:t>
            </a:r>
            <a:r>
              <a:rPr lang="ko-KR" altLang="en-US" dirty="0" err="1"/>
              <a:t>평활근에</a:t>
            </a:r>
            <a:r>
              <a:rPr lang="ko-KR" altLang="en-US" dirty="0"/>
              <a:t> 작용하는 </a:t>
            </a:r>
            <a:r>
              <a:rPr lang="en-US" altLang="ko-KR" dirty="0"/>
              <a:t>post-synaptic M3 receptor</a:t>
            </a:r>
            <a:r>
              <a:rPr lang="ko-KR" altLang="en-US" dirty="0"/>
              <a:t>에서의 신경전달을 차단해서 방광 </a:t>
            </a:r>
            <a:r>
              <a:rPr lang="ko-KR" altLang="en-US" dirty="0" err="1"/>
              <a:t>평활근의</a:t>
            </a:r>
            <a:r>
              <a:rPr lang="ko-KR" altLang="en-US" dirty="0"/>
              <a:t> 과수축을 막아서 방광 </a:t>
            </a:r>
            <a:r>
              <a:rPr lang="ko-KR" altLang="en-US" dirty="0" err="1"/>
              <a:t>평활근의</a:t>
            </a:r>
            <a:r>
              <a:rPr lang="ko-KR" altLang="en-US" dirty="0"/>
              <a:t> 활동성을 낮춘다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53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94300" y="600723"/>
            <a:ext cx="9774314" cy="739806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solidFill>
                  <a:schemeClr val="tx1"/>
                </a:solidFill>
              </a:rPr>
              <a:t>항콜린약물</a:t>
            </a:r>
            <a:r>
              <a:rPr lang="ko-KR" altLang="en-US" sz="4000" dirty="0">
                <a:solidFill>
                  <a:schemeClr val="tx1"/>
                </a:solidFill>
              </a:rPr>
              <a:t> 복약지도의 주의점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94300" y="1452881"/>
            <a:ext cx="10128104" cy="4802918"/>
          </a:xfrm>
        </p:spPr>
        <p:txBody>
          <a:bodyPr>
            <a:normAutofit/>
          </a:bodyPr>
          <a:lstStyle/>
          <a:p>
            <a:pPr marL="38862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</a:rPr>
              <a:t>방광 </a:t>
            </a:r>
            <a:r>
              <a:rPr lang="ko-KR" altLang="en-US" sz="1800" dirty="0" err="1">
                <a:solidFill>
                  <a:schemeClr val="tx1"/>
                </a:solidFill>
              </a:rPr>
              <a:t>선택성</a:t>
            </a:r>
            <a:r>
              <a:rPr lang="ko-KR" altLang="en-US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chemeClr val="tx1"/>
                </a:solidFill>
              </a:rPr>
              <a:t>: </a:t>
            </a:r>
            <a:r>
              <a:rPr lang="ko-KR" altLang="en-US" sz="1800" dirty="0" err="1">
                <a:solidFill>
                  <a:schemeClr val="tx1"/>
                </a:solidFill>
              </a:rPr>
              <a:t>항콜린약물은</a:t>
            </a:r>
            <a:r>
              <a:rPr lang="ko-KR" altLang="en-US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chemeClr val="tx1"/>
                </a:solidFill>
              </a:rPr>
              <a:t>BBB(blood brain barrier)</a:t>
            </a:r>
            <a:r>
              <a:rPr lang="ko-KR" altLang="en-US" sz="1800" dirty="0">
                <a:solidFill>
                  <a:schemeClr val="tx1"/>
                </a:solidFill>
              </a:rPr>
              <a:t>를 통과하게 되면 뇌에서의 콜린 억제 효과 때문에 인지기능 장애를 일으킬 수 있다</a:t>
            </a:r>
            <a:r>
              <a:rPr lang="en-US" altLang="ko-KR" sz="1800" dirty="0">
                <a:solidFill>
                  <a:schemeClr val="tx1"/>
                </a:solidFill>
              </a:rPr>
              <a:t>. Oxybutynin(</a:t>
            </a:r>
            <a:r>
              <a:rPr lang="ko-KR" altLang="en-US" sz="1800" dirty="0" err="1">
                <a:solidFill>
                  <a:schemeClr val="tx1"/>
                </a:solidFill>
              </a:rPr>
              <a:t>라이오넬</a:t>
            </a:r>
            <a:r>
              <a:rPr lang="ko-KR" altLang="en-US" sz="1800" dirty="0">
                <a:solidFill>
                  <a:schemeClr val="tx1"/>
                </a:solidFill>
              </a:rPr>
              <a:t> </a:t>
            </a:r>
            <a:r>
              <a:rPr lang="ko-KR" altLang="en-US" sz="1800" dirty="0" err="1">
                <a:solidFill>
                  <a:schemeClr val="tx1"/>
                </a:solidFill>
              </a:rPr>
              <a:t>오로스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 err="1">
                <a:solidFill>
                  <a:schemeClr val="tx1"/>
                </a:solidFill>
              </a:rPr>
              <a:t>디트로판정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  <a:r>
              <a:rPr lang="ko-KR" altLang="en-US" sz="1800" dirty="0">
                <a:solidFill>
                  <a:schemeClr val="tx1"/>
                </a:solidFill>
              </a:rPr>
              <a:t>과</a:t>
            </a:r>
            <a:r>
              <a:rPr lang="en-US" altLang="ko-KR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 err="1">
                <a:solidFill>
                  <a:schemeClr val="tx1"/>
                </a:solidFill>
              </a:rPr>
              <a:t>propiverine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</a:rPr>
              <a:t>비유피</a:t>
            </a:r>
            <a:r>
              <a:rPr lang="en-US" altLang="ko-KR" sz="1800" dirty="0">
                <a:solidFill>
                  <a:schemeClr val="tx1"/>
                </a:solidFill>
              </a:rPr>
              <a:t>-4)</a:t>
            </a:r>
            <a:r>
              <a:rPr lang="ko-KR" altLang="en-US" sz="1800" dirty="0">
                <a:solidFill>
                  <a:schemeClr val="tx1"/>
                </a:solidFill>
              </a:rPr>
              <a:t>이 대표적이다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  <a:r>
              <a:rPr lang="ko-KR" altLang="en-US" sz="1800" dirty="0">
                <a:solidFill>
                  <a:schemeClr val="tx1"/>
                </a:solidFill>
              </a:rPr>
              <a:t>인지기능장애환자에게 </a:t>
            </a:r>
            <a:r>
              <a:rPr lang="en-US" altLang="ko-KR" sz="1800" dirty="0">
                <a:solidFill>
                  <a:schemeClr val="tx1"/>
                </a:solidFill>
              </a:rPr>
              <a:t>BBB</a:t>
            </a:r>
            <a:r>
              <a:rPr lang="ko-KR" altLang="en-US" sz="1800" dirty="0">
                <a:solidFill>
                  <a:schemeClr val="tx1"/>
                </a:solidFill>
              </a:rPr>
              <a:t>를 통과하는 </a:t>
            </a:r>
            <a:r>
              <a:rPr lang="ko-KR" altLang="en-US" sz="1800" dirty="0" err="1">
                <a:solidFill>
                  <a:schemeClr val="tx1"/>
                </a:solidFill>
              </a:rPr>
              <a:t>항콜린약물이</a:t>
            </a:r>
            <a:r>
              <a:rPr lang="ko-KR" altLang="en-US" sz="1800" dirty="0">
                <a:solidFill>
                  <a:schemeClr val="tx1"/>
                </a:solidFill>
              </a:rPr>
              <a:t> 처방되었을 경우 환자에게 주의를 주고 인지기능 이상이 느껴지면 처방의에 보고하도록 </a:t>
            </a:r>
            <a:r>
              <a:rPr lang="ko-KR" altLang="en-US" sz="1800" dirty="0" err="1">
                <a:solidFill>
                  <a:schemeClr val="tx1"/>
                </a:solidFill>
              </a:rPr>
              <a:t>복약지도한다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marL="38862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</a:rPr>
              <a:t>반대로 </a:t>
            </a:r>
            <a:r>
              <a:rPr lang="en-US" altLang="ko-KR" sz="1800" dirty="0" err="1">
                <a:solidFill>
                  <a:schemeClr val="tx1"/>
                </a:solidFill>
              </a:rPr>
              <a:t>donefezil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</a:rPr>
              <a:t>아리셉트</a:t>
            </a:r>
            <a:r>
              <a:rPr lang="en-US" altLang="ko-KR" sz="1800" dirty="0">
                <a:solidFill>
                  <a:schemeClr val="tx1"/>
                </a:solidFill>
              </a:rPr>
              <a:t>) </a:t>
            </a:r>
            <a:r>
              <a:rPr lang="ko-KR" altLang="en-US" sz="1800" dirty="0">
                <a:solidFill>
                  <a:schemeClr val="tx1"/>
                </a:solidFill>
              </a:rPr>
              <a:t>등의 </a:t>
            </a:r>
            <a:r>
              <a:rPr lang="en-US" altLang="ko-KR" sz="1800" dirty="0">
                <a:solidFill>
                  <a:schemeClr val="tx1"/>
                </a:solidFill>
              </a:rPr>
              <a:t>cholinesterase inhibitors</a:t>
            </a:r>
            <a:r>
              <a:rPr lang="ko-KR" altLang="en-US" sz="1800" dirty="0">
                <a:solidFill>
                  <a:schemeClr val="tx1"/>
                </a:solidFill>
              </a:rPr>
              <a:t>를 복용하는 환자에게서 </a:t>
            </a:r>
            <a:r>
              <a:rPr lang="en-US" altLang="ko-KR" sz="1800" dirty="0">
                <a:solidFill>
                  <a:schemeClr val="tx1"/>
                </a:solidFill>
              </a:rPr>
              <a:t>acetylcholine </a:t>
            </a:r>
            <a:r>
              <a:rPr lang="ko-KR" altLang="en-US" sz="1800" dirty="0">
                <a:solidFill>
                  <a:schemeClr val="tx1"/>
                </a:solidFill>
              </a:rPr>
              <a:t>활성 증가에 따른 </a:t>
            </a:r>
            <a:r>
              <a:rPr lang="ko-KR" altLang="en-US" sz="1800" dirty="0" err="1">
                <a:solidFill>
                  <a:schemeClr val="tx1"/>
                </a:solidFill>
              </a:rPr>
              <a:t>빈뇨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 err="1">
                <a:solidFill>
                  <a:schemeClr val="tx1"/>
                </a:solidFill>
              </a:rPr>
              <a:t>야간뇨</a:t>
            </a:r>
            <a:r>
              <a:rPr lang="ko-KR" altLang="en-US" sz="1800" dirty="0">
                <a:solidFill>
                  <a:schemeClr val="tx1"/>
                </a:solidFill>
              </a:rPr>
              <a:t>  등이 나타날 수 있음을 미리 고지하고 </a:t>
            </a:r>
            <a:r>
              <a:rPr lang="ko-KR" altLang="en-US" sz="1800" dirty="0" err="1">
                <a:solidFill>
                  <a:schemeClr val="tx1"/>
                </a:solidFill>
              </a:rPr>
              <a:t>야간뇨</a:t>
            </a:r>
            <a:r>
              <a:rPr lang="ko-KR" altLang="en-US" sz="1800" dirty="0">
                <a:solidFill>
                  <a:schemeClr val="tx1"/>
                </a:solidFill>
              </a:rPr>
              <a:t> 등이 심해지면 약물 복용 시간대를 아침으로 옮겨주도록 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  <a:p>
            <a:pPr marL="388620" indent="-3429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800" dirty="0">
                <a:solidFill>
                  <a:schemeClr val="tx1"/>
                </a:solidFill>
              </a:rPr>
              <a:t>또한 </a:t>
            </a:r>
            <a:r>
              <a:rPr lang="ko-KR" altLang="en-US" sz="1800" dirty="0" err="1">
                <a:solidFill>
                  <a:schemeClr val="tx1"/>
                </a:solidFill>
              </a:rPr>
              <a:t>항콜린약물의</a:t>
            </a:r>
            <a:r>
              <a:rPr lang="ko-KR" altLang="en-US" sz="1800" dirty="0">
                <a:solidFill>
                  <a:schemeClr val="tx1"/>
                </a:solidFill>
              </a:rPr>
              <a:t> 소화기 </a:t>
            </a:r>
            <a:r>
              <a:rPr lang="ko-KR" altLang="en-US" sz="1800" dirty="0" err="1">
                <a:solidFill>
                  <a:schemeClr val="tx1"/>
                </a:solidFill>
              </a:rPr>
              <a:t>평활근</a:t>
            </a:r>
            <a:r>
              <a:rPr lang="ko-KR" altLang="en-US" sz="1800" dirty="0">
                <a:solidFill>
                  <a:schemeClr val="tx1"/>
                </a:solidFill>
              </a:rPr>
              <a:t> 이완 효과로 인해 장 운동이 </a:t>
            </a:r>
            <a:r>
              <a:rPr lang="ko-KR" altLang="en-US" sz="1800" dirty="0" err="1">
                <a:solidFill>
                  <a:schemeClr val="tx1"/>
                </a:solidFill>
              </a:rPr>
              <a:t>느려져서</a:t>
            </a:r>
            <a:r>
              <a:rPr lang="ko-KR" altLang="en-US" sz="1800" dirty="0">
                <a:solidFill>
                  <a:schemeClr val="tx1"/>
                </a:solidFill>
              </a:rPr>
              <a:t> 변비 발생 빈도가 올라가고 침샘 분비의 억제로 </a:t>
            </a:r>
            <a:r>
              <a:rPr lang="ko-KR" altLang="en-US" sz="1800" dirty="0" err="1">
                <a:solidFill>
                  <a:schemeClr val="tx1"/>
                </a:solidFill>
              </a:rPr>
              <a:t>입마름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구강염증 등이 나타날 수 있으니 주의하도록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특히 노인환자에서 구강 염증이 오래갈 때는 입마름을 일으키는 약물을 장복하는지 꼭 확인해야 한다</a:t>
            </a:r>
            <a:r>
              <a:rPr lang="en-US" altLang="ko-KR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8868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17359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solidFill>
                  <a:schemeClr val="tx1"/>
                </a:solidFill>
              </a:rPr>
              <a:t>항콜린약물</a:t>
            </a:r>
            <a:r>
              <a:rPr lang="ko-KR" altLang="en-US" sz="4000" dirty="0">
                <a:solidFill>
                  <a:schemeClr val="tx1"/>
                </a:solidFill>
              </a:rPr>
              <a:t> 복약지도의 주의점</a:t>
            </a:r>
            <a:r>
              <a:rPr lang="en-US" altLang="ko-KR" sz="4000" dirty="0">
                <a:solidFill>
                  <a:schemeClr val="tx1"/>
                </a:solidFill>
              </a:rPr>
              <a:t>-cont.</a:t>
            </a:r>
            <a:endParaRPr lang="ko-KR" altLang="en-US" sz="4000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43000" y="1669002"/>
            <a:ext cx="9872871" cy="4426998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4)  </a:t>
            </a:r>
            <a:r>
              <a:rPr lang="en-US" altLang="ko-KR" sz="1800" dirty="0" err="1">
                <a:solidFill>
                  <a:schemeClr val="tx1"/>
                </a:solidFill>
              </a:rPr>
              <a:t>Trospium</a:t>
            </a:r>
            <a:r>
              <a:rPr lang="en-US" altLang="ko-KR" sz="1800" dirty="0">
                <a:solidFill>
                  <a:schemeClr val="tx1"/>
                </a:solidFill>
              </a:rPr>
              <a:t>(</a:t>
            </a:r>
            <a:r>
              <a:rPr lang="ko-KR" altLang="en-US" sz="1800" dirty="0" err="1">
                <a:solidFill>
                  <a:schemeClr val="tx1"/>
                </a:solidFill>
              </a:rPr>
              <a:t>스파스몰리트정</a:t>
            </a:r>
            <a:r>
              <a:rPr lang="en-US" altLang="ko-KR" sz="1800" dirty="0">
                <a:solidFill>
                  <a:schemeClr val="tx1"/>
                </a:solidFill>
              </a:rPr>
              <a:t>),</a:t>
            </a:r>
            <a:r>
              <a:rPr lang="ko-KR" altLang="en-US" sz="1800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chemeClr val="tx1"/>
                </a:solidFill>
              </a:rPr>
              <a:t>tiropramide(</a:t>
            </a:r>
            <a:r>
              <a:rPr lang="ko-KR" altLang="en-US" sz="1800" dirty="0" err="1">
                <a:solidFill>
                  <a:schemeClr val="tx1"/>
                </a:solidFill>
              </a:rPr>
              <a:t>티로파정</a:t>
            </a:r>
            <a:r>
              <a:rPr lang="en-US" altLang="ko-KR" sz="1800" dirty="0">
                <a:solidFill>
                  <a:schemeClr val="tx1"/>
                </a:solidFill>
              </a:rPr>
              <a:t>), </a:t>
            </a:r>
            <a:r>
              <a:rPr lang="ko-KR" altLang="en-US" sz="1800" dirty="0">
                <a:solidFill>
                  <a:schemeClr val="tx1"/>
                </a:solidFill>
              </a:rPr>
              <a:t>도 방광 </a:t>
            </a:r>
            <a:r>
              <a:rPr lang="ko-KR" altLang="en-US" sz="1800" dirty="0" err="1">
                <a:solidFill>
                  <a:schemeClr val="tx1"/>
                </a:solidFill>
              </a:rPr>
              <a:t>평활근</a:t>
            </a:r>
            <a:r>
              <a:rPr lang="ko-KR" altLang="en-US" sz="1800" dirty="0">
                <a:solidFill>
                  <a:schemeClr val="tx1"/>
                </a:solidFill>
              </a:rPr>
              <a:t> 이완에 사용하는데 장기간 복용 시 위장관에서의 </a:t>
            </a:r>
            <a:r>
              <a:rPr lang="en-US" altLang="ko-KR" sz="1800" dirty="0">
                <a:solidFill>
                  <a:schemeClr val="tx1"/>
                </a:solidFill>
              </a:rPr>
              <a:t>acetylcholine </a:t>
            </a:r>
            <a:r>
              <a:rPr lang="ko-KR" altLang="en-US" sz="1800" dirty="0">
                <a:solidFill>
                  <a:schemeClr val="tx1"/>
                </a:solidFill>
              </a:rPr>
              <a:t>차단 효과로 인해 위 점막의 위축 및 위산분비 저하가 일어난다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r>
              <a:rPr lang="ko-KR" altLang="en-US" sz="1800" dirty="0">
                <a:solidFill>
                  <a:schemeClr val="tx1"/>
                </a:solidFill>
              </a:rPr>
              <a:t>마그네슘 함유 변비약의 경우 마그네슘이 내장 </a:t>
            </a:r>
            <a:r>
              <a:rPr lang="ko-KR" altLang="en-US" sz="1800" dirty="0" err="1">
                <a:solidFill>
                  <a:schemeClr val="tx1"/>
                </a:solidFill>
              </a:rPr>
              <a:t>평활근의</a:t>
            </a:r>
            <a:r>
              <a:rPr lang="ko-KR" altLang="en-US" sz="1800" dirty="0">
                <a:solidFill>
                  <a:schemeClr val="tx1"/>
                </a:solidFill>
              </a:rPr>
              <a:t> 이완에도 도움을 주므로 상호보완효과를 낼 수 있다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endParaRPr lang="ko-KR" altLang="en-US" sz="1800" dirty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800" dirty="0"/>
              <a:t>5) </a:t>
            </a:r>
            <a:r>
              <a:rPr lang="en-US" altLang="ko-KR" sz="1800" dirty="0">
                <a:solidFill>
                  <a:schemeClr val="tx1"/>
                </a:solidFill>
              </a:rPr>
              <a:t>Flavoxate(</a:t>
            </a:r>
            <a:r>
              <a:rPr lang="ko-KR" altLang="en-US" sz="1800" dirty="0" err="1">
                <a:solidFill>
                  <a:schemeClr val="tx1"/>
                </a:solidFill>
              </a:rPr>
              <a:t>스파게린정</a:t>
            </a:r>
            <a:r>
              <a:rPr lang="en-US" altLang="ko-KR" sz="1800" dirty="0">
                <a:solidFill>
                  <a:schemeClr val="tx1"/>
                </a:solidFill>
              </a:rPr>
              <a:t>) : </a:t>
            </a:r>
            <a:r>
              <a:rPr lang="ko-KR" altLang="en-US" sz="1800" dirty="0" err="1">
                <a:solidFill>
                  <a:schemeClr val="tx1"/>
                </a:solidFill>
              </a:rPr>
              <a:t>항콜린효과의</a:t>
            </a:r>
            <a:r>
              <a:rPr lang="ko-KR" altLang="en-US" sz="1800" dirty="0">
                <a:solidFill>
                  <a:schemeClr val="tx1"/>
                </a:solidFill>
              </a:rPr>
              <a:t> 또 다른 </a:t>
            </a:r>
            <a:r>
              <a:rPr lang="ko-KR" altLang="en-US" sz="1800" dirty="0" err="1">
                <a:solidFill>
                  <a:schemeClr val="tx1"/>
                </a:solidFill>
              </a:rPr>
              <a:t>선택성</a:t>
            </a:r>
            <a:r>
              <a:rPr lang="ko-KR" altLang="en-US" sz="1800" dirty="0">
                <a:solidFill>
                  <a:schemeClr val="tx1"/>
                </a:solidFill>
              </a:rPr>
              <a:t> 문제는 심장의 </a:t>
            </a:r>
            <a:r>
              <a:rPr lang="en-US" altLang="ko-KR" sz="1800" dirty="0">
                <a:solidFill>
                  <a:schemeClr val="tx1"/>
                </a:solidFill>
              </a:rPr>
              <a:t>AV node</a:t>
            </a:r>
            <a:r>
              <a:rPr lang="ko-KR" altLang="en-US" sz="1800" dirty="0">
                <a:solidFill>
                  <a:schemeClr val="tx1"/>
                </a:solidFill>
              </a:rPr>
              <a:t>의 </a:t>
            </a:r>
            <a:r>
              <a:rPr lang="en-US" altLang="ko-KR" sz="1800" dirty="0">
                <a:solidFill>
                  <a:schemeClr val="tx1"/>
                </a:solidFill>
              </a:rPr>
              <a:t>acetylcholine </a:t>
            </a:r>
            <a:r>
              <a:rPr lang="ko-KR" altLang="en-US" sz="1800" dirty="0">
                <a:solidFill>
                  <a:schemeClr val="tx1"/>
                </a:solidFill>
              </a:rPr>
              <a:t>차단에 의한 </a:t>
            </a:r>
            <a:r>
              <a:rPr lang="en-US" altLang="ko-KR" sz="1800" dirty="0">
                <a:solidFill>
                  <a:schemeClr val="tx1"/>
                </a:solidFill>
              </a:rPr>
              <a:t>tachycardia(</a:t>
            </a:r>
            <a:r>
              <a:rPr lang="ko-KR" altLang="en-US" sz="1800" dirty="0" err="1">
                <a:solidFill>
                  <a:schemeClr val="tx1"/>
                </a:solidFill>
              </a:rPr>
              <a:t>빈맥</a:t>
            </a:r>
            <a:r>
              <a:rPr lang="en-US" altLang="ko-KR" sz="1800" dirty="0">
                <a:solidFill>
                  <a:schemeClr val="tx1"/>
                </a:solidFill>
              </a:rPr>
              <a:t>), palpitation (</a:t>
            </a:r>
            <a:r>
              <a:rPr lang="ko-KR" altLang="en-US" sz="1800" dirty="0" err="1">
                <a:solidFill>
                  <a:schemeClr val="tx1"/>
                </a:solidFill>
              </a:rPr>
              <a:t>심계항진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  <a:r>
              <a:rPr lang="ko-KR" altLang="en-US" sz="1800" dirty="0">
                <a:solidFill>
                  <a:schemeClr val="tx1"/>
                </a:solidFill>
              </a:rPr>
              <a:t>이다</a:t>
            </a:r>
            <a:r>
              <a:rPr lang="en-US" altLang="ko-KR" sz="1800" dirty="0">
                <a:solidFill>
                  <a:schemeClr val="tx1"/>
                </a:solidFill>
              </a:rPr>
              <a:t>. Flavoxate</a:t>
            </a:r>
            <a:r>
              <a:rPr lang="ko-KR" altLang="en-US" sz="1800" dirty="0">
                <a:solidFill>
                  <a:schemeClr val="tx1"/>
                </a:solidFill>
              </a:rPr>
              <a:t>는 우리 나라에서 많이 쓰이는 방광 근육 이완 약물로 선택성이 떨어지는 약물이므로 주의하도록 한다</a:t>
            </a:r>
            <a:r>
              <a:rPr lang="en-US" altLang="ko-KR" sz="1800" dirty="0">
                <a:solidFill>
                  <a:schemeClr val="tx1"/>
                </a:solidFill>
              </a:rPr>
              <a:t>. 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96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내용 개체 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0" y="395353"/>
            <a:ext cx="3647440" cy="607491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067F8EF-87F6-4D3A-AB5F-6B2F3546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704" y="609600"/>
            <a:ext cx="5364444" cy="1356360"/>
          </a:xfrm>
        </p:spPr>
        <p:txBody>
          <a:bodyPr>
            <a:noAutofit/>
          </a:bodyPr>
          <a:lstStyle/>
          <a:p>
            <a:r>
              <a:rPr lang="en-US" altLang="ko-KR" sz="3600" dirty="0">
                <a:solidFill>
                  <a:schemeClr val="tx1"/>
                </a:solidFill>
              </a:rPr>
              <a:t>2. ß3 agonist </a:t>
            </a:r>
            <a:br>
              <a:rPr lang="en-US" altLang="ko-KR" sz="3600" dirty="0">
                <a:solidFill>
                  <a:schemeClr val="tx1"/>
                </a:solidFill>
              </a:rPr>
            </a:br>
            <a:r>
              <a:rPr lang="en-US" altLang="ko-KR" sz="3600" dirty="0">
                <a:solidFill>
                  <a:schemeClr val="tx1"/>
                </a:solidFill>
              </a:rPr>
              <a:t>(for detrusor </a:t>
            </a:r>
            <a:r>
              <a:rPr lang="en-US" altLang="ko-KR" sz="3600" dirty="0" err="1">
                <a:solidFill>
                  <a:schemeClr val="tx1"/>
                </a:solidFill>
              </a:rPr>
              <a:t>overactivity</a:t>
            </a:r>
            <a:r>
              <a:rPr lang="en-US" altLang="ko-KR" sz="3600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622072" y="1899920"/>
            <a:ext cx="5364444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Mirabegron(</a:t>
            </a:r>
            <a:r>
              <a:rPr lang="ko-KR" altLang="en-US" sz="2000" dirty="0" err="1">
                <a:solidFill>
                  <a:schemeClr val="tx1"/>
                </a:solidFill>
              </a:rPr>
              <a:t>베타미가서방정</a:t>
            </a:r>
            <a:r>
              <a:rPr lang="en-US" altLang="ko-KR" sz="2000" dirty="0">
                <a:solidFill>
                  <a:schemeClr val="tx1"/>
                </a:solidFill>
              </a:rPr>
              <a:t>) : </a:t>
            </a:r>
            <a:r>
              <a:rPr lang="ko-KR" altLang="en-US" sz="2000" dirty="0">
                <a:solidFill>
                  <a:schemeClr val="tx1"/>
                </a:solidFill>
              </a:rPr>
              <a:t>기존의 </a:t>
            </a:r>
            <a:r>
              <a:rPr lang="ko-KR" altLang="en-US" sz="2000" dirty="0" err="1">
                <a:solidFill>
                  <a:schemeClr val="tx1"/>
                </a:solidFill>
              </a:rPr>
              <a:t>항콜린약물이</a:t>
            </a:r>
            <a:r>
              <a:rPr lang="ko-KR" altLang="en-US" sz="2000" dirty="0">
                <a:solidFill>
                  <a:schemeClr val="tx1"/>
                </a:solidFill>
              </a:rPr>
              <a:t> 콜린 신경 차단에 의한 다른 장기에서의 부작용이 발생함으로 인해 새로운 대안으로 사용되는 약물로 방광 수축을 억제하는 것이 아니라 방광에 소변이 차오르는 </a:t>
            </a:r>
            <a:r>
              <a:rPr lang="en-US" altLang="ko-KR" sz="2000" dirty="0">
                <a:solidFill>
                  <a:schemeClr val="tx1"/>
                </a:solidFill>
              </a:rPr>
              <a:t>storage phase</a:t>
            </a:r>
            <a:r>
              <a:rPr lang="ko-KR" altLang="en-US" sz="2000" dirty="0">
                <a:solidFill>
                  <a:schemeClr val="tx1"/>
                </a:solidFill>
              </a:rPr>
              <a:t>에서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방광 근육을 이완시켜 방광 용적을 넓히는 효과를 낸다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 err="1">
                <a:solidFill>
                  <a:schemeClr val="tx1"/>
                </a:solidFill>
              </a:rPr>
              <a:t>항콜린약물의</a:t>
            </a:r>
            <a:r>
              <a:rPr lang="ko-KR" altLang="en-US" sz="2000" dirty="0">
                <a:solidFill>
                  <a:schemeClr val="tx1"/>
                </a:solidFill>
              </a:rPr>
              <a:t> 부작용이 없는 것이 최대장점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93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2862" y="223520"/>
            <a:ext cx="8183880" cy="900104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Beta-3 Agonist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932" y="1700808"/>
            <a:ext cx="7395089" cy="4517528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2533263" y="1116608"/>
            <a:ext cx="34782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prstClr val="black"/>
                </a:solidFill>
                <a:ea typeface="ヒラギノ角ゴ Pro W3" charset="-128"/>
                <a:cs typeface="ヒラギノ角ゴ Pro W3" charset="-128"/>
              </a:rPr>
              <a:t>Nerve pathways in </a:t>
            </a:r>
            <a:br>
              <a:rPr lang="en-GB" sz="1600" b="1" dirty="0">
                <a:solidFill>
                  <a:prstClr val="black"/>
                </a:solidFill>
                <a:ea typeface="ヒラギノ角ゴ Pro W3" charset="-128"/>
                <a:cs typeface="ヒラギノ角ゴ Pro W3" charset="-128"/>
              </a:rPr>
            </a:br>
            <a:r>
              <a:rPr lang="en-GB" sz="1600" b="1" dirty="0">
                <a:solidFill>
                  <a:prstClr val="black"/>
                </a:solidFill>
                <a:ea typeface="ヒラギノ角ゴ Pro W3" charset="-128"/>
                <a:cs typeface="ヒラギノ角ゴ Pro W3" charset="-128"/>
              </a:rPr>
              <a:t>normal bladder control</a:t>
            </a:r>
          </a:p>
        </p:txBody>
      </p:sp>
      <p:sp>
        <p:nvSpPr>
          <p:cNvPr id="6" name="TextBox 32"/>
          <p:cNvSpPr txBox="1"/>
          <p:nvPr/>
        </p:nvSpPr>
        <p:spPr>
          <a:xfrm>
            <a:off x="6064802" y="1111577"/>
            <a:ext cx="347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prstClr val="black"/>
                </a:solidFill>
                <a:ea typeface="ヒラギノ角ゴ Pro W3" charset="-128"/>
                <a:cs typeface="ヒラギノ角ゴ Pro W3" charset="-128"/>
              </a:rPr>
              <a:t>Mode of action of </a:t>
            </a:r>
            <a:br>
              <a:rPr lang="en-GB" sz="1600" b="1" dirty="0">
                <a:solidFill>
                  <a:prstClr val="black"/>
                </a:solidFill>
                <a:ea typeface="ヒラギノ角ゴ Pro W3" charset="-128"/>
                <a:cs typeface="ヒラギノ角ゴ Pro W3" charset="-128"/>
              </a:rPr>
            </a:br>
            <a:r>
              <a:rPr lang="en-GB" sz="1600" b="1" dirty="0">
                <a:solidFill>
                  <a:prstClr val="black"/>
                </a:solidFill>
                <a:ea typeface="ヒラギノ角ゴ Pro W3" charset="-128"/>
                <a:cs typeface="ヒラギノ角ゴ Pro W3" charset="-128"/>
              </a:rPr>
              <a:t>OAB treatments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879976" y="6218337"/>
            <a:ext cx="446449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Adapted from Chu FM, </a:t>
            </a:r>
            <a:r>
              <a:rPr lang="en-GB" sz="1000" dirty="0" err="1">
                <a:solidFill>
                  <a:srgbClr val="000000"/>
                </a:solidFill>
                <a:latin typeface="Trebuchet MS" pitchFamily="34" charset="0"/>
              </a:rPr>
              <a:t>Dmochowski</a:t>
            </a:r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 R. </a:t>
            </a:r>
            <a:r>
              <a:rPr lang="en-GB" sz="1000" i="1" dirty="0">
                <a:solidFill>
                  <a:srgbClr val="000000"/>
                </a:solidFill>
                <a:latin typeface="Trebuchet MS" pitchFamily="34" charset="0"/>
              </a:rPr>
              <a:t>Am J Med </a:t>
            </a:r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2006;119(3 </a:t>
            </a:r>
            <a:r>
              <a:rPr lang="en-GB" sz="1000" dirty="0" err="1">
                <a:solidFill>
                  <a:srgbClr val="000000"/>
                </a:solidFill>
                <a:latin typeface="Trebuchet MS" pitchFamily="34" charset="0"/>
              </a:rPr>
              <a:t>Suppl</a:t>
            </a:r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 1):3–8.</a:t>
            </a:r>
          </a:p>
        </p:txBody>
      </p:sp>
    </p:spTree>
    <p:extLst>
      <p:ext uri="{BB962C8B-B14F-4D97-AF65-F5344CB8AC3E}">
        <p14:creationId xmlns:p14="http://schemas.microsoft.com/office/powerpoint/2010/main" val="2657531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91544" y="70790"/>
            <a:ext cx="8183880" cy="1051560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Beta-3 Agonist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544" y="1122350"/>
            <a:ext cx="8183880" cy="280831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err="1">
                <a:solidFill>
                  <a:schemeClr val="tx1"/>
                </a:solidFill>
              </a:rPr>
              <a:t>Betmiga</a:t>
            </a:r>
            <a:r>
              <a:rPr lang="en-US" altLang="zh-TW" dirty="0">
                <a:solidFill>
                  <a:schemeClr val="tx1"/>
                </a:solidFill>
              </a:rPr>
              <a:t> (</a:t>
            </a:r>
            <a:r>
              <a:rPr lang="en-US" altLang="zh-TW" dirty="0" err="1">
                <a:solidFill>
                  <a:schemeClr val="tx1"/>
                </a:solidFill>
              </a:rPr>
              <a:t>Mirabegron</a:t>
            </a:r>
            <a:r>
              <a:rPr lang="en-US" altLang="zh-TW" dirty="0">
                <a:solidFill>
                  <a:schemeClr val="tx1"/>
                </a:solidFill>
              </a:rPr>
              <a:t>) promotes urine storage through potent and selective </a:t>
            </a:r>
            <a:r>
              <a:rPr lang="en-US" altLang="zh-TW" dirty="0" err="1">
                <a:solidFill>
                  <a:schemeClr val="tx1"/>
                </a:solidFill>
              </a:rPr>
              <a:t>agonism</a:t>
            </a:r>
            <a:r>
              <a:rPr lang="en-US" altLang="zh-TW" dirty="0">
                <a:solidFill>
                  <a:schemeClr val="tx1"/>
                </a:solidFill>
              </a:rPr>
              <a:t> of the β3-AR 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Incidence of AEs of </a:t>
            </a:r>
            <a:r>
              <a:rPr lang="en-US" altLang="zh-TW" dirty="0" err="1">
                <a:solidFill>
                  <a:schemeClr val="tx1"/>
                </a:solidFill>
              </a:rPr>
              <a:t>antimuscarinics</a:t>
            </a:r>
            <a:r>
              <a:rPr lang="en-US" altLang="zh-TW" dirty="0">
                <a:solidFill>
                  <a:schemeClr val="tx1"/>
                </a:solidFill>
              </a:rPr>
              <a:t>, such as dry mouth and constipation, was comparable with placebo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Cardiovascular effects, comparable with placebo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An alternative choice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All </a:t>
            </a:r>
            <a:r>
              <a:rPr lang="en-US" altLang="zh-TW" dirty="0" err="1">
                <a:solidFill>
                  <a:schemeClr val="tx1"/>
                </a:solidFill>
              </a:rPr>
              <a:t>antimuscarinics</a:t>
            </a:r>
            <a:r>
              <a:rPr lang="en-US" altLang="zh-TW" dirty="0">
                <a:solidFill>
                  <a:schemeClr val="tx1"/>
                </a:solidFill>
              </a:rPr>
              <a:t> and </a:t>
            </a:r>
            <a:r>
              <a:rPr lang="en-US" altLang="zh-TW" dirty="0" err="1">
                <a:solidFill>
                  <a:schemeClr val="tx1"/>
                </a:solidFill>
              </a:rPr>
              <a:t>Mirabegron</a:t>
            </a:r>
            <a:r>
              <a:rPr lang="en-US" altLang="zh-TW" dirty="0">
                <a:solidFill>
                  <a:schemeClr val="tx1"/>
                </a:solidFill>
              </a:rPr>
              <a:t> have similar efficacy to reduce frequency and incontinence episodes (Except </a:t>
            </a:r>
            <a:r>
              <a:rPr lang="en-US" altLang="zh-TW" dirty="0" err="1">
                <a:solidFill>
                  <a:schemeClr val="tx1"/>
                </a:solidFill>
              </a:rPr>
              <a:t>Solifenacin</a:t>
            </a:r>
            <a:r>
              <a:rPr lang="en-US" altLang="zh-TW" dirty="0">
                <a:solidFill>
                  <a:schemeClr val="tx1"/>
                </a:solidFill>
              </a:rPr>
              <a:t> 5-10mg, more effective)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7608168" y="6165305"/>
            <a:ext cx="44644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2014 AUA Guideline on Overactive Bladder  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930662"/>
            <a:ext cx="7416824" cy="22096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51584" y="4509120"/>
            <a:ext cx="4896544" cy="526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24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7063" y="594360"/>
            <a:ext cx="10281673" cy="1356360"/>
          </a:xfrm>
        </p:spPr>
        <p:txBody>
          <a:bodyPr>
            <a:noAutofit/>
          </a:bodyPr>
          <a:lstStyle/>
          <a:p>
            <a:r>
              <a:rPr lang="en-US" sz="3200" b="1" dirty="0"/>
              <a:t>Anatomical Structures of the  Lower Urinary Tract System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7400" y="3048000"/>
            <a:ext cx="80010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The bladder and bladder neck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57400" y="3733800"/>
            <a:ext cx="8001000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The urethra and urethral sphincter mechanism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029160" y="4419600"/>
            <a:ext cx="8001000" cy="533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/>
              <a:t>The pelvic floor musculature</a:t>
            </a:r>
          </a:p>
        </p:txBody>
      </p:sp>
    </p:spTree>
    <p:extLst>
      <p:ext uri="{BB962C8B-B14F-4D97-AF65-F5344CB8AC3E}">
        <p14:creationId xmlns:p14="http://schemas.microsoft.com/office/powerpoint/2010/main" val="1296151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CFF67D-BB5C-4DD3-AEB4-568D5E1B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25120"/>
            <a:ext cx="9875520" cy="108712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3. </a:t>
            </a:r>
            <a:r>
              <a:rPr lang="el-GR" altLang="ko-KR" sz="4000" dirty="0">
                <a:solidFill>
                  <a:schemeClr val="tx1"/>
                </a:solidFill>
                <a:ea typeface="맑은 고딕" panose="020B0503020000020004" pitchFamily="50" charset="-127"/>
              </a:rPr>
              <a:t>α</a:t>
            </a:r>
            <a:r>
              <a:rPr lang="en-US" altLang="ko-KR" sz="4000" dirty="0">
                <a:solidFill>
                  <a:schemeClr val="tx1"/>
                </a:solidFill>
                <a:ea typeface="맑은 고딕" panose="020B0503020000020004" pitchFamily="50" charset="-127"/>
              </a:rPr>
              <a:t> 1 adrenoreceptor antagonists(</a:t>
            </a:r>
            <a:r>
              <a:rPr lang="el-GR" altLang="ko-KR" sz="4000" dirty="0">
                <a:solidFill>
                  <a:schemeClr val="tx1"/>
                </a:solidFill>
              </a:rPr>
              <a:t>α</a:t>
            </a:r>
            <a:r>
              <a:rPr lang="en-US" altLang="ko-KR" sz="4000" dirty="0">
                <a:solidFill>
                  <a:schemeClr val="tx1"/>
                </a:solidFill>
              </a:rPr>
              <a:t> blockers)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143000" y="1544320"/>
            <a:ext cx="9872871" cy="455168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Alpha1 Blocker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First line agent of LUTS/BPH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Tamsulosin OCAS (oral controlled absorption system) 0.4mg QD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Tamsulosin MR (modified release)(</a:t>
            </a:r>
            <a:r>
              <a:rPr lang="ko-KR" altLang="en-US" dirty="0" err="1">
                <a:solidFill>
                  <a:schemeClr val="tx1"/>
                </a:solidFill>
              </a:rPr>
              <a:t>하루날디정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en-US" altLang="zh-TW" dirty="0">
                <a:solidFill>
                  <a:schemeClr val="tx1"/>
                </a:solidFill>
              </a:rPr>
              <a:t> 0.2mg QD</a:t>
            </a:r>
          </a:p>
          <a:p>
            <a:pPr lvl="1"/>
            <a:r>
              <a:rPr lang="en-US" altLang="zh-TW" dirty="0" err="1">
                <a:solidFill>
                  <a:schemeClr val="tx1"/>
                </a:solidFill>
              </a:rPr>
              <a:t>Alfuzosin</a:t>
            </a:r>
            <a:r>
              <a:rPr lang="en-US" altLang="zh-TW" dirty="0">
                <a:solidFill>
                  <a:schemeClr val="tx1"/>
                </a:solidFill>
              </a:rPr>
              <a:t> XL (prolonged release)(</a:t>
            </a:r>
            <a:r>
              <a:rPr lang="ko-KR" altLang="en-US" dirty="0" err="1">
                <a:solidFill>
                  <a:schemeClr val="tx1"/>
                </a:solidFill>
              </a:rPr>
              <a:t>자트랄엑스엘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en-US" altLang="zh-TW" dirty="0">
                <a:solidFill>
                  <a:schemeClr val="tx1"/>
                </a:solidFill>
              </a:rPr>
              <a:t> 10mg QD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Silodosin(</a:t>
            </a:r>
            <a:r>
              <a:rPr lang="ko-KR" altLang="en-US" dirty="0" err="1">
                <a:solidFill>
                  <a:schemeClr val="tx1"/>
                </a:solidFill>
              </a:rPr>
              <a:t>트루패스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en-US" altLang="zh-TW" dirty="0">
                <a:solidFill>
                  <a:schemeClr val="tx1"/>
                </a:solidFill>
              </a:rPr>
              <a:t> 4mg BID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Doxazosin(</a:t>
            </a:r>
            <a:r>
              <a:rPr lang="ko-KR" altLang="en-US" dirty="0" err="1">
                <a:solidFill>
                  <a:schemeClr val="tx1"/>
                </a:solidFill>
              </a:rPr>
              <a:t>카두라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en-US" altLang="zh-TW" dirty="0">
                <a:solidFill>
                  <a:schemeClr val="tx1"/>
                </a:solidFill>
              </a:rPr>
              <a:t> 2-8mg QD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Terazosin(</a:t>
            </a:r>
            <a:r>
              <a:rPr lang="ko-KR" altLang="en-US" dirty="0" err="1">
                <a:solidFill>
                  <a:schemeClr val="tx1"/>
                </a:solidFill>
              </a:rPr>
              <a:t>하이트린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r>
              <a:rPr lang="en-US" altLang="zh-TW" dirty="0">
                <a:solidFill>
                  <a:schemeClr val="tx1"/>
                </a:solidFill>
              </a:rPr>
              <a:t> 5-10mg QD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Alpha-1A blocker: less asthenia, dizziness, and orthostatic hypotension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Improve urinary flow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Increase </a:t>
            </a:r>
            <a:r>
              <a:rPr lang="en-US" altLang="zh-TW" dirty="0" err="1">
                <a:solidFill>
                  <a:schemeClr val="tx1"/>
                </a:solidFill>
              </a:rPr>
              <a:t>Qmax</a:t>
            </a:r>
            <a:r>
              <a:rPr lang="en-US" altLang="zh-TW" dirty="0">
                <a:solidFill>
                  <a:schemeClr val="tx1"/>
                </a:solidFill>
              </a:rPr>
              <a:t> 15-30%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IPSS improve 30-45%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8040" y="287542"/>
            <a:ext cx="10480040" cy="1063052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dirty="0">
                <a:solidFill>
                  <a:schemeClr val="tx1"/>
                </a:solidFill>
              </a:rPr>
              <a:t>α1- Adrenergic Receptor Distribution &amp; Function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000" y="1566120"/>
            <a:ext cx="2664296" cy="189907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7" y="1566120"/>
            <a:ext cx="2598739" cy="18990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156" y="1563308"/>
            <a:ext cx="2724931" cy="1901891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87000" y="3573017"/>
            <a:ext cx="26642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TW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α</a:t>
            </a:r>
            <a:r>
              <a:rPr lang="en-US" altLang="ja-JP" sz="2000" baseline="-25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1A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</a:rPr>
              <a:t>Primary subtype expressed in </a:t>
            </a:r>
            <a:r>
              <a:rPr lang="en-US" altLang="ja-JP" sz="1600" dirty="0">
                <a:solidFill>
                  <a:srgbClr val="FF0000"/>
                </a:solidFill>
                <a:latin typeface="+mn-lt"/>
                <a:ea typeface="ＭＳ Ｐゴシック" panose="020B0600070205080204" pitchFamily="34" charset="-128"/>
              </a:rPr>
              <a:t>the prostate</a:t>
            </a:r>
            <a:r>
              <a:rPr lang="en-US" altLang="ja-JP" sz="16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</a:rPr>
              <a:t>. Regulates contraction of the smooth muscle in the prostate, bladder base and neck, urethra, seminal vesicles, and vas deferens.</a:t>
            </a:r>
            <a:r>
              <a:rPr lang="en-US" altLang="ja-JP" sz="1600" baseline="30000" dirty="0">
                <a:solidFill>
                  <a:prstClr val="black"/>
                </a:solidFill>
                <a:latin typeface="+mn-lt"/>
                <a:ea typeface="ＭＳ Ｐゴシック" panose="020B0600070205080204" pitchFamily="34" charset="-128"/>
              </a:rPr>
              <a:t>1-5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6156" y="3619500"/>
            <a:ext cx="271388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TW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α</a:t>
            </a:r>
            <a:r>
              <a:rPr lang="en-US" altLang="ja-JP" sz="2000" baseline="-25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1B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</a:rPr>
              <a:t>Primary subtype expressed in </a:t>
            </a:r>
            <a:r>
              <a:rPr lang="en-US" altLang="ja-JP" sz="16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the blood vessels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</a:rPr>
              <a:t>. Regulates contraction of arterial blood vessels in response to postural redistribution of blood volume.</a:t>
            </a:r>
            <a:r>
              <a:rPr lang="en-US" altLang="ja-JP" sz="1600" baseline="300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</a:rPr>
              <a:t>4-7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75550" y="3619500"/>
            <a:ext cx="28194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zh-TW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α</a:t>
            </a:r>
            <a:r>
              <a:rPr lang="en-US" altLang="ja-JP" sz="2000" baseline="-25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1D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</a:rPr>
              <a:t>Primary subtype expressed in </a:t>
            </a:r>
            <a:r>
              <a:rPr lang="en-US" altLang="ja-JP" sz="1600" dirty="0">
                <a:solidFill>
                  <a:srgbClr val="FF0000"/>
                </a:solidFill>
                <a:latin typeface="+mj-lt"/>
                <a:ea typeface="ＭＳ Ｐゴシック" panose="020B0600070205080204" pitchFamily="34" charset="-128"/>
              </a:rPr>
              <a:t>the bladder, spinal cord, and nasal passages</a:t>
            </a:r>
            <a:r>
              <a:rPr lang="en-US" altLang="ja-JP" sz="16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</a:rPr>
              <a:t>. Thought to play a role in bladder symptoms and nasal secretions.</a:t>
            </a:r>
            <a:r>
              <a:rPr lang="en-US" altLang="ja-JP" sz="1600" baseline="30000" dirty="0">
                <a:solidFill>
                  <a:prstClr val="black"/>
                </a:solidFill>
                <a:latin typeface="+mj-lt"/>
                <a:ea typeface="ＭＳ Ｐゴシック" panose="020B0600070205080204" pitchFamily="34" charset="-128"/>
              </a:rPr>
              <a:t>1,6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80176" y="5610235"/>
            <a:ext cx="30861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87313" indent="-873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Schwinn DA, et al. Int J Urol. 2008;15:193-199.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Kaplan SA. Urology. 2004;63:428-434.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da-DK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Nasu K, et al. </a:t>
            </a: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Br J </a:t>
            </a:r>
            <a:r>
              <a:rPr lang="en-US" altLang="ja-JP" sz="700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Pharmacol</a:t>
            </a: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. 1996;119:797-803.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Murata S, et al. J Urol. 2000;164:578-583.</a:t>
            </a:r>
            <a:endParaRPr lang="en-US" altLang="zh-TW" sz="7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Carbone DJ, et al. </a:t>
            </a:r>
            <a:r>
              <a:rPr lang="en-US" altLang="ja-JP" sz="700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Int</a:t>
            </a: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 J Impotence Res. 2003;15:299-306.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Stafford-Smith M, et al. Can J </a:t>
            </a:r>
            <a:r>
              <a:rPr lang="en-US" altLang="ja-JP" sz="700" dirty="0" err="1">
                <a:solidFill>
                  <a:prstClr val="black"/>
                </a:solidFill>
                <a:ea typeface="ＭＳ Ｐゴシック" panose="020B0600070205080204" pitchFamily="34" charset="-128"/>
              </a:rPr>
              <a:t>Anesth</a:t>
            </a: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. 2007;54:549-555.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7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Townsend SA, et al. Hypertension. 2004;44:776-782.</a:t>
            </a:r>
          </a:p>
        </p:txBody>
      </p:sp>
    </p:spTree>
    <p:extLst>
      <p:ext uri="{BB962C8B-B14F-4D97-AF65-F5344CB8AC3E}">
        <p14:creationId xmlns:p14="http://schemas.microsoft.com/office/powerpoint/2010/main" val="2863217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4. PDE5-Is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91360" y="1965960"/>
            <a:ext cx="8570144" cy="4016343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Phosphodiesterase Type 5 inhibitors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Increased blood perfusion in the lower urinary tract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Reduce moderate to severe (storage and voiding LUTS) in men with/without erectile dysfunction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In comparison with placebo, </a:t>
            </a:r>
            <a:r>
              <a:rPr lang="en-US" altLang="zh-TW" dirty="0" err="1">
                <a:solidFill>
                  <a:schemeClr val="accent2"/>
                </a:solidFill>
              </a:rPr>
              <a:t>Tadalafil</a:t>
            </a:r>
            <a:r>
              <a:rPr lang="en-US" altLang="zh-TW" dirty="0">
                <a:solidFill>
                  <a:schemeClr val="accent2"/>
                </a:solidFill>
              </a:rPr>
              <a:t> (Cialis)  5mg QD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IPSS reduction 22-37%</a:t>
            </a:r>
          </a:p>
          <a:p>
            <a:pPr lvl="1"/>
            <a:r>
              <a:rPr lang="en-US" altLang="zh-TW" dirty="0" err="1">
                <a:solidFill>
                  <a:schemeClr val="tx1"/>
                </a:solidFill>
              </a:rPr>
              <a:t>Qmax</a:t>
            </a:r>
            <a:r>
              <a:rPr lang="en-US" altLang="zh-TW" dirty="0">
                <a:solidFill>
                  <a:schemeClr val="tx1"/>
                </a:solidFill>
              </a:rPr>
              <a:t> increase 2.4ml/sec</a:t>
            </a:r>
          </a:p>
          <a:p>
            <a:pPr lvl="1"/>
            <a:r>
              <a:rPr lang="en-US" altLang="zh-TW" dirty="0">
                <a:solidFill>
                  <a:schemeClr val="tx1"/>
                </a:solidFill>
              </a:rPr>
              <a:t>4.7-6.6 IPSS point reduction </a:t>
            </a:r>
            <a:r>
              <a:rPr lang="en-US" altLang="zh-TW" dirty="0" err="1">
                <a:solidFill>
                  <a:schemeClr val="tx1"/>
                </a:solidFill>
              </a:rPr>
              <a:t>v.s</a:t>
            </a:r>
            <a:r>
              <a:rPr lang="en-US" altLang="zh-TW" dirty="0">
                <a:solidFill>
                  <a:schemeClr val="tx1"/>
                </a:solidFill>
              </a:rPr>
              <a:t>. 2.1-4.4 IPSS point</a:t>
            </a:r>
          </a:p>
          <a:p>
            <a:pPr>
              <a:lnSpc>
                <a:spcPct val="160000"/>
              </a:lnSpc>
            </a:pPr>
            <a:r>
              <a:rPr lang="ko-KR" altLang="en-US" sz="1600" dirty="0">
                <a:solidFill>
                  <a:srgbClr val="0070C0"/>
                </a:solidFill>
              </a:rPr>
              <a:t>최근의 치료 추세에 따르면 남성의 </a:t>
            </a:r>
            <a:r>
              <a:rPr lang="en-US" altLang="ko-KR" sz="1600" dirty="0">
                <a:solidFill>
                  <a:srgbClr val="0070C0"/>
                </a:solidFill>
              </a:rPr>
              <a:t>LUTS</a:t>
            </a:r>
            <a:r>
              <a:rPr lang="ko-KR" altLang="en-US" sz="1600" dirty="0">
                <a:solidFill>
                  <a:srgbClr val="0070C0"/>
                </a:solidFill>
              </a:rPr>
              <a:t>에서 </a:t>
            </a:r>
            <a:r>
              <a:rPr lang="en-US" altLang="ko-KR" sz="1600" dirty="0">
                <a:solidFill>
                  <a:srgbClr val="0070C0"/>
                </a:solidFill>
              </a:rPr>
              <a:t>alpha1 blocker </a:t>
            </a:r>
            <a:r>
              <a:rPr lang="ko-KR" altLang="en-US" sz="1600" dirty="0">
                <a:solidFill>
                  <a:srgbClr val="0070C0"/>
                </a:solidFill>
              </a:rPr>
              <a:t>와</a:t>
            </a:r>
            <a:r>
              <a:rPr lang="en-US" altLang="ko-KR" sz="1600" dirty="0">
                <a:solidFill>
                  <a:srgbClr val="0070C0"/>
                </a:solidFill>
              </a:rPr>
              <a:t> </a:t>
            </a:r>
            <a:r>
              <a:rPr lang="ko-KR" altLang="en-US" sz="1600" dirty="0" err="1">
                <a:solidFill>
                  <a:srgbClr val="0070C0"/>
                </a:solidFill>
              </a:rPr>
              <a:t>항콜린약물</a:t>
            </a:r>
            <a:r>
              <a:rPr lang="en-US" altLang="ko-KR" sz="1600" dirty="0">
                <a:solidFill>
                  <a:srgbClr val="0070C0"/>
                </a:solidFill>
              </a:rPr>
              <a:t>/mirabegron + tadalafil 5mg</a:t>
            </a:r>
            <a:r>
              <a:rPr lang="ko-KR" altLang="en-US" sz="1600" dirty="0">
                <a:solidFill>
                  <a:srgbClr val="0070C0"/>
                </a:solidFill>
              </a:rPr>
              <a:t>을 매일 복용하도록 하는 경우도 많다</a:t>
            </a:r>
            <a:r>
              <a:rPr lang="en-US" altLang="ko-KR" sz="1600">
                <a:solidFill>
                  <a:srgbClr val="0070C0"/>
                </a:solidFill>
              </a:rPr>
              <a:t>. </a:t>
            </a:r>
            <a:r>
              <a:rPr lang="ko-KR" altLang="en-US" sz="1600">
                <a:solidFill>
                  <a:srgbClr val="0070C0"/>
                </a:solidFill>
              </a:rPr>
              <a:t>이 </a:t>
            </a:r>
            <a:r>
              <a:rPr lang="ko-KR" altLang="en-US" sz="1600" dirty="0">
                <a:solidFill>
                  <a:srgbClr val="0070C0"/>
                </a:solidFill>
              </a:rPr>
              <a:t>때 </a:t>
            </a:r>
            <a:r>
              <a:rPr lang="en-US" altLang="ko-KR" sz="1600" dirty="0">
                <a:solidFill>
                  <a:srgbClr val="0070C0"/>
                </a:solidFill>
              </a:rPr>
              <a:t>tadalafil</a:t>
            </a:r>
            <a:r>
              <a:rPr lang="ko-KR" altLang="en-US" sz="1600" dirty="0">
                <a:solidFill>
                  <a:srgbClr val="0070C0"/>
                </a:solidFill>
              </a:rPr>
              <a:t>은 발기부전 효과 보다는 </a:t>
            </a:r>
            <a:r>
              <a:rPr lang="en-US" altLang="ko-KR" sz="1600" dirty="0">
                <a:solidFill>
                  <a:srgbClr val="0070C0"/>
                </a:solidFill>
              </a:rPr>
              <a:t>LUTS</a:t>
            </a:r>
            <a:r>
              <a:rPr lang="ko-KR" altLang="en-US" sz="1600" dirty="0">
                <a:solidFill>
                  <a:srgbClr val="0070C0"/>
                </a:solidFill>
              </a:rPr>
              <a:t>에 대한 증상 개선 효과가 목적이다</a:t>
            </a:r>
            <a:r>
              <a:rPr lang="en-US" altLang="ko-KR" sz="1600" dirty="0">
                <a:solidFill>
                  <a:srgbClr val="0070C0"/>
                </a:solidFill>
              </a:rPr>
              <a:t>.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8328248" y="5736240"/>
            <a:ext cx="1944216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sz="1000" dirty="0">
                <a:solidFill>
                  <a:srgbClr val="000000"/>
                </a:solidFill>
                <a:latin typeface="Trebuchet MS" pitchFamily="34" charset="0"/>
              </a:rPr>
              <a:t>TUA Male LUTS Guideline</a:t>
            </a:r>
          </a:p>
        </p:txBody>
      </p:sp>
    </p:spTree>
    <p:extLst>
      <p:ext uri="{BB962C8B-B14F-4D97-AF65-F5344CB8AC3E}">
        <p14:creationId xmlns:p14="http://schemas.microsoft.com/office/powerpoint/2010/main" val="1067109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152400"/>
            <a:ext cx="9552432" cy="135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5. Vasopressin analogues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082770"/>
              </p:ext>
            </p:extLst>
          </p:nvPr>
        </p:nvGraphicFramePr>
        <p:xfrm>
          <a:off x="530352" y="1371600"/>
          <a:ext cx="11123169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9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Lypressin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/>
                        <a:t>Terlipressin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Desmopressin (</a:t>
                      </a:r>
                      <a:r>
                        <a:rPr lang="en-GB" sz="2000" dirty="0" err="1"/>
                        <a:t>dDAVP</a:t>
                      </a:r>
                      <a:r>
                        <a:rPr lang="en-GB" sz="20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8-lysine vasopressin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Synthetic prodrug of</a:t>
                      </a:r>
                      <a:r>
                        <a:rPr lang="en-GB" sz="2000" baseline="0" dirty="0"/>
                        <a:t> vasopressin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Synthetic peptide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Less potent than AVP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Bleeding esophageal varices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Selective V</a:t>
                      </a:r>
                      <a:r>
                        <a:rPr lang="en-GB" sz="2000" baseline="-25000" dirty="0">
                          <a:solidFill>
                            <a:schemeClr val="accent2"/>
                          </a:solidFill>
                        </a:rPr>
                        <a:t>2</a:t>
                      </a:r>
                      <a:r>
                        <a:rPr lang="en-GB" sz="2000" dirty="0">
                          <a:solidFill>
                            <a:schemeClr val="accent2"/>
                          </a:solidFill>
                        </a:rPr>
                        <a:t> agonist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V</a:t>
                      </a:r>
                      <a:r>
                        <a:rPr lang="en-GB" sz="2000" baseline="-25000" dirty="0"/>
                        <a:t>1</a:t>
                      </a:r>
                      <a:r>
                        <a:rPr lang="en-GB" sz="2000" dirty="0"/>
                        <a:t> and V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 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Less severe adverse effects that</a:t>
                      </a:r>
                      <a:r>
                        <a:rPr lang="en-GB" sz="2000" baseline="0" dirty="0"/>
                        <a:t> lypressin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 times more potent than</a:t>
                      </a:r>
                      <a:r>
                        <a:rPr lang="en-GB" sz="2000" baseline="0" dirty="0"/>
                        <a:t> AVP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Longer duration of action 4-6 hrs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Negligible vasoconstrictor</a:t>
                      </a:r>
                      <a:r>
                        <a:rPr lang="en-GB" sz="2000" baseline="0" dirty="0"/>
                        <a:t> activity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Substitute for AVP for</a:t>
                      </a:r>
                      <a:r>
                        <a:rPr lang="en-GB" sz="2000" baseline="0" dirty="0"/>
                        <a:t> V</a:t>
                      </a:r>
                      <a:r>
                        <a:rPr lang="en-GB" sz="2000" baseline="-25000" dirty="0"/>
                        <a:t>1</a:t>
                      </a:r>
                      <a:r>
                        <a:rPr lang="en-GB" sz="2000" baseline="0" dirty="0"/>
                        <a:t> actions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Longer</a:t>
                      </a:r>
                      <a:r>
                        <a:rPr lang="en-GB" sz="2000" baseline="0" dirty="0"/>
                        <a:t> duration of action 8-12 hrs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Preparation of choice for all V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 mediated</a:t>
                      </a:r>
                      <a:r>
                        <a:rPr lang="en-GB" sz="2000" baseline="0" dirty="0"/>
                        <a:t> actions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Intranasal route preferred (bioavailability</a:t>
                      </a:r>
                      <a:r>
                        <a:rPr lang="en-GB" sz="2000" baseline="0" dirty="0"/>
                        <a:t> 10-20%) oral (1-2%; avoids nasal side effects)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EEF7FDC-199B-4831-9BE1-9F24B4F4DAEF}"/>
              </a:ext>
            </a:extLst>
          </p:cNvPr>
          <p:cNvSpPr txBox="1"/>
          <p:nvPr/>
        </p:nvSpPr>
        <p:spPr>
          <a:xfrm>
            <a:off x="9093200" y="1002268"/>
            <a:ext cx="122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미니린정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709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Vasopressin analogues</a:t>
            </a:r>
            <a:r>
              <a:rPr lang="en-GB" dirty="0">
                <a:solidFill>
                  <a:schemeClr val="tx1"/>
                </a:solidFill>
              </a:rPr>
              <a:t>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65960"/>
            <a:ext cx="9746931" cy="4395216"/>
          </a:xfrm>
        </p:spPr>
        <p:txBody>
          <a:bodyPr>
            <a:noAutofit/>
          </a:bodyPr>
          <a:lstStyle/>
          <a:p>
            <a:r>
              <a:rPr lang="en-GB" sz="2800" u="sng" dirty="0">
                <a:solidFill>
                  <a:schemeClr val="tx1"/>
                </a:solidFill>
              </a:rPr>
              <a:t>Based on V</a:t>
            </a:r>
            <a:r>
              <a:rPr lang="en-GB" sz="2800" u="sng" baseline="-25000" dirty="0">
                <a:solidFill>
                  <a:schemeClr val="tx1"/>
                </a:solidFill>
              </a:rPr>
              <a:t>2</a:t>
            </a:r>
            <a:r>
              <a:rPr lang="en-GB" sz="2800" u="sng" dirty="0">
                <a:solidFill>
                  <a:schemeClr val="tx1"/>
                </a:solidFill>
              </a:rPr>
              <a:t> Actions: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Diabetes Insipidus (Neurogenic)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Bedwetting in children(</a:t>
            </a:r>
            <a:r>
              <a:rPr lang="ko-KR" altLang="en-US" sz="2400" dirty="0">
                <a:solidFill>
                  <a:schemeClr val="accent2"/>
                </a:solidFill>
              </a:rPr>
              <a:t>야뇨증</a:t>
            </a:r>
            <a:r>
              <a:rPr lang="en-US" altLang="ko-KR" sz="2400" dirty="0">
                <a:solidFill>
                  <a:schemeClr val="accent2"/>
                </a:solidFill>
              </a:rPr>
              <a:t>)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 err="1">
                <a:solidFill>
                  <a:schemeClr val="accent2"/>
                </a:solidFill>
              </a:rPr>
              <a:t>nocturia</a:t>
            </a:r>
            <a:r>
              <a:rPr lang="en-GB" sz="2400" dirty="0">
                <a:solidFill>
                  <a:schemeClr val="accent2"/>
                </a:solidFill>
              </a:rPr>
              <a:t>(</a:t>
            </a:r>
            <a:r>
              <a:rPr lang="ko-KR" altLang="en-US" sz="2400" dirty="0" err="1">
                <a:solidFill>
                  <a:schemeClr val="accent2"/>
                </a:solidFill>
              </a:rPr>
              <a:t>야간뇨</a:t>
            </a:r>
            <a:r>
              <a:rPr lang="en-US" altLang="ko-KR" sz="2400" dirty="0">
                <a:solidFill>
                  <a:schemeClr val="accent2"/>
                </a:solidFill>
              </a:rPr>
              <a:t>)</a:t>
            </a:r>
            <a:r>
              <a:rPr lang="en-GB" sz="2400" dirty="0">
                <a:solidFill>
                  <a:schemeClr val="tx1"/>
                </a:solidFill>
              </a:rPr>
              <a:t> in adults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Renal Concentration Test</a:t>
            </a:r>
          </a:p>
          <a:p>
            <a:pPr lvl="1"/>
            <a:r>
              <a:rPr lang="en-GB" sz="2400" dirty="0" err="1">
                <a:solidFill>
                  <a:schemeClr val="tx1"/>
                </a:solidFill>
              </a:rPr>
              <a:t>Hemophilia</a:t>
            </a:r>
            <a:r>
              <a:rPr lang="en-GB" sz="2400" dirty="0">
                <a:solidFill>
                  <a:schemeClr val="tx1"/>
                </a:solidFill>
              </a:rPr>
              <a:t>, von </a:t>
            </a:r>
            <a:r>
              <a:rPr lang="en-GB" sz="2400" dirty="0" err="1">
                <a:solidFill>
                  <a:schemeClr val="tx1"/>
                </a:solidFill>
              </a:rPr>
              <a:t>Willebrand’s</a:t>
            </a:r>
            <a:r>
              <a:rPr lang="en-GB" sz="2400" dirty="0">
                <a:solidFill>
                  <a:schemeClr val="tx1"/>
                </a:solidFill>
              </a:rPr>
              <a:t> Disease</a:t>
            </a:r>
          </a:p>
          <a:p>
            <a:r>
              <a:rPr lang="en-GB" sz="2800" u="sng" dirty="0">
                <a:solidFill>
                  <a:schemeClr val="tx1"/>
                </a:solidFill>
              </a:rPr>
              <a:t>Based on V</a:t>
            </a:r>
            <a:r>
              <a:rPr lang="en-GB" sz="2800" u="sng" baseline="-25000" dirty="0">
                <a:solidFill>
                  <a:schemeClr val="tx1"/>
                </a:solidFill>
              </a:rPr>
              <a:t>1</a:t>
            </a:r>
            <a:r>
              <a:rPr lang="en-GB" sz="2800" u="sng" dirty="0">
                <a:solidFill>
                  <a:schemeClr val="tx1"/>
                </a:solidFill>
              </a:rPr>
              <a:t> Actions: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Bleeding Esophageal Varices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Before abdominal radiography</a:t>
            </a:r>
          </a:p>
        </p:txBody>
      </p:sp>
    </p:spTree>
    <p:extLst>
      <p:ext uri="{BB962C8B-B14F-4D97-AF65-F5344CB8AC3E}">
        <p14:creationId xmlns:p14="http://schemas.microsoft.com/office/powerpoint/2010/main" val="1598486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125" y="203486"/>
            <a:ext cx="8911687" cy="128089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Vasopressin: Adverse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65" y="1351280"/>
            <a:ext cx="8915400" cy="4631062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</a:rPr>
              <a:t>Selective drugs produce lesser side effects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Transient headache and flushing: frequent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Local Application: Nasal irritation, congestion, rhinitis, ulceration, epistaxis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Systemic Side effects: belching, nausea, vomiting, abdominal cramps, pallor, urge to defecate, backache in females (uterine contraction)</a:t>
            </a:r>
          </a:p>
          <a:p>
            <a:pPr algn="just"/>
            <a:r>
              <a:rPr lang="en-GB" sz="2000" dirty="0">
                <a:solidFill>
                  <a:schemeClr val="accent2"/>
                </a:solidFill>
              </a:rPr>
              <a:t>Fluid retention</a:t>
            </a:r>
            <a:r>
              <a:rPr lang="en-GB" sz="2000" dirty="0">
                <a:solidFill>
                  <a:schemeClr val="tx1"/>
                </a:solidFill>
              </a:rPr>
              <a:t>, hyponatremia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AVP: </a:t>
            </a:r>
            <a:r>
              <a:rPr lang="en-GB" sz="1800" dirty="0">
                <a:solidFill>
                  <a:schemeClr val="tx1"/>
                </a:solidFill>
              </a:rPr>
              <a:t>Bradycardia, increased cardiac afterload, precipitate angina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4573" y="4449839"/>
            <a:ext cx="960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rgbClr val="FF0000"/>
                </a:solidFill>
                <a:latin typeface="Arial Black" panose="020B0A04020102020204" pitchFamily="34" charset="0"/>
              </a:rPr>
              <a:t>Contraindicated in patients with Ischaemic heart disease, hypertension, chronic nephritis, psychogenic polydipsia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DF63B-5686-44D4-9C6D-0C0368048ECF}"/>
              </a:ext>
            </a:extLst>
          </p:cNvPr>
          <p:cNvSpPr txBox="1"/>
          <p:nvPr/>
        </p:nvSpPr>
        <p:spPr>
          <a:xfrm>
            <a:off x="1363565" y="5336011"/>
            <a:ext cx="9259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따라서 </a:t>
            </a:r>
            <a:r>
              <a:rPr lang="ko-KR" altLang="en-US" dirty="0" err="1"/>
              <a:t>미니린정</a:t>
            </a:r>
            <a:r>
              <a:rPr lang="ko-KR" altLang="en-US" dirty="0"/>
              <a:t> 처방의 경우 밤에 물을 많이 마시지 않도록 </a:t>
            </a:r>
            <a:r>
              <a:rPr lang="ko-KR" altLang="en-US" dirty="0" err="1"/>
              <a:t>복약지도하는</a:t>
            </a:r>
            <a:r>
              <a:rPr lang="ko-KR" altLang="en-US" dirty="0"/>
              <a:t> 것이 중요</a:t>
            </a:r>
            <a:r>
              <a:rPr lang="en-US" altLang="ko-KR" dirty="0"/>
              <a:t>. </a:t>
            </a:r>
            <a:r>
              <a:rPr lang="ko-KR" altLang="en-US" dirty="0"/>
              <a:t>밤에 물을 많이 마시게 되면 소변으로 전환이 늦어져 </a:t>
            </a:r>
            <a:r>
              <a:rPr lang="ko-KR" altLang="en-US" dirty="0" err="1"/>
              <a:t>울혈성</a:t>
            </a:r>
            <a:r>
              <a:rPr lang="ko-KR" altLang="en-US" dirty="0"/>
              <a:t> 심부전 환자 등에서 위험한 수분 저류가 나타날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90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id="{94668D5A-A16C-43BF-A056-D5FAD41A8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970" y="518160"/>
            <a:ext cx="11498647" cy="5568315"/>
          </a:xfrm>
        </p:spPr>
      </p:pic>
    </p:spTree>
    <p:extLst>
      <p:ext uri="{BB962C8B-B14F-4D97-AF65-F5344CB8AC3E}">
        <p14:creationId xmlns:p14="http://schemas.microsoft.com/office/powerpoint/2010/main" val="2812622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내용 개체 틀 5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97845D9D-1449-4206-BD02-0B849B19F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90" y="728472"/>
            <a:ext cx="5045526" cy="3027316"/>
          </a:xfrm>
          <a:prstGeom prst="rect">
            <a:avLst/>
          </a:prstGeom>
        </p:spPr>
      </p:pic>
      <p:pic>
        <p:nvPicPr>
          <p:cNvPr id="8" name="내용 개체 틀 4" descr="스크린샷, 텍스트이(가) 표시된 사진&#10;&#10;높은 신뢰도로 생성된 설명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169" y="708306"/>
            <a:ext cx="4063309" cy="304748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1026851B-70C0-44BD-8882-85FB45101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85000"/>
              </a:lnSpc>
            </a:pPr>
            <a:r>
              <a:rPr lang="en-US" altLang="ko-KR" sz="6600" b="1" cap="all">
                <a:solidFill>
                  <a:srgbClr val="FFFFFF"/>
                </a:solidFill>
              </a:rPr>
              <a:t>Infection</a:t>
            </a:r>
          </a:p>
        </p:txBody>
      </p:sp>
    </p:spTree>
    <p:extLst>
      <p:ext uri="{BB962C8B-B14F-4D97-AF65-F5344CB8AC3E}">
        <p14:creationId xmlns:p14="http://schemas.microsoft.com/office/powerpoint/2010/main" val="4119870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그림 4" descr="텍스트, 지도이(가) 표시된 사진&#10;&#10;매우 높은 신뢰도로 생성된 설명">
            <a:extLst>
              <a:ext uri="{FF2B5EF4-FFF2-40B4-BE49-F238E27FC236}">
                <a16:creationId xmlns:a16="http://schemas.microsoft.com/office/drawing/2014/main" id="{ADFB970E-0607-4572-AC98-1A0B31B4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326451"/>
            <a:ext cx="5201920" cy="622984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97EBD0B9-700C-4C9C-BDD4-D38B97DF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188" y="243840"/>
            <a:ext cx="5364444" cy="1356360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chemeClr val="tx1"/>
                </a:solidFill>
              </a:rPr>
              <a:t>방광 내 세균침입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BB3675-8E18-4993-9D8F-E876D4A7E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1600200"/>
            <a:ext cx="5364444" cy="4495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방광 내 세균침입은 소변 내 세균 수가 증가하면서 세균이 방광 </a:t>
            </a:r>
            <a:r>
              <a:rPr lang="ko-KR" altLang="en-US" sz="2000" dirty="0" err="1">
                <a:solidFill>
                  <a:schemeClr val="tx1"/>
                </a:solidFill>
              </a:rPr>
              <a:t>배뇨근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detrusor</a:t>
            </a:r>
            <a:r>
              <a:rPr lang="ko-KR" altLang="en-US" sz="2000" dirty="0">
                <a:solidFill>
                  <a:schemeClr val="tx1"/>
                </a:solidFill>
              </a:rPr>
              <a:t>을 자극하여 방광 근육의 </a:t>
            </a:r>
            <a:r>
              <a:rPr lang="en-US" altLang="ko-KR" sz="2000" dirty="0" err="1">
                <a:solidFill>
                  <a:schemeClr val="tx1"/>
                </a:solidFill>
              </a:rPr>
              <a:t>overactivity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를 유도하기 때문에 배뇨 횟수를 증가시킨다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세균 수가 많이 늘어나면 방광 근육의 염증과 출혈을 일으키기도 한다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방광으로 침입하는 세균의 약 </a:t>
            </a:r>
            <a:r>
              <a:rPr lang="en-US" altLang="ko-KR" sz="2000" dirty="0">
                <a:solidFill>
                  <a:schemeClr val="tx1"/>
                </a:solidFill>
              </a:rPr>
              <a:t>80%</a:t>
            </a:r>
            <a:r>
              <a:rPr lang="ko-KR" altLang="en-US" sz="2000" dirty="0">
                <a:solidFill>
                  <a:schemeClr val="tx1"/>
                </a:solidFill>
              </a:rPr>
              <a:t>은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chemeClr val="tx1"/>
                </a:solidFill>
              </a:rPr>
              <a:t>대장균이다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tx1"/>
                </a:solidFill>
              </a:rPr>
              <a:t>신장에서부터 내려오는 세균 감염은 발열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몸살 등을 일으키는 것이 특징이므로 발열이나 몸살이 없이 </a:t>
            </a:r>
            <a:r>
              <a:rPr lang="ko-KR" altLang="en-US" sz="2000" dirty="0" err="1">
                <a:solidFill>
                  <a:schemeClr val="tx1"/>
                </a:solidFill>
              </a:rPr>
              <a:t>뇨탁과</a:t>
            </a:r>
            <a:r>
              <a:rPr lang="ko-KR" altLang="en-US" sz="2000" dirty="0">
                <a:solidFill>
                  <a:schemeClr val="tx1"/>
                </a:solidFill>
              </a:rPr>
              <a:t> 배뇨통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</a:rPr>
              <a:t>빈뇨가</a:t>
            </a:r>
            <a:r>
              <a:rPr lang="ko-KR" altLang="en-US" sz="2000" dirty="0">
                <a:solidFill>
                  <a:schemeClr val="tx1"/>
                </a:solidFill>
              </a:rPr>
              <a:t> 동반된 경우를 하부요로 감염으로 분류할 수 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18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내용 개체 틀 4" descr="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0625F535-1675-47E6-8568-AD3FF606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872065" y="1838960"/>
            <a:ext cx="3700660" cy="2756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5790A3-3406-4FD7-BAB4-D58B3CAEEEE3}"/>
              </a:ext>
            </a:extLst>
          </p:cNvPr>
          <p:cNvSpPr txBox="1"/>
          <p:nvPr/>
        </p:nvSpPr>
        <p:spPr>
          <a:xfrm>
            <a:off x="5213650" y="1635760"/>
            <a:ext cx="6257498" cy="3108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182880" defTabSz="914400">
              <a:lnSpc>
                <a:spcPct val="15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ko-KR" altLang="en-US" dirty="0"/>
              <a:t>방광 내 세균 침입의 경우</a:t>
            </a:r>
            <a:r>
              <a:rPr lang="en-US" altLang="ko-KR" dirty="0"/>
              <a:t>, </a:t>
            </a:r>
            <a:r>
              <a:rPr lang="ko-KR" altLang="en-US" dirty="0"/>
              <a:t>물을 많이 마셔서 </a:t>
            </a:r>
            <a:r>
              <a:rPr lang="en-US" altLang="ko-KR" dirty="0"/>
              <a:t>urine</a:t>
            </a:r>
            <a:r>
              <a:rPr lang="ko-KR" altLang="en-US" dirty="0"/>
              <a:t>의 농도를 묽게 만들어주고</a:t>
            </a:r>
            <a:r>
              <a:rPr lang="en-US" altLang="ko-KR" dirty="0"/>
              <a:t>, </a:t>
            </a:r>
            <a:r>
              <a:rPr lang="ko-KR" altLang="en-US" dirty="0"/>
              <a:t>소변을 자주 보도록 해서 묽은 </a:t>
            </a:r>
            <a:r>
              <a:rPr lang="en-US" altLang="ko-KR" dirty="0"/>
              <a:t>urine</a:t>
            </a:r>
            <a:r>
              <a:rPr lang="ko-KR" altLang="en-US" dirty="0"/>
              <a:t>이 요도를 흘러내리면서 </a:t>
            </a:r>
            <a:r>
              <a:rPr lang="en-US" altLang="ko-KR" dirty="0"/>
              <a:t>flushing </a:t>
            </a:r>
            <a:r>
              <a:rPr lang="ko-KR" altLang="en-US" dirty="0"/>
              <a:t>해주는 효과가 크다</a:t>
            </a:r>
            <a:r>
              <a:rPr lang="en-US" altLang="ko-KR" dirty="0"/>
              <a:t>. </a:t>
            </a:r>
            <a:r>
              <a:rPr lang="ko-KR" altLang="en-US" dirty="0"/>
              <a:t>소량을 자주 마시는 것은 대부분 침샘으로 들어가므로 한 컵 이상의 물을 자주 마시고 소변을 참지 말고 자주 보도록 한다</a:t>
            </a:r>
            <a:r>
              <a:rPr lang="en-US" altLang="ko-KR" dirty="0"/>
              <a:t>.</a:t>
            </a:r>
          </a:p>
          <a:p>
            <a:pPr indent="-182880" defTabSz="914400">
              <a:lnSpc>
                <a:spcPct val="15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ko-KR" dirty="0"/>
          </a:p>
          <a:p>
            <a:pPr indent="-182880" defTabSz="914400">
              <a:lnSpc>
                <a:spcPct val="15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ko-KR" altLang="en-US" dirty="0" err="1"/>
              <a:t>하부요로감염에서</a:t>
            </a:r>
            <a:r>
              <a:rPr lang="en-US" altLang="ko-KR" dirty="0"/>
              <a:t> </a:t>
            </a:r>
            <a:r>
              <a:rPr lang="ko-KR" altLang="en-US" dirty="0"/>
              <a:t>항생제의 사용은 </a:t>
            </a:r>
            <a:r>
              <a:rPr lang="en-US" altLang="ko-KR" dirty="0"/>
              <a:t>3~7</a:t>
            </a:r>
            <a:r>
              <a:rPr lang="ko-KR" altLang="en-US" dirty="0"/>
              <a:t>일 정도이지만 증상은 </a:t>
            </a:r>
            <a:r>
              <a:rPr lang="en-US" altLang="ko-KR" dirty="0"/>
              <a:t>1</a:t>
            </a:r>
            <a:r>
              <a:rPr lang="ko-KR" altLang="en-US" dirty="0"/>
              <a:t>일이나 단 회로도 경감이 되는 경우가 많다</a:t>
            </a:r>
            <a:r>
              <a:rPr lang="en-US" altLang="ko-KR" dirty="0"/>
              <a:t>. </a:t>
            </a:r>
          </a:p>
          <a:p>
            <a:pPr indent="-182880" defTabSz="914400">
              <a:lnSpc>
                <a:spcPct val="90000"/>
              </a:lnSpc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endParaRPr lang="en-US" altLang="ko-K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6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646" y="728472"/>
            <a:ext cx="2539662" cy="2539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966" y="3589867"/>
            <a:ext cx="2193022" cy="254728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The</a:t>
            </a:r>
            <a:r>
              <a:rPr lang="ko-KR" altLang="en-US" b="1" dirty="0">
                <a:solidFill>
                  <a:schemeClr val="tx1"/>
                </a:solidFill>
              </a:rPr>
              <a:t> </a:t>
            </a:r>
            <a:r>
              <a:rPr lang="en-US" altLang="ko-KR" b="1" dirty="0">
                <a:solidFill>
                  <a:schemeClr val="tx1"/>
                </a:solidFill>
              </a:rPr>
              <a:t>bladder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Is a </a:t>
            </a:r>
            <a:r>
              <a:rPr lang="en-US" altLang="ko-KR" b="1" dirty="0">
                <a:solidFill>
                  <a:schemeClr val="tx1"/>
                </a:solidFill>
              </a:rPr>
              <a:t>hollow muscular organ </a:t>
            </a:r>
          </a:p>
          <a:p>
            <a:pPr rtl="0"/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lies in the anterior part of the pelvic cavity behind the symphysis pubis</a:t>
            </a:r>
          </a:p>
          <a:p>
            <a:pPr rtl="0"/>
            <a:endParaRPr lang="en-US" dirty="0">
              <a:solidFill>
                <a:schemeClr val="tx1"/>
              </a:solidFill>
            </a:endParaRPr>
          </a:p>
          <a:p>
            <a:pPr marL="45720" indent="0" rtl="0">
              <a:buNone/>
            </a:pPr>
            <a:r>
              <a:rPr lang="en-US" dirty="0">
                <a:solidFill>
                  <a:schemeClr val="tx1"/>
                </a:solidFill>
              </a:rPr>
              <a:t>  It is outside the peritoneal cavity and extends upwards           as it fills</a:t>
            </a:r>
          </a:p>
          <a:p>
            <a:pPr marL="0" indent="0" rtl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rtl="0"/>
            <a:r>
              <a:rPr lang="en-US" dirty="0">
                <a:solidFill>
                  <a:schemeClr val="tx1"/>
                </a:solidFill>
              </a:rPr>
              <a:t>It is anterior to the rectum</a:t>
            </a:r>
          </a:p>
        </p:txBody>
      </p:sp>
    </p:spTree>
    <p:extLst>
      <p:ext uri="{BB962C8B-B14F-4D97-AF65-F5344CB8AC3E}">
        <p14:creationId xmlns:p14="http://schemas.microsoft.com/office/powerpoint/2010/main" val="346204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0B38041-B7C8-49F0-9242-7A53A3F48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82"/>
          <a:stretch/>
        </p:blipFill>
        <p:spPr>
          <a:xfrm>
            <a:off x="2377440" y="1337627"/>
            <a:ext cx="7233920" cy="4069081"/>
          </a:xfrm>
          <a:prstGeom prst="rect">
            <a:avLst/>
          </a:prstGeom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603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8DAC75-6E4C-4FC4-9613-7AB462D4C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66800"/>
          </a:xfrm>
        </p:spPr>
        <p:txBody>
          <a:bodyPr>
            <a:normAutofit/>
          </a:bodyPr>
          <a:lstStyle/>
          <a:p>
            <a:r>
              <a:rPr lang="ko-KR" altLang="en-US" sz="4000" dirty="0" err="1">
                <a:solidFill>
                  <a:schemeClr val="tx1"/>
                </a:solidFill>
              </a:rPr>
              <a:t>약국내방환자의</a:t>
            </a:r>
            <a:r>
              <a:rPr lang="ko-KR" altLang="en-US" sz="4000" dirty="0">
                <a:solidFill>
                  <a:schemeClr val="tx1"/>
                </a:solidFill>
              </a:rPr>
              <a:t> </a:t>
            </a:r>
            <a:r>
              <a:rPr lang="en-US" altLang="ko-KR" sz="4000" dirty="0">
                <a:solidFill>
                  <a:schemeClr val="tx1"/>
                </a:solidFill>
              </a:rPr>
              <a:t>LUTS</a:t>
            </a:r>
            <a:r>
              <a:rPr lang="ko-KR" altLang="en-US" sz="4000" dirty="0">
                <a:solidFill>
                  <a:schemeClr val="tx1"/>
                </a:solidFill>
              </a:rPr>
              <a:t>에 대한 </a:t>
            </a:r>
            <a:r>
              <a:rPr lang="ko-KR" altLang="en-US" sz="4000" dirty="0" err="1">
                <a:solidFill>
                  <a:schemeClr val="tx1"/>
                </a:solidFill>
              </a:rPr>
              <a:t>일반약</a:t>
            </a:r>
            <a:r>
              <a:rPr lang="ko-KR" altLang="en-US" sz="4000" dirty="0">
                <a:solidFill>
                  <a:schemeClr val="tx1"/>
                </a:solidFill>
              </a:rPr>
              <a:t> 투약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2E8FA5-3AC0-4D7E-AFEA-D03ABD20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08480"/>
            <a:ext cx="9872871" cy="42875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1. </a:t>
            </a:r>
            <a:r>
              <a:rPr lang="ko-KR" altLang="en-US" sz="1600" dirty="0">
                <a:solidFill>
                  <a:schemeClr val="tx1"/>
                </a:solidFill>
              </a:rPr>
              <a:t>환자가 호소하는 증상을 자세히 듣고 물을 것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  1) </a:t>
            </a:r>
            <a:r>
              <a:rPr lang="ko-KR" altLang="en-US" sz="1600" dirty="0">
                <a:solidFill>
                  <a:schemeClr val="tx1"/>
                </a:solidFill>
              </a:rPr>
              <a:t>소변을 자주 보는지</a:t>
            </a:r>
            <a:r>
              <a:rPr lang="en-US" altLang="ko-KR" sz="1600" dirty="0">
                <a:solidFill>
                  <a:schemeClr val="tx1"/>
                </a:solidFill>
              </a:rPr>
              <a:t>(frequency), </a:t>
            </a:r>
            <a:r>
              <a:rPr lang="ko-KR" altLang="en-US" sz="1600" dirty="0">
                <a:solidFill>
                  <a:schemeClr val="tx1"/>
                </a:solidFill>
              </a:rPr>
              <a:t>배뇨 시 소변양은 충분한지</a:t>
            </a:r>
            <a:r>
              <a:rPr lang="en-US" altLang="ko-KR" sz="1600" dirty="0">
                <a:solidFill>
                  <a:schemeClr val="tx1"/>
                </a:solidFill>
              </a:rPr>
              <a:t>(micturition</a:t>
            </a:r>
            <a:r>
              <a:rPr lang="ko-KR" altLang="en-US" sz="1600" dirty="0">
                <a:solidFill>
                  <a:schemeClr val="tx1"/>
                </a:solidFill>
              </a:rPr>
              <a:t>이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제대로 일어나는지</a:t>
            </a:r>
            <a:r>
              <a:rPr lang="en-US" altLang="ko-KR" sz="1600" dirty="0">
                <a:solidFill>
                  <a:schemeClr val="tx1"/>
                </a:solidFill>
              </a:rPr>
              <a:t>), </a:t>
            </a:r>
            <a:r>
              <a:rPr lang="ko-KR" altLang="en-US" sz="1600" dirty="0">
                <a:solidFill>
                  <a:schemeClr val="tx1"/>
                </a:solidFill>
              </a:rPr>
              <a:t>참기 어려운지</a:t>
            </a:r>
            <a:r>
              <a:rPr lang="en-US" altLang="ko-KR" sz="1600" dirty="0">
                <a:solidFill>
                  <a:schemeClr val="tx1"/>
                </a:solidFill>
              </a:rPr>
              <a:t>(urgency) </a:t>
            </a:r>
            <a:r>
              <a:rPr lang="ko-KR" altLang="en-US" sz="1600" dirty="0">
                <a:solidFill>
                  <a:schemeClr val="tx1"/>
                </a:solidFill>
              </a:rPr>
              <a:t>등을 확인한다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  2) </a:t>
            </a:r>
            <a:r>
              <a:rPr lang="ko-KR" altLang="en-US" sz="1600" dirty="0">
                <a:solidFill>
                  <a:schemeClr val="tx1"/>
                </a:solidFill>
              </a:rPr>
              <a:t>배뇨통이 있는지</a:t>
            </a:r>
            <a:r>
              <a:rPr lang="en-US" altLang="ko-KR" sz="1600" dirty="0">
                <a:solidFill>
                  <a:schemeClr val="tx1"/>
                </a:solidFill>
              </a:rPr>
              <a:t>(pain), </a:t>
            </a:r>
            <a:r>
              <a:rPr lang="ko-KR" altLang="en-US" sz="1600" dirty="0">
                <a:solidFill>
                  <a:schemeClr val="tx1"/>
                </a:solidFill>
              </a:rPr>
              <a:t>소변에서 냄새가 나거나 탁하지 </a:t>
            </a:r>
            <a:r>
              <a:rPr lang="ko-KR" altLang="en-US" sz="1600" dirty="0" err="1">
                <a:solidFill>
                  <a:schemeClr val="tx1"/>
                </a:solidFill>
              </a:rPr>
              <a:t>않은지</a:t>
            </a:r>
            <a:r>
              <a:rPr lang="en-US" altLang="ko-KR" sz="1600" dirty="0">
                <a:solidFill>
                  <a:schemeClr val="tx1"/>
                </a:solidFill>
              </a:rPr>
              <a:t>(infection)</a:t>
            </a:r>
            <a:r>
              <a:rPr lang="ko-KR" altLang="en-US" sz="1600" dirty="0">
                <a:solidFill>
                  <a:schemeClr val="tx1"/>
                </a:solidFill>
              </a:rPr>
              <a:t>를 확인한다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  3) </a:t>
            </a:r>
            <a:r>
              <a:rPr lang="ko-KR" altLang="en-US" sz="1600" dirty="0">
                <a:solidFill>
                  <a:schemeClr val="tx1"/>
                </a:solidFill>
              </a:rPr>
              <a:t>요의를 느끼고 화장실에 가도 소변이 바로 나오지 않고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소변줄기가 </a:t>
            </a:r>
            <a:r>
              <a:rPr lang="ko-KR" altLang="en-US" sz="1600" dirty="0" err="1">
                <a:solidFill>
                  <a:schemeClr val="tx1"/>
                </a:solidFill>
              </a:rPr>
              <a:t>약한지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요도 협착 문제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r>
              <a:rPr lang="ko-KR" altLang="en-US" sz="1600" dirty="0">
                <a:solidFill>
                  <a:schemeClr val="tx1"/>
                </a:solidFill>
              </a:rPr>
              <a:t>를 확인한다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  4) </a:t>
            </a:r>
            <a:r>
              <a:rPr lang="ko-KR" altLang="en-US" sz="1600" dirty="0">
                <a:solidFill>
                  <a:schemeClr val="tx1"/>
                </a:solidFill>
              </a:rPr>
              <a:t>증상이 얼마나 지속되었는지 확인한다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60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7966E2-2486-43D2-8ED5-223C32AB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20" y="269240"/>
            <a:ext cx="9875520" cy="135636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LUTS</a:t>
            </a:r>
            <a:r>
              <a:rPr lang="ko-KR" altLang="en-US" dirty="0">
                <a:solidFill>
                  <a:schemeClr val="tx1"/>
                </a:solidFill>
              </a:rPr>
              <a:t>의 </a:t>
            </a:r>
            <a:r>
              <a:rPr lang="ko-KR" altLang="en-US" dirty="0" err="1">
                <a:solidFill>
                  <a:schemeClr val="tx1"/>
                </a:solidFill>
              </a:rPr>
              <a:t>일반약</a:t>
            </a:r>
            <a:r>
              <a:rPr lang="ko-KR" altLang="en-US" dirty="0">
                <a:solidFill>
                  <a:schemeClr val="tx1"/>
                </a:solidFill>
              </a:rPr>
              <a:t> 선택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29BB0-00A4-49BA-BE89-6EFCFA46D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25600"/>
            <a:ext cx="9872871" cy="4470400"/>
          </a:xfrm>
        </p:spPr>
        <p:txBody>
          <a:bodyPr>
            <a:normAutofit fontScale="85000" lnSpcReduction="20000"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altLang="ko-KR" dirty="0"/>
              <a:t> </a:t>
            </a:r>
            <a:r>
              <a:rPr lang="en-US" altLang="ko-KR" dirty="0">
                <a:solidFill>
                  <a:schemeClr val="tx1"/>
                </a:solidFill>
              </a:rPr>
              <a:t>2. </a:t>
            </a:r>
            <a:r>
              <a:rPr lang="ko-KR" altLang="en-US" sz="2000" dirty="0">
                <a:solidFill>
                  <a:schemeClr val="tx1"/>
                </a:solidFill>
              </a:rPr>
              <a:t>증상이 오래 지속되었다면 만성적인 </a:t>
            </a:r>
            <a:r>
              <a:rPr lang="en-US" altLang="ko-KR" sz="2000" dirty="0">
                <a:solidFill>
                  <a:schemeClr val="tx1"/>
                </a:solidFill>
              </a:rPr>
              <a:t>LUTS</a:t>
            </a:r>
            <a:r>
              <a:rPr lang="ko-KR" altLang="en-US" sz="2000" dirty="0">
                <a:solidFill>
                  <a:schemeClr val="tx1"/>
                </a:solidFill>
              </a:rPr>
              <a:t>이므로 병원 진료를 권한다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 3. </a:t>
            </a:r>
            <a:r>
              <a:rPr lang="ko-KR" altLang="en-US" sz="2000" dirty="0">
                <a:solidFill>
                  <a:schemeClr val="tx1"/>
                </a:solidFill>
              </a:rPr>
              <a:t>배뇨 횟수의 변화는 일반적으로 방광 </a:t>
            </a:r>
            <a:r>
              <a:rPr lang="ko-KR" altLang="en-US" sz="2000" dirty="0" err="1">
                <a:solidFill>
                  <a:schemeClr val="tx1"/>
                </a:solidFill>
              </a:rPr>
              <a:t>배뇨근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detrusor</a:t>
            </a:r>
            <a:r>
              <a:rPr lang="ko-KR" altLang="en-US" sz="2000" dirty="0">
                <a:solidFill>
                  <a:schemeClr val="tx1"/>
                </a:solidFill>
              </a:rPr>
              <a:t>의 과민성 문제가 있는 것이므로 </a:t>
            </a:r>
            <a:r>
              <a:rPr lang="ko-KR" altLang="en-US" sz="2000" dirty="0" err="1">
                <a:solidFill>
                  <a:schemeClr val="tx1"/>
                </a:solidFill>
              </a:rPr>
              <a:t>항콜린약물로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scopolamin</a:t>
            </a:r>
            <a:r>
              <a:rPr lang="ko-KR" altLang="en-US" sz="2000" dirty="0">
                <a:solidFill>
                  <a:schemeClr val="tx1"/>
                </a:solidFill>
              </a:rPr>
              <a:t>이나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en-US" altLang="ko-KR" sz="2000" dirty="0" err="1">
                <a:solidFill>
                  <a:schemeClr val="tx1"/>
                </a:solidFill>
              </a:rPr>
              <a:t>dicyclomin</a:t>
            </a:r>
            <a:r>
              <a:rPr lang="ko-KR" altLang="en-US" sz="2000" dirty="0">
                <a:solidFill>
                  <a:schemeClr val="tx1"/>
                </a:solidFill>
              </a:rPr>
              <a:t>을 투약하고 </a:t>
            </a:r>
            <a:r>
              <a:rPr lang="ko-KR" altLang="en-US" sz="2000" dirty="0" err="1">
                <a:solidFill>
                  <a:schemeClr val="tx1"/>
                </a:solidFill>
              </a:rPr>
              <a:t>빈뇨나</a:t>
            </a:r>
            <a:r>
              <a:rPr lang="ko-KR" altLang="en-US" sz="2000" dirty="0">
                <a:solidFill>
                  <a:schemeClr val="tx1"/>
                </a:solidFill>
              </a:rPr>
              <a:t> 요실금 증상이  심한 경우 두 가지를 동시에 투약할 수 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4. </a:t>
            </a:r>
            <a:r>
              <a:rPr lang="ko-KR" altLang="en-US" sz="2000" dirty="0">
                <a:solidFill>
                  <a:schemeClr val="tx1"/>
                </a:solidFill>
              </a:rPr>
              <a:t>배뇨 횟수가 증가하면서 </a:t>
            </a:r>
            <a:r>
              <a:rPr lang="ko-KR" altLang="en-US" sz="2000" dirty="0" err="1">
                <a:solidFill>
                  <a:schemeClr val="tx1"/>
                </a:solidFill>
              </a:rPr>
              <a:t>뇨탁이나</a:t>
            </a:r>
            <a:r>
              <a:rPr lang="ko-KR" altLang="en-US" sz="2000" dirty="0">
                <a:solidFill>
                  <a:schemeClr val="tx1"/>
                </a:solidFill>
              </a:rPr>
              <a:t> 소변의 냄새가 있는 경우는 방광 내 세균침입을 의심한다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방광 내 세균침입이 의심될 경우 대부분은 항생제를 쓰지 않고도 증상이 좋아지므로 충분한 수분 섭취와 수면을 권하고 </a:t>
            </a:r>
            <a:r>
              <a:rPr lang="en-US" altLang="ko-KR" sz="2000" dirty="0">
                <a:solidFill>
                  <a:schemeClr val="tx1"/>
                </a:solidFill>
              </a:rPr>
              <a:t>scopolamine + </a:t>
            </a:r>
            <a:r>
              <a:rPr lang="ko-KR" altLang="en-US" sz="2000" dirty="0">
                <a:solidFill>
                  <a:schemeClr val="tx1"/>
                </a:solidFill>
              </a:rPr>
              <a:t>용담사간탕을 투약한다</a:t>
            </a:r>
            <a:r>
              <a:rPr lang="en-US" altLang="ko-KR" sz="2000" dirty="0">
                <a:solidFill>
                  <a:schemeClr val="tx1"/>
                </a:solidFill>
              </a:rPr>
              <a:t>. </a:t>
            </a:r>
            <a:r>
              <a:rPr lang="ko-KR" altLang="en-US" sz="2000" dirty="0">
                <a:solidFill>
                  <a:schemeClr val="tx1"/>
                </a:solidFill>
              </a:rPr>
              <a:t>단순 세균 침입으로 배뇨통과 </a:t>
            </a:r>
            <a:r>
              <a:rPr lang="ko-KR" altLang="en-US" sz="2000" dirty="0" err="1">
                <a:solidFill>
                  <a:schemeClr val="tx1"/>
                </a:solidFill>
              </a:rPr>
              <a:t>뇨탁이</a:t>
            </a:r>
            <a:r>
              <a:rPr lang="ko-KR" altLang="en-US" sz="2000" dirty="0">
                <a:solidFill>
                  <a:schemeClr val="tx1"/>
                </a:solidFill>
              </a:rPr>
              <a:t> 있지만 배뇨 횟수의 변화가 없을 때는 용감사간탕과 요도내피를 보호하는 정맥순환제 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 err="1">
                <a:solidFill>
                  <a:schemeClr val="tx1"/>
                </a:solidFill>
              </a:rPr>
              <a:t>마로비벤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 err="1">
                <a:solidFill>
                  <a:schemeClr val="tx1"/>
                </a:solidFill>
              </a:rPr>
              <a:t>디오스민</a:t>
            </a:r>
            <a:r>
              <a:rPr lang="en-US" altLang="ko-KR" sz="2000" dirty="0">
                <a:solidFill>
                  <a:schemeClr val="tx1"/>
                </a:solidFill>
              </a:rPr>
              <a:t>)</a:t>
            </a:r>
            <a:r>
              <a:rPr lang="ko-KR" altLang="en-US" sz="2000" dirty="0">
                <a:solidFill>
                  <a:schemeClr val="tx1"/>
                </a:solidFill>
              </a:rPr>
              <a:t>를 같이 쓰는 것도 좋은 방법이다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5. </a:t>
            </a:r>
            <a:r>
              <a:rPr lang="ko-KR" altLang="en-US" sz="2000" dirty="0">
                <a:solidFill>
                  <a:schemeClr val="tx1"/>
                </a:solidFill>
              </a:rPr>
              <a:t>만성적이고 잦은 세균 침입은 유산균제를 꾸준히 복용하도록 하고 </a:t>
            </a:r>
            <a:r>
              <a:rPr lang="ko-KR" altLang="en-US" sz="2000" dirty="0" err="1">
                <a:solidFill>
                  <a:schemeClr val="tx1"/>
                </a:solidFill>
              </a:rPr>
              <a:t>크랜베리</a:t>
            </a:r>
            <a:r>
              <a:rPr lang="ko-KR" altLang="en-US" sz="2000" dirty="0">
                <a:solidFill>
                  <a:schemeClr val="tx1"/>
                </a:solidFill>
              </a:rPr>
              <a:t> 주스</a:t>
            </a:r>
            <a:r>
              <a:rPr lang="en-US" altLang="ko-KR" sz="2000" dirty="0">
                <a:solidFill>
                  <a:schemeClr val="tx1"/>
                </a:solidFill>
              </a:rPr>
              <a:t>, </a:t>
            </a:r>
            <a:r>
              <a:rPr lang="ko-KR" altLang="en-US" sz="2000" dirty="0">
                <a:solidFill>
                  <a:schemeClr val="tx1"/>
                </a:solidFill>
              </a:rPr>
              <a:t>파인애플 주스 등도 도움이 된다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4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3647661" cy="63779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사람이(가) 표시된 사진&#10;&#10;매우 높은 신뢰도로 생성된 설명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3" y="968786"/>
            <a:ext cx="2671969" cy="2299347"/>
          </a:xfrm>
          <a:prstGeom prst="rect">
            <a:avLst/>
          </a:prstGeom>
        </p:spPr>
      </p:pic>
      <p:pic>
        <p:nvPicPr>
          <p:cNvPr id="2" name="Picture 1" descr="텍스트, 지도이(가) 표시된 사진&#10;&#10;매우 높은 신뢰도로 생성된 설명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704" y="3589867"/>
            <a:ext cx="2413547" cy="254728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Bladder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pPr rtl="0"/>
            <a:r>
              <a:rPr lang="en-US" sz="2000" dirty="0">
                <a:solidFill>
                  <a:schemeClr val="tx1"/>
                </a:solidFill>
              </a:rPr>
              <a:t>Embryologically, the bladder is derived from the </a:t>
            </a:r>
            <a:r>
              <a:rPr lang="en-US" sz="2000" b="1" dirty="0">
                <a:solidFill>
                  <a:schemeClr val="tx1"/>
                </a:solidFill>
              </a:rPr>
              <a:t>hindgut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0" indent="0" rtl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rtl="0"/>
            <a:r>
              <a:rPr lang="en-US" sz="2000" dirty="0">
                <a:solidFill>
                  <a:schemeClr val="tx1"/>
                </a:solidFill>
              </a:rPr>
              <a:t>External features are the </a:t>
            </a:r>
            <a:r>
              <a:rPr lang="en-US" sz="2000" b="1" dirty="0">
                <a:solidFill>
                  <a:schemeClr val="tx1"/>
                </a:solidFill>
              </a:rPr>
              <a:t>apex</a:t>
            </a:r>
            <a:r>
              <a:rPr lang="en-US" sz="2000" dirty="0">
                <a:solidFill>
                  <a:schemeClr val="tx1"/>
                </a:solidFill>
              </a:rPr>
              <a:t>, </a:t>
            </a:r>
            <a:r>
              <a:rPr lang="en-US" sz="2000" b="1" dirty="0">
                <a:solidFill>
                  <a:schemeClr val="tx1"/>
                </a:solidFill>
              </a:rPr>
              <a:t>body</a:t>
            </a:r>
            <a:r>
              <a:rPr lang="en-US" sz="2000" dirty="0">
                <a:solidFill>
                  <a:schemeClr val="tx1"/>
                </a:solidFill>
              </a:rPr>
              <a:t>, </a:t>
            </a:r>
            <a:r>
              <a:rPr lang="en-US" sz="2000" b="1" dirty="0">
                <a:solidFill>
                  <a:schemeClr val="tx1"/>
                </a:solidFill>
              </a:rPr>
              <a:t>fundus</a:t>
            </a:r>
            <a:r>
              <a:rPr lang="en-US" sz="2000" dirty="0">
                <a:solidFill>
                  <a:schemeClr val="tx1"/>
                </a:solidFill>
              </a:rPr>
              <a:t> and  </a:t>
            </a:r>
            <a:r>
              <a:rPr lang="en-US" sz="2000" b="1" dirty="0">
                <a:solidFill>
                  <a:schemeClr val="tx1"/>
                </a:solidFill>
              </a:rPr>
              <a:t>neck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rtl="0"/>
            <a:endParaRPr lang="en-US" sz="2000" dirty="0">
              <a:solidFill>
                <a:schemeClr val="tx1"/>
              </a:solidFill>
            </a:endParaRPr>
          </a:p>
          <a:p>
            <a:pPr rtl="0"/>
            <a:r>
              <a:rPr lang="en-US" sz="2000" b="1" dirty="0">
                <a:solidFill>
                  <a:schemeClr val="tx1"/>
                </a:solidFill>
              </a:rPr>
              <a:t>Trigone</a:t>
            </a:r>
            <a:r>
              <a:rPr lang="en-US" sz="2000" dirty="0">
                <a:solidFill>
                  <a:schemeClr val="tx1"/>
                </a:solidFill>
              </a:rPr>
              <a:t> – a triangular area located within the fundus</a:t>
            </a:r>
          </a:p>
          <a:p>
            <a:pPr rtl="0"/>
            <a:endParaRPr lang="en-US" sz="2000" dirty="0">
              <a:solidFill>
                <a:schemeClr val="tx1"/>
              </a:solidFill>
            </a:endParaRPr>
          </a:p>
          <a:p>
            <a:pPr rtl="0"/>
            <a:r>
              <a:rPr lang="en-US" sz="2000" dirty="0">
                <a:solidFill>
                  <a:schemeClr val="tx1"/>
                </a:solidFill>
              </a:rPr>
              <a:t>In order to contract during micturition, the bladder wall contains specialized smooth muscle, known as </a:t>
            </a:r>
            <a:r>
              <a:rPr lang="en-US" sz="2000" b="1" dirty="0">
                <a:solidFill>
                  <a:schemeClr val="tx1"/>
                </a:solidFill>
              </a:rPr>
              <a:t>detrusor muscle</a:t>
            </a:r>
            <a:r>
              <a:rPr lang="en-US" sz="2000" dirty="0">
                <a:solidFill>
                  <a:schemeClr val="tx1"/>
                </a:solidFill>
              </a:rPr>
              <a:t>. </a:t>
            </a:r>
          </a:p>
          <a:p>
            <a:pPr rtl="0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261" y="423168"/>
            <a:ext cx="6178019" cy="10327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Nervous Supply of bladder</a:t>
            </a:r>
            <a:endParaRPr lang="ar-SA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688" y="1606808"/>
            <a:ext cx="62635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proxima-nova"/>
              </a:rPr>
              <a:t>The sympathetic nervous system </a:t>
            </a:r>
            <a:endParaRPr lang="en-US" sz="2000" dirty="0">
              <a:solidFill>
                <a:srgbClr val="666666"/>
              </a:solidFill>
              <a:latin typeface="proxima-nova"/>
            </a:endParaRPr>
          </a:p>
          <a:p>
            <a:pPr marL="285750" indent="-285750">
              <a:buFont typeface="Courier New" panose="02070309020205020404" pitchFamily="49" charset="0"/>
              <a:buChar char="o"/>
              <a:tabLst>
                <a:tab pos="174625" algn="l"/>
              </a:tabLst>
            </a:pPr>
            <a:r>
              <a:rPr lang="en-US" sz="2000" b="1" dirty="0" err="1">
                <a:solidFill>
                  <a:srgbClr val="00B050"/>
                </a:solidFill>
                <a:latin typeface="proxima-nova"/>
              </a:rPr>
              <a:t>Hypogastric</a:t>
            </a:r>
            <a:r>
              <a:rPr lang="en-US" sz="2000" b="1" dirty="0">
                <a:solidFill>
                  <a:srgbClr val="00B050"/>
                </a:solidFill>
                <a:latin typeface="proxima-nova"/>
              </a:rPr>
              <a:t> nerve</a:t>
            </a:r>
            <a:r>
              <a:rPr lang="en-US" sz="2000" dirty="0">
                <a:solidFill>
                  <a:srgbClr val="00B050"/>
                </a:solidFill>
                <a:latin typeface="proxima-nova"/>
              </a:rPr>
              <a:t> (T12 – L2)</a:t>
            </a:r>
            <a:r>
              <a:rPr lang="en-US" sz="2000" dirty="0">
                <a:solidFill>
                  <a:srgbClr val="666666"/>
                </a:solidFill>
                <a:latin typeface="proxima-nova"/>
              </a:rPr>
              <a:t>. </a:t>
            </a:r>
          </a:p>
          <a:p>
            <a:pPr marL="285750" indent="-285750">
              <a:buFont typeface="Courier New" panose="02070309020205020404" pitchFamily="49" charset="0"/>
              <a:buChar char="o"/>
              <a:tabLst>
                <a:tab pos="174625" algn="l"/>
              </a:tabLst>
            </a:pPr>
            <a:r>
              <a:rPr lang="en-US" sz="2000" dirty="0">
                <a:latin typeface="proxima-nova"/>
              </a:rPr>
              <a:t>It causes relaxation of the detrusor muscle. </a:t>
            </a:r>
          </a:p>
          <a:p>
            <a:pPr marL="285750" indent="-285750">
              <a:buFont typeface="Courier New" panose="02070309020205020404" pitchFamily="49" charset="0"/>
              <a:buChar char="o"/>
              <a:tabLst>
                <a:tab pos="174625" algn="l"/>
              </a:tabLst>
            </a:pPr>
            <a:r>
              <a:rPr lang="en-US" sz="2000" dirty="0">
                <a:latin typeface="proxima-nova"/>
              </a:rPr>
              <a:t>These functions promote urine retention</a:t>
            </a:r>
            <a:r>
              <a:rPr lang="en-US" sz="2400" dirty="0">
                <a:latin typeface="proxima-nova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666666"/>
              </a:solidFill>
              <a:latin typeface="proxima-nova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proxima-nova"/>
              </a:rPr>
              <a:t>The parasympathetic nervous system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  <a:latin typeface="proxima-nova"/>
              </a:rPr>
              <a:t>Pelvic nerve</a:t>
            </a:r>
            <a:r>
              <a:rPr lang="en-US" sz="2000" dirty="0">
                <a:solidFill>
                  <a:srgbClr val="00B050"/>
                </a:solidFill>
                <a:latin typeface="proxima-nova"/>
              </a:rPr>
              <a:t>(S2-S4).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proxima-nova"/>
              </a:rPr>
              <a:t>Increased signals from this nerve causes contraction of the detrusor muscle. This stimulates micturition.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666666"/>
              </a:solidFill>
              <a:latin typeface="proxima-nova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proxima-nova"/>
              </a:rPr>
              <a:t>The somatic nervous </a:t>
            </a:r>
            <a:r>
              <a:rPr lang="en-US" sz="2000" dirty="0">
                <a:latin typeface="proxima-nova"/>
              </a:rPr>
              <a:t>supply gives us </a:t>
            </a:r>
            <a:r>
              <a:rPr lang="en-US" sz="2000" b="1" dirty="0">
                <a:latin typeface="proxima-nova"/>
              </a:rPr>
              <a:t>voluntary control</a:t>
            </a:r>
            <a:r>
              <a:rPr lang="en-US" sz="2000" dirty="0">
                <a:latin typeface="proxima-nova"/>
              </a:rPr>
              <a:t> over micturition. It innervates the external urethral sphincter, via the</a:t>
            </a:r>
            <a:r>
              <a:rPr lang="en-US" sz="2000" dirty="0">
                <a:solidFill>
                  <a:srgbClr val="666666"/>
                </a:solidFill>
                <a:latin typeface="proxima-nova"/>
              </a:rPr>
              <a:t> </a:t>
            </a:r>
            <a:r>
              <a:rPr lang="en-US" sz="2000" b="1" dirty="0" err="1">
                <a:solidFill>
                  <a:srgbClr val="00B050"/>
                </a:solidFill>
                <a:latin typeface="proxima-nova"/>
              </a:rPr>
              <a:t>pudendal</a:t>
            </a:r>
            <a:r>
              <a:rPr lang="en-US" sz="2000" b="1" dirty="0">
                <a:solidFill>
                  <a:srgbClr val="00B050"/>
                </a:solidFill>
                <a:latin typeface="proxima-nova"/>
              </a:rPr>
              <a:t> nerve (S2-S4). </a:t>
            </a:r>
            <a:r>
              <a:rPr lang="en-US" sz="2000" dirty="0">
                <a:latin typeface="proxima-nova"/>
              </a:rPr>
              <a:t>It can cause it to constrict (storage phase) or relax (micturition).</a:t>
            </a:r>
          </a:p>
        </p:txBody>
      </p:sp>
      <p:pic>
        <p:nvPicPr>
          <p:cNvPr id="4" name="내용 개체 틀 4" descr="텍스트, 지도이(가) 표시된 사진&#10;&#10;매우 높은 신뢰도로 생성된 설명">
            <a:extLst>
              <a:ext uri="{FF2B5EF4-FFF2-40B4-BE49-F238E27FC236}">
                <a16:creationId xmlns:a16="http://schemas.microsoft.com/office/drawing/2014/main" id="{7C456FDE-0424-4672-9A18-999634B4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144" y="1779528"/>
            <a:ext cx="4593715" cy="360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gray">
          <a:xfrm>
            <a:off x="2771999" y="347551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dirty="0">
                <a:solidFill>
                  <a:schemeClr val="tx1"/>
                </a:solidFill>
              </a:rPr>
              <a:t>Urethral Sphincters</a:t>
            </a:r>
            <a:endParaRPr lang="ar-SA" sz="4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2282" y="1697867"/>
            <a:ext cx="4591318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Internal Urethral Sphincters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2282" y="2386616"/>
            <a:ext cx="4591318" cy="38719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Situated at the base of the bladder neck.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Circular smooth muscle layer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Normally in a state of contraction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Involuntary control (under autonomic control)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thought to prevent seminal regurgitation during ejaculation.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8400" y="1697867"/>
            <a:ext cx="4492580" cy="533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External Urethral Sphincters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2396307"/>
            <a:ext cx="4492580" cy="38622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Skeletal muscle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(Circular striated muscle </a:t>
            </a:r>
            <a:r>
              <a:rPr lang="en-US" sz="2400" dirty="0" err="1">
                <a:solidFill>
                  <a:schemeClr val="tx1"/>
                </a:solidFill>
              </a:rPr>
              <a:t>fibres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Reinforced by the pelvic floor muscle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Voluntary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During micturition, it relaxes to allow urine flow.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66" y="1012067"/>
            <a:ext cx="363292" cy="729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02376"/>
            <a:ext cx="363292" cy="729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4" y="1012067"/>
            <a:ext cx="45111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7842" y="452761"/>
            <a:ext cx="10364451" cy="11434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Functions of the Pelvic Floor(</a:t>
            </a:r>
            <a:r>
              <a:rPr lang="ko-KR" altLang="en-US" dirty="0">
                <a:solidFill>
                  <a:schemeClr val="tx1"/>
                </a:solidFill>
              </a:rPr>
              <a:t>골반기저근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78400" y="2096987"/>
            <a:ext cx="10764916" cy="4476482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>
                <a:solidFill>
                  <a:schemeClr val="tx1"/>
                </a:solidFill>
              </a:rPr>
              <a:t>Pelvic floor formed by </a:t>
            </a:r>
            <a:r>
              <a:rPr lang="en-US" sz="2000" dirty="0" err="1">
                <a:solidFill>
                  <a:srgbClr val="7030A0"/>
                </a:solidFill>
              </a:rPr>
              <a:t>Levator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>
                <a:solidFill>
                  <a:srgbClr val="7030A0"/>
                </a:solidFill>
              </a:rPr>
              <a:t>ani</a:t>
            </a:r>
            <a:r>
              <a:rPr lang="en-US" sz="2000" dirty="0">
                <a:solidFill>
                  <a:srgbClr val="7030A0"/>
                </a:solidFill>
              </a:rPr>
              <a:t> muscles </a:t>
            </a:r>
            <a:r>
              <a:rPr lang="en-US" sz="2000" dirty="0">
                <a:solidFill>
                  <a:schemeClr val="tx1"/>
                </a:solidFill>
              </a:rPr>
              <a:t>(largest component), </a:t>
            </a:r>
            <a:r>
              <a:rPr lang="en-US" sz="2000" dirty="0" err="1">
                <a:solidFill>
                  <a:srgbClr val="7030A0"/>
                </a:solidFill>
              </a:rPr>
              <a:t>Coccygeus</a:t>
            </a:r>
            <a:r>
              <a:rPr lang="en-US" sz="2000" dirty="0">
                <a:solidFill>
                  <a:srgbClr val="7030A0"/>
                </a:solidFill>
              </a:rPr>
              <a:t> muscle </a:t>
            </a:r>
            <a:r>
              <a:rPr lang="en-US" sz="2000" dirty="0">
                <a:solidFill>
                  <a:schemeClr val="tx1"/>
                </a:solidFill>
              </a:rPr>
              <a:t>and Fascia coverings of the muscles.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Forms a </a:t>
            </a:r>
            <a:r>
              <a:rPr lang="en-US" sz="2000" dirty="0">
                <a:solidFill>
                  <a:srgbClr val="FF0000"/>
                </a:solidFill>
              </a:rPr>
              <a:t>‘sling-like</a:t>
            </a:r>
            <a:r>
              <a:rPr lang="en-US" sz="2000" dirty="0">
                <a:solidFill>
                  <a:schemeClr val="tx1"/>
                </a:solidFill>
              </a:rPr>
              <a:t>’ support for the lower pelvic organs 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Contributes to the action of the </a:t>
            </a:r>
            <a:r>
              <a:rPr lang="en-US" sz="2000" dirty="0">
                <a:solidFill>
                  <a:srgbClr val="00B050"/>
                </a:solidFill>
              </a:rPr>
              <a:t>external sphincter </a:t>
            </a:r>
          </a:p>
          <a:p>
            <a:pPr marL="45720" indent="0" algn="l" rtl="0">
              <a:buNone/>
            </a:pP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 </a:t>
            </a:r>
            <a:r>
              <a:rPr lang="en-US" sz="2000" u="sng" dirty="0">
                <a:solidFill>
                  <a:schemeClr val="tx1"/>
                </a:solidFill>
              </a:rPr>
              <a:t>maintaining urethral closure. 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</a:rPr>
              <a:t>Contributes to the action of  the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anal sphincter </a:t>
            </a:r>
          </a:p>
          <a:p>
            <a:pPr marL="45720" indent="0" algn="l" rtl="0">
              <a:buNone/>
            </a:pP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u="sng" dirty="0">
                <a:solidFill>
                  <a:schemeClr val="tx1"/>
                </a:solidFill>
              </a:rPr>
              <a:t>maintaining </a:t>
            </a:r>
            <a:r>
              <a:rPr lang="en-US" sz="2000" u="sng" dirty="0" err="1">
                <a:solidFill>
                  <a:schemeClr val="tx1"/>
                </a:solidFill>
              </a:rPr>
              <a:t>faecal</a:t>
            </a:r>
            <a:r>
              <a:rPr lang="en-US" sz="2000" u="sng" dirty="0">
                <a:solidFill>
                  <a:schemeClr val="tx1"/>
                </a:solidFill>
              </a:rPr>
              <a:t> continence.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774" y="2589641"/>
            <a:ext cx="3796542" cy="3118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0F165-C182-4F1D-BCB8-BBCE22C51C4A}"/>
              </a:ext>
            </a:extLst>
          </p:cNvPr>
          <p:cNvSpPr txBox="1"/>
          <p:nvPr/>
        </p:nvSpPr>
        <p:spPr>
          <a:xfrm>
            <a:off x="1136342" y="5619565"/>
            <a:ext cx="615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골반기저근은 해먹처럼 골반 아래 기관을 받치고 있는 근육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348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Risk factors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2F5E486-1DE7-44ED-931A-7D8376CE6B7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Depression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Stroke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Diabetes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Parkinson’s Disease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Dementia (moderate to severe)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Obesity, CHF, Constipation, TIAs, COPD, </a:t>
            </a:r>
            <a:r>
              <a:rPr lang="en-US" altLang="ko-KR" sz="3200" dirty="0">
                <a:solidFill>
                  <a:schemeClr val="tx1"/>
                </a:solidFill>
              </a:rPr>
              <a:t>Chronic cough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347356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TM03457444[[fn=기본]]</Template>
  <TotalTime>1726</TotalTime>
  <Words>3107</Words>
  <Application>Microsoft Office PowerPoint</Application>
  <PresentationFormat>와이드스크린</PresentationFormat>
  <Paragraphs>348</Paragraphs>
  <Slides>42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9" baseType="lpstr">
      <vt:lpstr>ＭＳ Ｐゴシック</vt:lpstr>
      <vt:lpstr>新細明體</vt:lpstr>
      <vt:lpstr>proxima-nova</vt:lpstr>
      <vt:lpstr>ヒラギノ角ゴ Pro W3</vt:lpstr>
      <vt:lpstr>굴림</vt:lpstr>
      <vt:lpstr>맑은 고딕</vt:lpstr>
      <vt:lpstr>함초롬돋움</vt:lpstr>
      <vt:lpstr>Arial</vt:lpstr>
      <vt:lpstr>Arial Black</vt:lpstr>
      <vt:lpstr>Calibri</vt:lpstr>
      <vt:lpstr>Corbel</vt:lpstr>
      <vt:lpstr>Courier New</vt:lpstr>
      <vt:lpstr>Tahoma</vt:lpstr>
      <vt:lpstr>Times New Roman</vt:lpstr>
      <vt:lpstr>Trebuchet MS</vt:lpstr>
      <vt:lpstr>Wingdings</vt:lpstr>
      <vt:lpstr>기본</vt:lpstr>
      <vt:lpstr>하부요로증상의 이해와 복약지도</vt:lpstr>
      <vt:lpstr>하부요로증상의 개념정리</vt:lpstr>
      <vt:lpstr>Anatomical Structures of the  Lower Urinary Tract System</vt:lpstr>
      <vt:lpstr>The bladder</vt:lpstr>
      <vt:lpstr>The Bladder</vt:lpstr>
      <vt:lpstr>Nervous Supply of bladder</vt:lpstr>
      <vt:lpstr>PowerPoint 프레젠테이션</vt:lpstr>
      <vt:lpstr>Functions of the Pelvic Floor(골반기저근)</vt:lpstr>
      <vt:lpstr>Risk factors</vt:lpstr>
      <vt:lpstr>Aging Changes</vt:lpstr>
      <vt:lpstr>하부요로증상의 분류</vt:lpstr>
      <vt:lpstr>방광 근육의 조절</vt:lpstr>
      <vt:lpstr>배뇨의 기전</vt:lpstr>
      <vt:lpstr>Cycle of micturition</vt:lpstr>
      <vt:lpstr>하부요로증상의 원인_병인론적 접근  소변의 저장과 배뇨가 일어나는 해부학적 unit에 따라 하부요로증상의 원인을 분류하면 </vt:lpstr>
      <vt:lpstr>저장장애 문제 : 빈뇨, 야간뇨, 야뇨증, 요절박, 요실금</vt:lpstr>
      <vt:lpstr>Storage symptoms due to the bladder</vt:lpstr>
      <vt:lpstr>Storage symptoms due to the sphincter</vt:lpstr>
      <vt:lpstr>배뇨장애 문제 : 약뇨, 분산뇨, 간헐뇨, 요주저, 복압배뇨 </vt:lpstr>
      <vt:lpstr>Voiding symptoms due to the bladder</vt:lpstr>
      <vt:lpstr>Emptying problems due to the outlet</vt:lpstr>
      <vt:lpstr>PowerPoint 프레젠테이션</vt:lpstr>
      <vt:lpstr>Medication for lower urinary tract symptoms(LUTS)</vt:lpstr>
      <vt:lpstr>1.anti-cholinergic drugs (for detrusor overactivity)</vt:lpstr>
      <vt:lpstr>항콜린약물 복약지도의 주의점</vt:lpstr>
      <vt:lpstr>항콜린약물 복약지도의 주의점-cont.</vt:lpstr>
      <vt:lpstr>2. ß3 agonist  (for detrusor overactivity)</vt:lpstr>
      <vt:lpstr>Beta-3 Agonist</vt:lpstr>
      <vt:lpstr>Beta-3 Agonist</vt:lpstr>
      <vt:lpstr>3. α 1 adrenoreceptor antagonists(α blockers)</vt:lpstr>
      <vt:lpstr>α1- Adrenergic Receptor Distribution &amp; Function</vt:lpstr>
      <vt:lpstr>4. PDE5-Is</vt:lpstr>
      <vt:lpstr>5. Vasopressin analogues</vt:lpstr>
      <vt:lpstr>Vasopressin analogues USES</vt:lpstr>
      <vt:lpstr>Vasopressin: Adverse Effects</vt:lpstr>
      <vt:lpstr>PowerPoint 프레젠테이션</vt:lpstr>
      <vt:lpstr>Infection</vt:lpstr>
      <vt:lpstr>방광 내 세균침입</vt:lpstr>
      <vt:lpstr>PowerPoint 프레젠테이션</vt:lpstr>
      <vt:lpstr>PowerPoint 프레젠테이션</vt:lpstr>
      <vt:lpstr>약국내방환자의 LUTS에 대한 일반약 투약</vt:lpstr>
      <vt:lpstr>LUTS의 일반약 선택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하부요로증상의 이해와 복약지도</dc:title>
  <dc:creator>Elly Jee</dc:creator>
  <cp:lastModifiedBy>Elly Jee</cp:lastModifiedBy>
  <cp:revision>48</cp:revision>
  <dcterms:created xsi:type="dcterms:W3CDTF">2017-05-26T12:16:26Z</dcterms:created>
  <dcterms:modified xsi:type="dcterms:W3CDTF">2017-06-12T04:03:01Z</dcterms:modified>
</cp:coreProperties>
</file>