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2015-09-01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2015-09-01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2015-09-01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2015-09-01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2015-09-01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2015-09-01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2015-09-01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2015-09-01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2015-09-01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2015-09-01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2015-09-01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0EDBD-1C2D-4C1E-B459-B60219FAB484}" type="datetimeFigureOut">
              <a:rPr lang="ko-KR" altLang="en-US" smtClean="0"/>
              <a:t>2015-09-01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Se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o-KR" altLang="en-US" sz="3600" b="1" dirty="0" smtClean="0"/>
              <a:t>꿈의 원소 </a:t>
            </a:r>
            <a:r>
              <a:rPr lang="ko-KR" altLang="en-US" sz="3600" b="1" dirty="0" err="1" smtClean="0"/>
              <a:t>셀레늄</a:t>
            </a:r>
            <a:endParaRPr lang="ko-KR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640012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ko-KR" b="1" dirty="0"/>
              <a:t>抗 산화작용이란</a:t>
            </a:r>
            <a:r>
              <a:rPr lang="en-US" altLang="ko-KR" b="1" dirty="0"/>
              <a:t>?</a:t>
            </a:r>
            <a:endParaRPr lang="ko-KR" altLang="ko-KR" dirty="0"/>
          </a:p>
          <a:p>
            <a:r>
              <a:rPr lang="ko-KR" altLang="ko-KR" dirty="0" smtClean="0"/>
              <a:t>인체에서 </a:t>
            </a:r>
            <a:r>
              <a:rPr lang="ko-KR" altLang="ko-KR" dirty="0"/>
              <a:t>세포막이나 생체막의 주성분인 </a:t>
            </a:r>
            <a:r>
              <a:rPr lang="ko-KR" altLang="ko-KR" dirty="0" err="1"/>
              <a:t>리놀레산이라는</a:t>
            </a:r>
            <a:r>
              <a:rPr lang="ko-KR" altLang="ko-KR" dirty="0"/>
              <a:t> 불포화지방산이 산소와 결합하여 과산화지질이 된다</a:t>
            </a:r>
            <a:r>
              <a:rPr lang="en-US" altLang="ko-KR" dirty="0"/>
              <a:t>. </a:t>
            </a:r>
            <a:r>
              <a:rPr lang="ko-KR" altLang="ko-KR" dirty="0"/>
              <a:t>과산화지질은 독성이 강하고 세포를 파괴하거나 돌연변이를 일으킨다</a:t>
            </a:r>
            <a:r>
              <a:rPr lang="en-US" altLang="ko-KR" dirty="0"/>
              <a:t>. </a:t>
            </a:r>
            <a:r>
              <a:rPr lang="ko-KR" altLang="ko-KR" dirty="0"/>
              <a:t>이러한 부정적인 산화를 방지하는 작용을 </a:t>
            </a:r>
            <a:r>
              <a:rPr lang="ko-KR" altLang="ko-KR" dirty="0" err="1"/>
              <a:t>항산화</a:t>
            </a:r>
            <a:r>
              <a:rPr lang="ko-KR" altLang="ko-KR" dirty="0"/>
              <a:t> 작용이라고 한다</a:t>
            </a:r>
            <a:r>
              <a:rPr lang="en-US" altLang="ko-KR" dirty="0"/>
              <a:t>. </a:t>
            </a:r>
            <a:endParaRPr lang="ko-KR" altLang="ko-KR" dirty="0"/>
          </a:p>
        </p:txBody>
      </p:sp>
    </p:spTree>
    <p:extLst>
      <p:ext uri="{BB962C8B-B14F-4D97-AF65-F5344CB8AC3E}">
        <p14:creationId xmlns:p14="http://schemas.microsoft.com/office/powerpoint/2010/main" val="33684257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ko-KR" dirty="0" err="1"/>
              <a:t>셀레늄은</a:t>
            </a:r>
            <a:r>
              <a:rPr lang="ko-KR" altLang="ko-KR" dirty="0"/>
              <a:t> 바이러스성 질병에도 </a:t>
            </a:r>
            <a:r>
              <a:rPr lang="ko-KR" altLang="ko-KR" dirty="0" smtClean="0"/>
              <a:t>효과</a:t>
            </a:r>
            <a:r>
              <a:rPr lang="en-US" altLang="ko-KR" dirty="0" smtClean="0"/>
              <a:t>. </a:t>
            </a:r>
            <a:r>
              <a:rPr lang="ko-KR" altLang="ko-KR" dirty="0" smtClean="0"/>
              <a:t>영국 </a:t>
            </a:r>
            <a:r>
              <a:rPr lang="ko-KR" altLang="ko-KR" dirty="0" err="1"/>
              <a:t>식품기준국</a:t>
            </a:r>
            <a:r>
              <a:rPr lang="en-US" altLang="ko-KR" dirty="0"/>
              <a:t>(FSA)</a:t>
            </a:r>
            <a:r>
              <a:rPr lang="ko-KR" altLang="ko-KR" dirty="0"/>
              <a:t>은 </a:t>
            </a:r>
            <a:r>
              <a:rPr lang="ko-KR" altLang="ko-KR" dirty="0" err="1"/>
              <a:t>셀레늄에</a:t>
            </a:r>
            <a:r>
              <a:rPr lang="ko-KR" altLang="ko-KR" dirty="0"/>
              <a:t> 면역력을 돋우는 작용이 </a:t>
            </a:r>
            <a:r>
              <a:rPr lang="ko-KR" altLang="ko-KR" dirty="0" smtClean="0"/>
              <a:t>있다</a:t>
            </a:r>
            <a:r>
              <a:rPr lang="en-US" altLang="ko-KR" dirty="0" smtClean="0"/>
              <a:t>.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r>
              <a:rPr lang="ko-KR" altLang="ko-KR" dirty="0" smtClean="0"/>
              <a:t>영국 </a:t>
            </a:r>
            <a:r>
              <a:rPr lang="ko-KR" altLang="ko-KR" dirty="0" err="1"/>
              <a:t>머지사이드주</a:t>
            </a:r>
            <a:r>
              <a:rPr lang="ko-KR" altLang="ko-KR" dirty="0"/>
              <a:t> 주민</a:t>
            </a:r>
            <a:r>
              <a:rPr lang="en-US" altLang="ko-KR" dirty="0"/>
              <a:t> 60</a:t>
            </a:r>
            <a:r>
              <a:rPr lang="ko-KR" altLang="ko-KR" dirty="0"/>
              <a:t>명을 대상으로</a:t>
            </a:r>
            <a:r>
              <a:rPr lang="en-US" altLang="ko-KR" dirty="0"/>
              <a:t> 15</a:t>
            </a:r>
            <a:r>
              <a:rPr lang="ko-KR" altLang="ko-KR" dirty="0"/>
              <a:t>주 동안 </a:t>
            </a:r>
            <a:r>
              <a:rPr lang="ko-KR" altLang="ko-KR" dirty="0" err="1"/>
              <a:t>셀레늄</a:t>
            </a:r>
            <a:r>
              <a:rPr lang="ko-KR" altLang="ko-KR" dirty="0"/>
              <a:t> 건강보조식품이 면역기능의 유지나 바이러스의 돌연변이 비율에 미치는 영향을 </a:t>
            </a:r>
            <a:r>
              <a:rPr lang="ko-KR" altLang="ko-KR" dirty="0" smtClean="0"/>
              <a:t>조사</a:t>
            </a:r>
            <a:r>
              <a:rPr lang="en-US" altLang="ko-KR" dirty="0" smtClean="0"/>
              <a:t> </a:t>
            </a:r>
            <a:endParaRPr lang="ko-KR" altLang="ko-KR" dirty="0"/>
          </a:p>
          <a:p>
            <a:r>
              <a:rPr lang="ko-KR" altLang="ko-KR" dirty="0"/>
              <a:t>먼저 건강한 </a:t>
            </a:r>
            <a:r>
              <a:rPr lang="ko-KR" altLang="ko-KR" dirty="0" err="1"/>
              <a:t>자원자</a:t>
            </a:r>
            <a:r>
              <a:rPr lang="en-US" altLang="ko-KR" dirty="0"/>
              <a:t> 60</a:t>
            </a:r>
            <a:r>
              <a:rPr lang="ko-KR" altLang="ko-KR" dirty="0"/>
              <a:t>명에게</a:t>
            </a:r>
            <a:r>
              <a:rPr lang="en-US" altLang="ko-KR" dirty="0"/>
              <a:t> 50</a:t>
            </a:r>
            <a:r>
              <a:rPr lang="ko-KR" altLang="ko-KR" dirty="0"/>
              <a:t>∼</a:t>
            </a:r>
            <a:r>
              <a:rPr lang="en-US" altLang="ko-KR" dirty="0"/>
              <a:t>100</a:t>
            </a:r>
            <a:r>
              <a:rPr lang="ko-KR" altLang="ko-KR" dirty="0"/>
              <a:t>㎍의 </a:t>
            </a:r>
            <a:r>
              <a:rPr lang="ko-KR" altLang="ko-KR" dirty="0" err="1"/>
              <a:t>셀레늄을</a:t>
            </a:r>
            <a:r>
              <a:rPr lang="ko-KR" altLang="ko-KR" dirty="0"/>
              <a:t> </a:t>
            </a:r>
            <a:r>
              <a:rPr lang="en-US" altLang="ko-KR" dirty="0"/>
              <a:t>15</a:t>
            </a:r>
            <a:r>
              <a:rPr lang="ko-KR" altLang="ko-KR" dirty="0"/>
              <a:t>주 동안 섭취하도록 했다</a:t>
            </a:r>
            <a:r>
              <a:rPr lang="en-US" altLang="ko-KR" dirty="0"/>
              <a:t>. </a:t>
            </a:r>
            <a:r>
              <a:rPr lang="ko-KR" altLang="ko-KR" dirty="0"/>
              <a:t>그 후 모든 피험자들에게 </a:t>
            </a:r>
            <a:r>
              <a:rPr lang="ko-KR" altLang="ko-KR" dirty="0" err="1"/>
              <a:t>척수성소아마비</a:t>
            </a:r>
            <a:r>
              <a:rPr lang="en-US" altLang="ko-KR" dirty="0"/>
              <a:t>(poliomyelitis)</a:t>
            </a:r>
            <a:r>
              <a:rPr lang="ko-KR" altLang="ko-KR" dirty="0"/>
              <a:t>백신을 투여하고 혈구 중의 면역기능 활동을 </a:t>
            </a:r>
            <a:r>
              <a:rPr lang="ko-KR" altLang="ko-KR" dirty="0" smtClean="0"/>
              <a:t>조</a:t>
            </a:r>
            <a:r>
              <a:rPr lang="ko-KR" altLang="en-US" dirty="0" smtClean="0"/>
              <a:t>사</a:t>
            </a:r>
            <a:r>
              <a:rPr lang="en-US" altLang="ko-KR" dirty="0" smtClean="0"/>
              <a:t> </a:t>
            </a:r>
            <a:endParaRPr lang="en-US" altLang="ko-KR" dirty="0"/>
          </a:p>
          <a:p>
            <a:r>
              <a:rPr lang="ko-KR" altLang="ko-KR" dirty="0" smtClean="0"/>
              <a:t>세포의 </a:t>
            </a:r>
            <a:r>
              <a:rPr lang="ko-KR" altLang="ko-KR" dirty="0"/>
              <a:t>면역 상태가 크게 개선된 것으로 밝혀졌다</a:t>
            </a:r>
            <a:r>
              <a:rPr lang="en-US" altLang="ko-KR" dirty="0"/>
              <a:t>. </a:t>
            </a:r>
            <a:r>
              <a:rPr lang="ko-KR" altLang="ko-KR" dirty="0"/>
              <a:t>이는 </a:t>
            </a:r>
            <a:r>
              <a:rPr lang="ko-KR" altLang="ko-KR" dirty="0" err="1"/>
              <a:t>셀레늄을</a:t>
            </a:r>
            <a:r>
              <a:rPr lang="ko-KR" altLang="ko-KR" dirty="0"/>
              <a:t> 적당량 섭취하면 면역력을 돋우는 데 큰 효과가 있다는 것을 시사하는 것으로</a:t>
            </a:r>
            <a:r>
              <a:rPr lang="en-US" altLang="ko-KR" dirty="0"/>
              <a:t> FSA</a:t>
            </a:r>
            <a:r>
              <a:rPr lang="ko-KR" altLang="ko-KR" dirty="0"/>
              <a:t>에선 판단하고 있다</a:t>
            </a:r>
            <a:r>
              <a:rPr lang="en-US" altLang="ko-KR" dirty="0"/>
              <a:t>.</a:t>
            </a:r>
            <a:endParaRPr lang="ko-KR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736358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ko-KR" dirty="0"/>
              <a:t>미국 캘리포니아 대학 교수인</a:t>
            </a:r>
            <a:r>
              <a:rPr lang="en-US" altLang="ko-KR" dirty="0"/>
              <a:t> G.N.</a:t>
            </a:r>
            <a:r>
              <a:rPr lang="ko-KR" altLang="ko-KR" dirty="0" err="1"/>
              <a:t>슈라우저</a:t>
            </a:r>
            <a:r>
              <a:rPr lang="ko-KR" altLang="ko-KR" dirty="0"/>
              <a:t> 박사는 『패밀리 </a:t>
            </a:r>
            <a:r>
              <a:rPr lang="ko-KR" altLang="ko-KR" dirty="0" err="1"/>
              <a:t>써클</a:t>
            </a:r>
            <a:r>
              <a:rPr lang="ko-KR" altLang="ko-KR" dirty="0"/>
              <a:t>』지에 발표한 논문</a:t>
            </a:r>
            <a:r>
              <a:rPr lang="en-US" altLang="ko-KR" dirty="0"/>
              <a:t>(1978</a:t>
            </a:r>
            <a:r>
              <a:rPr lang="en-US" altLang="ko-KR" dirty="0" smtClean="0"/>
              <a:t>)</a:t>
            </a:r>
            <a:endParaRPr lang="ko-KR" altLang="ko-KR" dirty="0"/>
          </a:p>
          <a:p>
            <a:r>
              <a:rPr lang="en-US" altLang="ko-KR" dirty="0"/>
              <a:t>"...</a:t>
            </a:r>
            <a:r>
              <a:rPr lang="ko-KR" altLang="ko-KR" dirty="0"/>
              <a:t>만약 미국의 모든 여성이 오늘부터라도 충분한 </a:t>
            </a:r>
            <a:r>
              <a:rPr lang="ko-KR" altLang="ko-KR" dirty="0" err="1"/>
              <a:t>셀레늄을</a:t>
            </a:r>
            <a:r>
              <a:rPr lang="ko-KR" altLang="ko-KR" dirty="0"/>
              <a:t> 섭취한다면</a:t>
            </a:r>
            <a:r>
              <a:rPr lang="en-US" altLang="ko-KR" dirty="0"/>
              <a:t> 2~3</a:t>
            </a:r>
            <a:r>
              <a:rPr lang="ko-KR" altLang="ko-KR" dirty="0"/>
              <a:t>년 안에 유방암에 의한 사망률은 극단적으로 떨어질 것이다</a:t>
            </a:r>
            <a:r>
              <a:rPr lang="en-US" altLang="ko-KR" dirty="0"/>
              <a:t>. </a:t>
            </a:r>
            <a:r>
              <a:rPr lang="ko-KR" altLang="ko-KR" dirty="0" err="1"/>
              <a:t>셀레늄은</a:t>
            </a:r>
            <a:r>
              <a:rPr lang="ko-KR" altLang="ko-KR" dirty="0"/>
              <a:t> 암에 대한 자연치유력을 촉진시키는 가장 유효한 활성인자라고 말할 수 있다</a:t>
            </a:r>
            <a:r>
              <a:rPr lang="en-US" altLang="ko-KR" dirty="0"/>
              <a:t>. </a:t>
            </a:r>
            <a:r>
              <a:rPr lang="ko-KR" altLang="ko-KR" dirty="0"/>
              <a:t>만약 </a:t>
            </a:r>
            <a:r>
              <a:rPr lang="ko-KR" altLang="ko-KR" dirty="0" err="1"/>
              <a:t>셀레늄이</a:t>
            </a:r>
            <a:r>
              <a:rPr lang="ko-KR" altLang="ko-KR" dirty="0"/>
              <a:t> 암의 예방수단으로써 적절히 사용된다면</a:t>
            </a:r>
            <a:r>
              <a:rPr lang="en-US" altLang="ko-KR" dirty="0"/>
              <a:t>, </a:t>
            </a:r>
            <a:r>
              <a:rPr lang="ko-KR" altLang="ko-KR" dirty="0"/>
              <a:t>모든 암에 의한 사망률은</a:t>
            </a:r>
            <a:r>
              <a:rPr lang="en-US" altLang="ko-KR" dirty="0"/>
              <a:t> 80~90% </a:t>
            </a:r>
            <a:r>
              <a:rPr lang="ko-KR" altLang="ko-KR" dirty="0"/>
              <a:t>떨어질 수 있을 것이라고 생각한다</a:t>
            </a:r>
            <a:r>
              <a:rPr lang="en-US" altLang="ko-KR" dirty="0"/>
              <a:t>"</a:t>
            </a:r>
            <a:endParaRPr lang="ko-KR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026343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R.A</a:t>
            </a:r>
            <a:r>
              <a:rPr lang="en-US" altLang="ko-KR" dirty="0"/>
              <a:t>.</a:t>
            </a:r>
            <a:r>
              <a:rPr lang="ko-KR" altLang="ko-KR" dirty="0"/>
              <a:t>파스워터 박사는</a:t>
            </a:r>
            <a:r>
              <a:rPr lang="en-US" altLang="ko-KR" dirty="0"/>
              <a:t> "...</a:t>
            </a:r>
            <a:r>
              <a:rPr lang="ko-KR" altLang="ko-KR" dirty="0"/>
              <a:t>오늘날과 같이 발암물질에 날마다 접촉하고 있는 때</a:t>
            </a:r>
            <a:r>
              <a:rPr lang="en-US" altLang="ko-KR" dirty="0"/>
              <a:t> 5~100mcg</a:t>
            </a:r>
            <a:r>
              <a:rPr lang="ko-KR" altLang="ko-KR" dirty="0"/>
              <a:t>의 </a:t>
            </a:r>
            <a:r>
              <a:rPr lang="ko-KR" altLang="ko-KR" dirty="0" err="1"/>
              <a:t>셀레늄</a:t>
            </a:r>
            <a:r>
              <a:rPr lang="ko-KR" altLang="ko-KR" dirty="0"/>
              <a:t> </a:t>
            </a:r>
            <a:r>
              <a:rPr lang="ko-KR" altLang="ko-KR" dirty="0" err="1"/>
              <a:t>보충제를</a:t>
            </a:r>
            <a:r>
              <a:rPr lang="ko-KR" altLang="ko-KR" dirty="0"/>
              <a:t> 먹지 않는 것은 스스로 자살하려는 것과 같다</a:t>
            </a:r>
            <a:r>
              <a:rPr lang="en-US" altLang="ko-KR" dirty="0"/>
              <a:t>."</a:t>
            </a:r>
            <a:r>
              <a:rPr lang="ko-KR" altLang="ko-KR" dirty="0"/>
              <a:t>라고 그의 저서 『암의 영양요법』에서 주장하였다</a:t>
            </a:r>
            <a:r>
              <a:rPr lang="en-US" altLang="ko-KR" dirty="0"/>
              <a:t>.</a:t>
            </a:r>
            <a:endParaRPr lang="ko-KR" altLang="ko-KR" dirty="0"/>
          </a:p>
          <a:p>
            <a:r>
              <a:rPr lang="en-US" altLang="ko-KR" dirty="0"/>
              <a:t> </a:t>
            </a:r>
            <a:endParaRPr lang="ko-KR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513025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ko-KR" dirty="0" err="1"/>
              <a:t>셀레늄이</a:t>
            </a:r>
            <a:r>
              <a:rPr lang="ko-KR" altLang="ko-KR" dirty="0"/>
              <a:t> 암 예방 물질로서의 가능성을 처음 입증한 사람은 미국 </a:t>
            </a:r>
            <a:r>
              <a:rPr lang="ko-KR" altLang="ko-KR" dirty="0" err="1"/>
              <a:t>애리조나대학의</a:t>
            </a:r>
            <a:r>
              <a:rPr lang="ko-KR" altLang="ko-KR" dirty="0"/>
              <a:t> </a:t>
            </a:r>
            <a:r>
              <a:rPr lang="ko-KR" altLang="ko-KR" dirty="0" err="1"/>
              <a:t>래리</a:t>
            </a:r>
            <a:r>
              <a:rPr lang="ko-KR" altLang="ko-KR" dirty="0"/>
              <a:t> </a:t>
            </a:r>
            <a:r>
              <a:rPr lang="ko-KR" altLang="ko-KR" dirty="0" err="1"/>
              <a:t>클라크</a:t>
            </a:r>
            <a:r>
              <a:rPr lang="ko-KR" altLang="ko-KR" dirty="0"/>
              <a:t> 박사다</a:t>
            </a:r>
            <a:r>
              <a:rPr lang="en-US" altLang="ko-KR" dirty="0"/>
              <a:t>. </a:t>
            </a:r>
            <a:r>
              <a:rPr lang="ko-KR" altLang="ko-KR" dirty="0"/>
              <a:t>그는</a:t>
            </a:r>
            <a:r>
              <a:rPr lang="en-US" altLang="ko-KR" dirty="0"/>
              <a:t> 1996</a:t>
            </a:r>
            <a:r>
              <a:rPr lang="ko-KR" altLang="ko-KR" dirty="0"/>
              <a:t>년</a:t>
            </a:r>
            <a:r>
              <a:rPr lang="en-US" altLang="ko-KR" dirty="0"/>
              <a:t> 1312</a:t>
            </a:r>
            <a:r>
              <a:rPr lang="ko-KR" altLang="ko-KR" dirty="0"/>
              <a:t>명을 대상으로</a:t>
            </a:r>
            <a:r>
              <a:rPr lang="en-US" altLang="ko-KR" dirty="0"/>
              <a:t> 11</a:t>
            </a:r>
            <a:r>
              <a:rPr lang="ko-KR" altLang="ko-KR" dirty="0"/>
              <a:t>년간 진행한 연구결과를 미국의학협회</a:t>
            </a:r>
            <a:r>
              <a:rPr lang="en-US" altLang="ko-KR" dirty="0"/>
              <a:t>(AMA) </a:t>
            </a:r>
            <a:r>
              <a:rPr lang="ko-KR" altLang="ko-KR" dirty="0"/>
              <a:t>학술지에 발표하였다</a:t>
            </a:r>
            <a:r>
              <a:rPr lang="en-US" altLang="ko-KR" dirty="0"/>
              <a:t>. </a:t>
            </a:r>
            <a:r>
              <a:rPr lang="ko-KR" altLang="ko-KR" dirty="0"/>
              <a:t>이 보고서에 따르면 </a:t>
            </a:r>
            <a:r>
              <a:rPr lang="ko-KR" altLang="ko-KR" dirty="0" err="1"/>
              <a:t>셀레늄</a:t>
            </a:r>
            <a:r>
              <a:rPr lang="ko-KR" altLang="ko-KR" dirty="0"/>
              <a:t> 영양제를 매일</a:t>
            </a:r>
            <a:r>
              <a:rPr lang="en-US" altLang="ko-KR" dirty="0"/>
              <a:t> 200</a:t>
            </a:r>
            <a:r>
              <a:rPr lang="ko-KR" altLang="ko-KR" dirty="0"/>
              <a:t>㎍씩 장기 복용한 사람은 그렇지 않은 사람에 비해 암 발생률에 대해 </a:t>
            </a:r>
            <a:r>
              <a:rPr lang="ko-KR" altLang="ko-KR" dirty="0" err="1"/>
              <a:t>전립선암</a:t>
            </a:r>
            <a:r>
              <a:rPr lang="en-US" altLang="ko-KR" dirty="0"/>
              <a:t> 63%, </a:t>
            </a:r>
            <a:r>
              <a:rPr lang="ko-KR" altLang="ko-KR" dirty="0"/>
              <a:t>직장암</a:t>
            </a:r>
            <a:r>
              <a:rPr lang="en-US" altLang="ko-KR" dirty="0"/>
              <a:t> 58%, </a:t>
            </a:r>
            <a:r>
              <a:rPr lang="ko-KR" altLang="ko-KR" dirty="0"/>
              <a:t>폐암</a:t>
            </a:r>
            <a:r>
              <a:rPr lang="en-US" altLang="ko-KR" dirty="0"/>
              <a:t> 46%</a:t>
            </a:r>
            <a:r>
              <a:rPr lang="ko-KR" altLang="ko-KR" dirty="0"/>
              <a:t>이 낮은 것으로 나타났다</a:t>
            </a:r>
            <a:r>
              <a:rPr lang="en-US" altLang="ko-KR" dirty="0"/>
              <a:t>. </a:t>
            </a:r>
            <a:endParaRPr lang="ko-KR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924494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ko-KR" altLang="ko-KR" dirty="0" err="1"/>
              <a:t>코넬대학과</a:t>
            </a:r>
            <a:r>
              <a:rPr lang="ko-KR" altLang="ko-KR" dirty="0"/>
              <a:t> </a:t>
            </a:r>
            <a:r>
              <a:rPr lang="ko-KR" altLang="ko-KR" dirty="0" err="1"/>
              <a:t>아리조나대학</a:t>
            </a:r>
            <a:r>
              <a:rPr lang="ko-KR" altLang="ko-KR" dirty="0"/>
              <a:t> 연구팀은</a:t>
            </a:r>
            <a:r>
              <a:rPr lang="en-US" altLang="ko-KR" dirty="0"/>
              <a:t> 10</a:t>
            </a:r>
            <a:r>
              <a:rPr lang="ko-KR" altLang="ko-KR" dirty="0"/>
              <a:t>년 동안 </a:t>
            </a:r>
            <a:r>
              <a:rPr lang="ko-KR" altLang="ko-KR" dirty="0" err="1"/>
              <a:t>셀레늄</a:t>
            </a:r>
            <a:r>
              <a:rPr lang="en-US" altLang="ko-KR" dirty="0"/>
              <a:t>(selenium) </a:t>
            </a:r>
            <a:r>
              <a:rPr lang="ko-KR" altLang="ko-KR" dirty="0" err="1"/>
              <a:t>보충제를</a:t>
            </a:r>
            <a:r>
              <a:rPr lang="ko-KR" altLang="ko-KR" dirty="0"/>
              <a:t> 복용한 사람들이 </a:t>
            </a:r>
            <a:r>
              <a:rPr lang="ko-KR" altLang="ko-KR" dirty="0" err="1"/>
              <a:t>플라시보</a:t>
            </a:r>
            <a:r>
              <a:rPr lang="en-US" altLang="ko-KR" dirty="0"/>
              <a:t>(placebo, </a:t>
            </a:r>
            <a:r>
              <a:rPr lang="ko-KR" altLang="ko-KR" dirty="0"/>
              <a:t>심리 효과용 위약</a:t>
            </a:r>
            <a:r>
              <a:rPr lang="en-US" altLang="ko-KR" dirty="0"/>
              <a:t>)</a:t>
            </a:r>
            <a:r>
              <a:rPr lang="ko-KR" altLang="ko-KR" dirty="0"/>
              <a:t>를 복용한 환자들에 비해서 암 </a:t>
            </a:r>
            <a:r>
              <a:rPr lang="ko-KR" altLang="ko-KR" dirty="0" err="1"/>
              <a:t>발병율이</a:t>
            </a:r>
            <a:r>
              <a:rPr lang="en-US" altLang="ko-KR" dirty="0"/>
              <a:t> 41% </a:t>
            </a:r>
            <a:r>
              <a:rPr lang="ko-KR" altLang="ko-KR" dirty="0" smtClean="0"/>
              <a:t>낮았다</a:t>
            </a:r>
            <a:endParaRPr lang="en-US" altLang="ko-KR" dirty="0" smtClean="0"/>
          </a:p>
          <a:p>
            <a:r>
              <a:rPr lang="ko-KR" altLang="ko-KR" dirty="0" err="1"/>
              <a:t>전립선암</a:t>
            </a:r>
            <a:r>
              <a:rPr lang="en-US" altLang="ko-KR" dirty="0"/>
              <a:t>, </a:t>
            </a:r>
            <a:r>
              <a:rPr lang="ko-KR" altLang="ko-KR" dirty="0"/>
              <a:t>식도암</a:t>
            </a:r>
            <a:r>
              <a:rPr lang="en-US" altLang="ko-KR" dirty="0"/>
              <a:t>, </a:t>
            </a:r>
            <a:r>
              <a:rPr lang="ko-KR" altLang="ko-KR" dirty="0"/>
              <a:t>결장암</a:t>
            </a:r>
            <a:r>
              <a:rPr lang="en-US" altLang="ko-KR" dirty="0"/>
              <a:t>, </a:t>
            </a:r>
            <a:r>
              <a:rPr lang="ko-KR" altLang="ko-KR" dirty="0"/>
              <a:t>폐암들은 특히 급격한 감소를 보였다</a:t>
            </a:r>
            <a:r>
              <a:rPr lang="en-US" altLang="ko-KR" dirty="0"/>
              <a:t>. </a:t>
            </a:r>
            <a:r>
              <a:rPr lang="ko-KR" altLang="ko-KR" dirty="0" err="1"/>
              <a:t>셀레늄을</a:t>
            </a:r>
            <a:r>
              <a:rPr lang="ko-KR" altLang="ko-KR" dirty="0"/>
              <a:t> 복용한 환자들은 복용하지 않은 환자들에 비해서 각각의 암에 대해</a:t>
            </a:r>
            <a:r>
              <a:rPr lang="en-US" altLang="ko-KR" dirty="0"/>
              <a:t> 71%, 67%, 62%, 46%</a:t>
            </a:r>
            <a:r>
              <a:rPr lang="ko-KR" altLang="ko-KR" dirty="0"/>
              <a:t>의 암 발병 감소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772695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/>
              <a:t>1998</a:t>
            </a:r>
            <a:r>
              <a:rPr lang="ko-KR" altLang="ko-KR" dirty="0"/>
              <a:t>년 미국 하버드의대 에드워드 </a:t>
            </a:r>
            <a:r>
              <a:rPr lang="ko-KR" altLang="ko-KR" dirty="0" err="1"/>
              <a:t>조바누치</a:t>
            </a:r>
            <a:r>
              <a:rPr lang="ko-KR" altLang="ko-KR" dirty="0"/>
              <a:t> 박사는</a:t>
            </a:r>
            <a:r>
              <a:rPr lang="en-US" altLang="ko-KR" dirty="0"/>
              <a:t> 181</a:t>
            </a:r>
            <a:r>
              <a:rPr lang="ko-KR" altLang="ko-KR" dirty="0"/>
              <a:t>명의 </a:t>
            </a:r>
            <a:r>
              <a:rPr lang="ko-KR" altLang="ko-KR" dirty="0" err="1"/>
              <a:t>전립선암</a:t>
            </a:r>
            <a:r>
              <a:rPr lang="ko-KR" altLang="ko-KR" dirty="0"/>
              <a:t> 환자를 대상으로 한 실험에서 혈중 </a:t>
            </a:r>
            <a:r>
              <a:rPr lang="ko-KR" altLang="ko-KR" dirty="0" err="1"/>
              <a:t>셀레늄의</a:t>
            </a:r>
            <a:r>
              <a:rPr lang="ko-KR" altLang="ko-KR" dirty="0"/>
              <a:t> 농도가 가장 높은 환자가 가장 낮은 환자에 비해 암 세포가 다른 부위로 전이될 위험이</a:t>
            </a:r>
            <a:r>
              <a:rPr lang="en-US" altLang="ko-KR" dirty="0"/>
              <a:t> 30% </a:t>
            </a:r>
            <a:r>
              <a:rPr lang="ko-KR" altLang="ko-KR" dirty="0"/>
              <a:t>줄었다는 </a:t>
            </a:r>
            <a:r>
              <a:rPr lang="ko-KR" altLang="ko-KR" dirty="0" smtClean="0"/>
              <a:t>결과</a:t>
            </a:r>
            <a:endParaRPr lang="en-US" altLang="ko-KR" dirty="0" smtClean="0"/>
          </a:p>
          <a:p>
            <a:r>
              <a:rPr lang="ko-KR" altLang="ko-KR" dirty="0"/>
              <a:t>미량 원소인</a:t>
            </a:r>
            <a:r>
              <a:rPr lang="en-US" altLang="ko-KR" dirty="0"/>
              <a:t> selenium</a:t>
            </a:r>
            <a:r>
              <a:rPr lang="ko-KR" altLang="ko-KR" dirty="0"/>
              <a:t>은 유전적으로 유방암에 걸리기 쉬운 사람들에게 유방암을 막는 중요한 영양 </a:t>
            </a:r>
            <a:r>
              <a:rPr lang="ko-KR" altLang="ko-KR" dirty="0" err="1"/>
              <a:t>보충제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36142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ko-KR" dirty="0"/>
              <a:t>꿈의 원소 </a:t>
            </a:r>
            <a:r>
              <a:rPr lang="ko-KR" altLang="ko-KR" dirty="0" err="1"/>
              <a:t>셀레늄</a:t>
            </a:r>
            <a:r>
              <a:rPr lang="en-US" altLang="ko-KR" dirty="0"/>
              <a:t>(selenium).</a:t>
            </a:r>
            <a:endParaRPr lang="ko-KR" altLang="ko-KR" dirty="0"/>
          </a:p>
          <a:p>
            <a:r>
              <a:rPr lang="ko-KR" altLang="ko-KR" dirty="0" err="1"/>
              <a:t>셀렌산이온</a:t>
            </a:r>
            <a:r>
              <a:rPr lang="en-US" altLang="ko-KR" dirty="0"/>
              <a:t>(SeO</a:t>
            </a:r>
            <a:r>
              <a:rPr lang="en-US" altLang="ko-KR" baseline="-25000" dirty="0"/>
              <a:t>42</a:t>
            </a:r>
            <a:r>
              <a:rPr lang="en-US" altLang="ko-KR" baseline="30000" dirty="0"/>
              <a:t>-</a:t>
            </a:r>
            <a:r>
              <a:rPr lang="en-US" altLang="ko-KR" dirty="0"/>
              <a:t>)</a:t>
            </a:r>
            <a:r>
              <a:rPr lang="ko-KR" altLang="ko-KR" dirty="0"/>
              <a:t>의 형태로 </a:t>
            </a:r>
            <a:r>
              <a:rPr lang="ko-KR" altLang="ko-KR" dirty="0" smtClean="0"/>
              <a:t>흡수</a:t>
            </a:r>
            <a:r>
              <a:rPr lang="en-US" altLang="ko-KR" dirty="0"/>
              <a:t> </a:t>
            </a:r>
            <a:endParaRPr lang="ko-KR" altLang="ko-KR" dirty="0"/>
          </a:p>
          <a:p>
            <a:r>
              <a:rPr lang="ko-KR" altLang="ko-KR" dirty="0" err="1"/>
              <a:t>셀레노메치오닌</a:t>
            </a:r>
            <a:r>
              <a:rPr lang="en-US" altLang="ko-KR" dirty="0"/>
              <a:t>(</a:t>
            </a:r>
            <a:r>
              <a:rPr lang="en-US" altLang="ko-KR" dirty="0" err="1"/>
              <a:t>selenomethionine</a:t>
            </a:r>
            <a:r>
              <a:rPr lang="en-US" altLang="ko-KR" dirty="0"/>
              <a:t>)</a:t>
            </a:r>
            <a:r>
              <a:rPr lang="ko-KR" altLang="ko-KR" dirty="0"/>
              <a:t>과 </a:t>
            </a:r>
            <a:r>
              <a:rPr lang="ko-KR" altLang="ko-KR" dirty="0" err="1"/>
              <a:t>셀레노시스테인</a:t>
            </a:r>
            <a:r>
              <a:rPr lang="en-US" altLang="ko-KR" dirty="0"/>
              <a:t>(</a:t>
            </a:r>
            <a:r>
              <a:rPr lang="en-US" altLang="ko-KR" dirty="0" err="1"/>
              <a:t>selenocystein</a:t>
            </a:r>
            <a:r>
              <a:rPr lang="en-US" altLang="ko-KR" dirty="0"/>
              <a:t>)</a:t>
            </a:r>
            <a:r>
              <a:rPr lang="ko-KR" altLang="ko-KR" dirty="0"/>
              <a:t>의 </a:t>
            </a:r>
            <a:r>
              <a:rPr lang="ko-KR" altLang="ko-KR" dirty="0" smtClean="0"/>
              <a:t>형태</a:t>
            </a:r>
            <a:endParaRPr lang="en-US" altLang="ko-KR" dirty="0" smtClean="0"/>
          </a:p>
          <a:p>
            <a:r>
              <a:rPr lang="ko-KR" altLang="ko-KR" dirty="0" err="1"/>
              <a:t>흑미</a:t>
            </a:r>
            <a:r>
              <a:rPr lang="en-US" altLang="ko-KR" dirty="0"/>
              <a:t>(</a:t>
            </a:r>
            <a:r>
              <a:rPr lang="ko-KR" altLang="ko-KR" dirty="0" err="1"/>
              <a:t>黑米</a:t>
            </a:r>
            <a:r>
              <a:rPr lang="en-US" altLang="ko-KR" dirty="0"/>
              <a:t>), </a:t>
            </a:r>
            <a:r>
              <a:rPr lang="ko-KR" altLang="ko-KR" dirty="0"/>
              <a:t>버섯</a:t>
            </a:r>
            <a:r>
              <a:rPr lang="en-US" altLang="ko-KR" dirty="0"/>
              <a:t>, </a:t>
            </a:r>
            <a:r>
              <a:rPr lang="ko-KR" altLang="ko-KR" dirty="0"/>
              <a:t>메밀</a:t>
            </a:r>
            <a:r>
              <a:rPr lang="en-US" altLang="ko-KR" dirty="0"/>
              <a:t>, </a:t>
            </a:r>
            <a:r>
              <a:rPr lang="ko-KR" altLang="ko-KR" dirty="0"/>
              <a:t>올리브유 등의 농산품을 비롯해 갈치</a:t>
            </a:r>
            <a:r>
              <a:rPr lang="en-US" altLang="ko-KR" dirty="0"/>
              <a:t>, </a:t>
            </a:r>
            <a:r>
              <a:rPr lang="ko-KR" altLang="ko-KR" dirty="0"/>
              <a:t>연어</a:t>
            </a:r>
            <a:r>
              <a:rPr lang="en-US" altLang="ko-KR" dirty="0"/>
              <a:t>, </a:t>
            </a:r>
            <a:r>
              <a:rPr lang="ko-KR" altLang="ko-KR" dirty="0"/>
              <a:t>참치</a:t>
            </a:r>
            <a:r>
              <a:rPr lang="en-US" altLang="ko-KR" dirty="0"/>
              <a:t>, </a:t>
            </a:r>
            <a:r>
              <a:rPr lang="ko-KR" altLang="ko-KR" dirty="0"/>
              <a:t>굴</a:t>
            </a:r>
            <a:r>
              <a:rPr lang="en-US" altLang="ko-KR" dirty="0"/>
              <a:t>, </a:t>
            </a:r>
            <a:r>
              <a:rPr lang="ko-KR" altLang="ko-KR" dirty="0"/>
              <a:t>새우 등의 어패류 속에는 많은 양의 </a:t>
            </a:r>
            <a:r>
              <a:rPr lang="ko-KR" altLang="ko-KR" dirty="0" err="1"/>
              <a:t>셀레늄이</a:t>
            </a:r>
            <a:r>
              <a:rPr lang="ko-KR" altLang="ko-KR" dirty="0"/>
              <a:t> 함유되어 있다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85084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ko-KR" dirty="0" err="1"/>
              <a:t>셀레늄이</a:t>
            </a:r>
            <a:r>
              <a:rPr lang="ko-KR" altLang="ko-KR" dirty="0"/>
              <a:t> 부족할 경우 </a:t>
            </a:r>
            <a:endParaRPr lang="en-US" altLang="ko-KR" dirty="0" smtClean="0"/>
          </a:p>
          <a:p>
            <a:r>
              <a:rPr lang="ko-KR" altLang="ko-KR" dirty="0" smtClean="0"/>
              <a:t>심장질환</a:t>
            </a:r>
            <a:r>
              <a:rPr lang="en-US" altLang="ko-KR" dirty="0"/>
              <a:t>, </a:t>
            </a:r>
            <a:r>
              <a:rPr lang="ko-KR" altLang="ko-KR" dirty="0"/>
              <a:t>갑상선 </a:t>
            </a:r>
            <a:r>
              <a:rPr lang="ko-KR" altLang="ko-KR" dirty="0" err="1"/>
              <a:t>기능부전증</a:t>
            </a:r>
            <a:r>
              <a:rPr lang="en-US" altLang="ko-KR" dirty="0"/>
              <a:t>(hypothyroidism), </a:t>
            </a:r>
            <a:r>
              <a:rPr lang="ko-KR" altLang="ko-KR" dirty="0"/>
              <a:t>면역성저하 등의 증상이 </a:t>
            </a:r>
            <a:endParaRPr lang="en-US" altLang="ko-KR" dirty="0" smtClean="0"/>
          </a:p>
          <a:p>
            <a:r>
              <a:rPr lang="ko-KR" altLang="ko-KR" dirty="0" smtClean="0"/>
              <a:t> </a:t>
            </a:r>
            <a:r>
              <a:rPr lang="ko-KR" altLang="ko-KR" dirty="0"/>
              <a:t>폐</a:t>
            </a:r>
            <a:r>
              <a:rPr lang="en-US" altLang="ko-KR" dirty="0"/>
              <a:t>(</a:t>
            </a:r>
            <a:r>
              <a:rPr lang="ko-KR" altLang="ko-KR" dirty="0"/>
              <a:t>肺</a:t>
            </a:r>
            <a:r>
              <a:rPr lang="en-US" altLang="ko-KR" dirty="0"/>
              <a:t>), </a:t>
            </a:r>
            <a:r>
              <a:rPr lang="ko-KR" altLang="ko-KR" dirty="0"/>
              <a:t>전립선</a:t>
            </a:r>
            <a:r>
              <a:rPr lang="en-US" altLang="ko-KR" dirty="0"/>
              <a:t>, </a:t>
            </a:r>
            <a:r>
              <a:rPr lang="ko-KR" altLang="ko-KR" dirty="0"/>
              <a:t>직장</a:t>
            </a:r>
            <a:r>
              <a:rPr lang="en-US" altLang="ko-KR" dirty="0"/>
              <a:t>(</a:t>
            </a:r>
            <a:r>
              <a:rPr lang="ko-KR" altLang="ko-KR" dirty="0"/>
              <a:t>直腸</a:t>
            </a:r>
            <a:r>
              <a:rPr lang="en-US" altLang="ko-KR" dirty="0"/>
              <a:t>) </a:t>
            </a:r>
            <a:r>
              <a:rPr lang="ko-KR" altLang="ko-KR" dirty="0"/>
              <a:t>등의 암 발생을 억제하는 </a:t>
            </a:r>
            <a:r>
              <a:rPr lang="ko-KR" altLang="ko-KR" dirty="0" smtClean="0"/>
              <a:t>효과</a:t>
            </a:r>
            <a:endParaRPr lang="en-US" altLang="ko-KR" dirty="0" smtClean="0"/>
          </a:p>
          <a:p>
            <a:r>
              <a:rPr lang="ko-KR" altLang="ko-KR" dirty="0" smtClean="0"/>
              <a:t>핀란드</a:t>
            </a:r>
            <a:r>
              <a:rPr lang="en-US" altLang="ko-KR" dirty="0" smtClean="0"/>
              <a:t> </a:t>
            </a:r>
            <a:r>
              <a:rPr lang="en-US" altLang="ko-KR" dirty="0"/>
              <a:t>Tampere</a:t>
            </a:r>
            <a:r>
              <a:rPr lang="ko-KR" altLang="ko-KR" dirty="0"/>
              <a:t>대학 </a:t>
            </a:r>
            <a:r>
              <a:rPr lang="ko-KR" altLang="ko-KR" dirty="0" smtClean="0"/>
              <a:t>연구</a:t>
            </a:r>
            <a:endParaRPr lang="en-US" altLang="ko-KR" dirty="0" smtClean="0"/>
          </a:p>
          <a:p>
            <a:r>
              <a:rPr lang="en-US" altLang="ko-KR" dirty="0" smtClean="0"/>
              <a:t> </a:t>
            </a:r>
            <a:r>
              <a:rPr lang="en-US" altLang="ko-KR" dirty="0"/>
              <a:t>2</a:t>
            </a:r>
            <a:r>
              <a:rPr lang="ko-KR" altLang="ko-KR" dirty="0"/>
              <a:t>만 명의 혈액을</a:t>
            </a:r>
            <a:r>
              <a:rPr lang="en-US" altLang="ko-KR" dirty="0"/>
              <a:t> 11</a:t>
            </a:r>
            <a:r>
              <a:rPr lang="ko-KR" altLang="ko-KR" dirty="0"/>
              <a:t>년 간격을 두고 채혈한 후 비교한 결과</a:t>
            </a:r>
            <a:r>
              <a:rPr lang="en-US" altLang="ko-KR" dirty="0"/>
              <a:t>, </a:t>
            </a:r>
            <a:r>
              <a:rPr lang="ko-KR" altLang="ko-KR" dirty="0"/>
              <a:t>폐암에 걸린 사람의 체내 </a:t>
            </a:r>
            <a:r>
              <a:rPr lang="ko-KR" altLang="ko-KR" dirty="0" err="1"/>
              <a:t>셀레늄</a:t>
            </a:r>
            <a:r>
              <a:rPr lang="ko-KR" altLang="ko-KR" dirty="0"/>
              <a:t> 함량이 더 낮다는 것을 밝혀냈다</a:t>
            </a:r>
            <a:r>
              <a:rPr lang="en-US" altLang="ko-KR" dirty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20681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ko-KR" dirty="0" err="1"/>
              <a:t>셀레늄은</a:t>
            </a:r>
            <a:r>
              <a:rPr lang="ko-KR" altLang="ko-KR" dirty="0"/>
              <a:t> 면역기능을 </a:t>
            </a:r>
            <a:r>
              <a:rPr lang="ko-KR" altLang="ko-KR" dirty="0" smtClean="0"/>
              <a:t>강화</a:t>
            </a:r>
            <a:endParaRPr lang="en-US" altLang="ko-KR" dirty="0" smtClean="0"/>
          </a:p>
          <a:p>
            <a:r>
              <a:rPr lang="ko-KR" altLang="ko-KR" dirty="0" smtClean="0"/>
              <a:t>항암효과</a:t>
            </a:r>
            <a:r>
              <a:rPr lang="en-US" altLang="ko-KR" dirty="0" smtClean="0"/>
              <a:t>,</a:t>
            </a:r>
            <a:r>
              <a:rPr lang="ko-KR" altLang="ko-KR" dirty="0" smtClean="0"/>
              <a:t> </a:t>
            </a:r>
            <a:r>
              <a:rPr lang="ko-KR" altLang="ko-KR" dirty="0"/>
              <a:t>간질환 예방</a:t>
            </a:r>
            <a:r>
              <a:rPr lang="en-US" altLang="ko-KR" dirty="0"/>
              <a:t>, </a:t>
            </a:r>
            <a:r>
              <a:rPr lang="ko-KR" altLang="ko-KR" dirty="0" smtClean="0"/>
              <a:t>성기능강화</a:t>
            </a:r>
            <a:r>
              <a:rPr lang="en-US" altLang="ko-KR" dirty="0" smtClean="0"/>
              <a:t>,</a:t>
            </a:r>
            <a:r>
              <a:rPr lang="ko-KR" altLang="ko-KR" dirty="0" smtClean="0"/>
              <a:t> </a:t>
            </a:r>
            <a:r>
              <a:rPr lang="ko-KR" altLang="ko-KR" dirty="0"/>
              <a:t>피부질환개선</a:t>
            </a:r>
            <a:r>
              <a:rPr lang="en-US" altLang="ko-KR" dirty="0"/>
              <a:t>, </a:t>
            </a:r>
            <a:r>
              <a:rPr lang="ko-KR" altLang="ko-KR" dirty="0"/>
              <a:t>관절염 예방과 </a:t>
            </a:r>
            <a:r>
              <a:rPr lang="ko-KR" altLang="ko-KR" dirty="0" smtClean="0"/>
              <a:t>치료</a:t>
            </a:r>
            <a:endParaRPr lang="en-US" altLang="ko-KR" dirty="0" smtClean="0"/>
          </a:p>
          <a:p>
            <a:r>
              <a:rPr lang="en-US" altLang="ko-KR" b="1" dirty="0"/>
              <a:t>(1) </a:t>
            </a:r>
            <a:r>
              <a:rPr lang="en-US" altLang="ko-KR" b="1" dirty="0" err="1"/>
              <a:t>Pharmacodynamic</a:t>
            </a:r>
            <a:r>
              <a:rPr lang="en-US" altLang="ko-KR" b="1" dirty="0"/>
              <a:t> properties </a:t>
            </a:r>
            <a:endParaRPr lang="ko-KR" altLang="ko-KR" dirty="0"/>
          </a:p>
          <a:p>
            <a:r>
              <a:rPr lang="ko-KR" altLang="ko-KR" dirty="0" err="1"/>
              <a:t>셀레늄과</a:t>
            </a:r>
            <a:r>
              <a:rPr lang="ko-KR" altLang="ko-KR" dirty="0"/>
              <a:t> 결합되는 </a:t>
            </a:r>
            <a:r>
              <a:rPr lang="ko-KR" altLang="ko-KR" dirty="0" err="1"/>
              <a:t>셀레노프로테인</a:t>
            </a:r>
            <a:r>
              <a:rPr lang="en-US" altLang="ko-KR" dirty="0"/>
              <a:t> </a:t>
            </a:r>
            <a:r>
              <a:rPr lang="en-US" altLang="ko-KR" dirty="0" smtClean="0"/>
              <a:t>P</a:t>
            </a:r>
          </a:p>
          <a:p>
            <a:r>
              <a:rPr lang="ko-KR" altLang="ko-KR" dirty="0" smtClean="0"/>
              <a:t>활성의 갑상성호르몬</a:t>
            </a:r>
            <a:r>
              <a:rPr lang="en-US" altLang="ko-KR" dirty="0"/>
              <a:t> T</a:t>
            </a:r>
            <a:r>
              <a:rPr lang="ko-KR" altLang="ko-KR" dirty="0"/>
              <a:t>₄를 </a:t>
            </a:r>
            <a:r>
              <a:rPr lang="en-US" altLang="ko-KR" dirty="0" smtClean="0"/>
              <a:t>T</a:t>
            </a:r>
            <a:r>
              <a:rPr lang="ko-KR" altLang="ko-KR" dirty="0" smtClean="0"/>
              <a:t>₃로의 </a:t>
            </a:r>
            <a:r>
              <a:rPr lang="ko-KR" altLang="ko-KR" dirty="0"/>
              <a:t>전환을 촉진시키는 </a:t>
            </a:r>
            <a:r>
              <a:rPr lang="ko-KR" altLang="ko-KR" dirty="0" err="1" smtClean="0"/>
              <a:t>셀레노엔자임</a:t>
            </a:r>
            <a:endParaRPr lang="en-US" altLang="ko-KR" dirty="0" smtClean="0"/>
          </a:p>
          <a:p>
            <a:r>
              <a:rPr lang="ko-KR" altLang="ko-KR" dirty="0"/>
              <a:t>지질 </a:t>
            </a:r>
            <a:r>
              <a:rPr lang="ko-KR" altLang="ko-KR" dirty="0" err="1"/>
              <a:t>과산화율</a:t>
            </a:r>
            <a:r>
              <a:rPr lang="ko-KR" altLang="ko-KR" dirty="0"/>
              <a:t> 및 그 결과로 인한 세포막 손상을 </a:t>
            </a:r>
            <a:r>
              <a:rPr lang="ko-KR" altLang="ko-KR" dirty="0" smtClean="0"/>
              <a:t>감소</a:t>
            </a:r>
            <a:endParaRPr lang="en-US" altLang="ko-KR" dirty="0" smtClean="0"/>
          </a:p>
          <a:p>
            <a:pPr marL="0" indent="0">
              <a:buNone/>
            </a:pPr>
            <a:endParaRPr lang="ko-KR" altLang="ko-KR" dirty="0"/>
          </a:p>
        </p:txBody>
      </p:sp>
    </p:spTree>
    <p:extLst>
      <p:ext uri="{BB962C8B-B14F-4D97-AF65-F5344CB8AC3E}">
        <p14:creationId xmlns:p14="http://schemas.microsoft.com/office/powerpoint/2010/main" val="2249903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ko-KR" dirty="0" err="1"/>
              <a:t>셀레늄을</a:t>
            </a:r>
            <a:r>
              <a:rPr lang="ko-KR" altLang="ko-KR" dirty="0"/>
              <a:t> 함유하는 </a:t>
            </a:r>
            <a:r>
              <a:rPr lang="ko-KR" altLang="ko-KR" dirty="0" err="1" smtClean="0"/>
              <a:t>글루타치온페록시다제</a:t>
            </a:r>
            <a:r>
              <a:rPr lang="en-US" altLang="ko-KR" dirty="0" smtClean="0"/>
              <a:t> </a:t>
            </a:r>
            <a:r>
              <a:rPr lang="en-US" altLang="ko-KR" dirty="0" err="1"/>
              <a:t>Leukot</a:t>
            </a:r>
            <a:r>
              <a:rPr lang="en-US" altLang="ko-KR" dirty="0"/>
              <a:t> </a:t>
            </a:r>
            <a:r>
              <a:rPr lang="en-US" altLang="ko-KR" dirty="0" err="1"/>
              <a:t>rienes</a:t>
            </a:r>
            <a:r>
              <a:rPr lang="en-US" altLang="ko-KR" dirty="0"/>
              <a:t>, </a:t>
            </a:r>
            <a:r>
              <a:rPr lang="en-US" altLang="ko-KR" dirty="0" err="1"/>
              <a:t>Thromb</a:t>
            </a:r>
            <a:r>
              <a:rPr lang="en-US" altLang="ko-KR" dirty="0"/>
              <a:t> </a:t>
            </a:r>
            <a:r>
              <a:rPr lang="en-US" altLang="ko-KR" dirty="0" err="1"/>
              <a:t>oxanes</a:t>
            </a:r>
            <a:r>
              <a:rPr lang="en-US" altLang="ko-KR" dirty="0"/>
              <a:t> </a:t>
            </a:r>
            <a:r>
              <a:rPr lang="ko-KR" altLang="ko-KR" dirty="0"/>
              <a:t>및</a:t>
            </a:r>
            <a:r>
              <a:rPr lang="en-US" altLang="ko-KR" dirty="0"/>
              <a:t> </a:t>
            </a:r>
            <a:r>
              <a:rPr lang="en-US" altLang="ko-KR" dirty="0" err="1"/>
              <a:t>Prostacy</a:t>
            </a:r>
            <a:r>
              <a:rPr lang="en-US" altLang="ko-KR" dirty="0"/>
              <a:t> clines</a:t>
            </a:r>
            <a:r>
              <a:rPr lang="ko-KR" altLang="ko-KR" dirty="0"/>
              <a:t>의 대사작용에 영향을 준다</a:t>
            </a:r>
            <a:r>
              <a:rPr lang="en-US" altLang="ko-KR" dirty="0"/>
              <a:t>. </a:t>
            </a:r>
            <a:r>
              <a:rPr lang="ko-KR" altLang="ko-KR" dirty="0" err="1"/>
              <a:t>셀레늄의</a:t>
            </a:r>
            <a:r>
              <a:rPr lang="ko-KR" altLang="ko-KR" dirty="0"/>
              <a:t> 결핍은 면역학적 메커니즘의 반응들</a:t>
            </a:r>
            <a:r>
              <a:rPr lang="en-US" altLang="ko-KR" dirty="0"/>
              <a:t>, </a:t>
            </a:r>
            <a:r>
              <a:rPr lang="ko-KR" altLang="ko-KR" dirty="0"/>
              <a:t>특히 비특이적 세포 및 체액반응들에 활성화하거나 비활성화한다</a:t>
            </a:r>
            <a:r>
              <a:rPr lang="en-US" altLang="ko-KR" dirty="0"/>
              <a:t>. </a:t>
            </a:r>
            <a:endParaRPr lang="ko-KR" altLang="ko-KR" dirty="0"/>
          </a:p>
          <a:p>
            <a:r>
              <a:rPr lang="ko-KR" altLang="ko-KR" dirty="0" err="1"/>
              <a:t>셀레늄의</a:t>
            </a:r>
            <a:r>
              <a:rPr lang="ko-KR" altLang="ko-KR" dirty="0"/>
              <a:t> 결핍은 몇몇 간장의 </a:t>
            </a:r>
            <a:r>
              <a:rPr lang="ko-KR" altLang="ko-KR" dirty="0" err="1"/>
              <a:t>엔자임들의</a:t>
            </a:r>
            <a:r>
              <a:rPr lang="ko-KR" altLang="ko-KR" dirty="0"/>
              <a:t> 활동에 영향을 미친다</a:t>
            </a:r>
            <a:r>
              <a:rPr lang="en-US" altLang="ko-KR" dirty="0"/>
              <a:t>. </a:t>
            </a:r>
            <a:r>
              <a:rPr lang="ko-KR" altLang="ko-KR" dirty="0"/>
              <a:t>또한 산성화</a:t>
            </a:r>
            <a:r>
              <a:rPr lang="en-US" altLang="ko-KR" dirty="0"/>
              <a:t>, </a:t>
            </a:r>
            <a:r>
              <a:rPr lang="ko-KR" altLang="ko-KR" dirty="0"/>
              <a:t>화학적인 유도에 의해 간의 손상 및 수은 카드뮴과 같은 중금속오염의 독성을 더욱 증가 시킨다</a:t>
            </a:r>
            <a:r>
              <a:rPr lang="en-US" altLang="ko-KR" dirty="0"/>
              <a:t>.</a:t>
            </a:r>
            <a:endParaRPr lang="ko-KR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25632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b="1" dirty="0"/>
              <a:t>Manifestations of selenium deficiency </a:t>
            </a:r>
            <a:endParaRPr lang="ko-KR" altLang="ko-KR" dirty="0"/>
          </a:p>
          <a:p>
            <a:r>
              <a:rPr lang="en-US" altLang="ko-KR" dirty="0" err="1"/>
              <a:t>Keshan</a:t>
            </a:r>
            <a:r>
              <a:rPr lang="en-US" altLang="ko-KR" dirty="0"/>
              <a:t> </a:t>
            </a:r>
            <a:r>
              <a:rPr lang="ko-KR" altLang="ko-KR" dirty="0"/>
              <a:t>질환</a:t>
            </a:r>
            <a:r>
              <a:rPr lang="en-US" altLang="ko-KR" dirty="0"/>
              <a:t>, </a:t>
            </a:r>
            <a:r>
              <a:rPr lang="ko-KR" altLang="ko-KR" dirty="0" err="1"/>
              <a:t>풍토성</a:t>
            </a:r>
            <a:r>
              <a:rPr lang="ko-KR" altLang="ko-KR" dirty="0"/>
              <a:t> 심장병 및</a:t>
            </a:r>
            <a:r>
              <a:rPr lang="en-US" altLang="ko-KR" dirty="0"/>
              <a:t> </a:t>
            </a:r>
            <a:r>
              <a:rPr lang="en-US" altLang="ko-KR" dirty="0" err="1"/>
              <a:t>Kaschin</a:t>
            </a:r>
            <a:r>
              <a:rPr lang="en-US" altLang="ko-KR" dirty="0"/>
              <a:t>-beck </a:t>
            </a:r>
            <a:r>
              <a:rPr lang="ko-KR" altLang="ko-KR" dirty="0"/>
              <a:t>질환</a:t>
            </a:r>
            <a:r>
              <a:rPr lang="en-US" altLang="ko-KR" dirty="0"/>
              <a:t>, </a:t>
            </a:r>
            <a:r>
              <a:rPr lang="ko-KR" altLang="ko-KR" dirty="0"/>
              <a:t>관절의 심각한 기형을 동반한 </a:t>
            </a:r>
            <a:r>
              <a:rPr lang="ko-KR" altLang="ko-KR" dirty="0" err="1"/>
              <a:t>풍토성</a:t>
            </a:r>
            <a:r>
              <a:rPr lang="ko-KR" altLang="ko-KR" dirty="0"/>
              <a:t> </a:t>
            </a:r>
            <a:r>
              <a:rPr lang="ko-KR" altLang="ko-KR" dirty="0" err="1" smtClean="0"/>
              <a:t>변형관절증</a:t>
            </a:r>
            <a:endParaRPr lang="en-US" altLang="ko-KR" dirty="0" smtClean="0"/>
          </a:p>
          <a:p>
            <a:r>
              <a:rPr lang="ko-KR" altLang="ko-KR" dirty="0" err="1" smtClean="0"/>
              <a:t>심근증</a:t>
            </a:r>
            <a:r>
              <a:rPr lang="ko-KR" altLang="ko-KR" dirty="0" smtClean="0"/>
              <a:t> </a:t>
            </a:r>
            <a:r>
              <a:rPr lang="ko-KR" altLang="ko-KR" dirty="0"/>
              <a:t>및 골격근육계의 </a:t>
            </a:r>
            <a:r>
              <a:rPr lang="ko-KR" altLang="ko-KR" dirty="0" err="1" smtClean="0"/>
              <a:t>근질환</a:t>
            </a:r>
            <a:endParaRPr lang="en-US" altLang="ko-KR" dirty="0" smtClean="0"/>
          </a:p>
          <a:p>
            <a:r>
              <a:rPr lang="ko-KR" altLang="ko-KR" dirty="0" err="1"/>
              <a:t>전염병학</a:t>
            </a:r>
            <a:r>
              <a:rPr lang="ko-KR" altLang="ko-KR" dirty="0"/>
              <a:t> 연구논문들은 혈액내의 </a:t>
            </a:r>
            <a:r>
              <a:rPr lang="ko-KR" altLang="ko-KR" dirty="0" err="1"/>
              <a:t>셀레늄</a:t>
            </a:r>
            <a:r>
              <a:rPr lang="ko-KR" altLang="ko-KR" dirty="0"/>
              <a:t> 레벨과 심장혈관질환</a:t>
            </a:r>
            <a:r>
              <a:rPr lang="en-US" altLang="ko-KR" dirty="0"/>
              <a:t>(</a:t>
            </a:r>
            <a:r>
              <a:rPr lang="ko-KR" altLang="ko-KR" dirty="0" err="1"/>
              <a:t>심근증</a:t>
            </a:r>
            <a:r>
              <a:rPr lang="en-US" altLang="ko-KR" dirty="0"/>
              <a:t>, </a:t>
            </a:r>
            <a:r>
              <a:rPr lang="ko-KR" altLang="ko-KR" dirty="0"/>
              <a:t>동맥경화증 및 심근경색</a:t>
            </a:r>
            <a:r>
              <a:rPr lang="en-US" altLang="ko-KR" dirty="0"/>
              <a:t>) </a:t>
            </a:r>
            <a:r>
              <a:rPr lang="ko-KR" altLang="ko-KR" dirty="0"/>
              <a:t>및 </a:t>
            </a:r>
            <a:r>
              <a:rPr lang="ko-KR" altLang="ko-KR" dirty="0" err="1"/>
              <a:t>암질환</a:t>
            </a:r>
            <a:r>
              <a:rPr lang="en-US" altLang="ko-KR" dirty="0"/>
              <a:t>(</a:t>
            </a:r>
            <a:r>
              <a:rPr lang="ko-KR" altLang="ko-KR" dirty="0"/>
              <a:t>특히 소화관</a:t>
            </a:r>
            <a:r>
              <a:rPr lang="en-US" altLang="ko-KR" dirty="0"/>
              <a:t>, </a:t>
            </a:r>
            <a:r>
              <a:rPr lang="ko-KR" altLang="ko-KR" dirty="0"/>
              <a:t>유방 및 간</a:t>
            </a:r>
            <a:r>
              <a:rPr lang="en-US" altLang="ko-KR" dirty="0"/>
              <a:t>) </a:t>
            </a:r>
            <a:r>
              <a:rPr lang="ko-KR" altLang="ko-KR" dirty="0"/>
              <a:t>사이의 역의 상관관계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0274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ko-KR" b="1" dirty="0" err="1"/>
              <a:t>셀레늄</a:t>
            </a:r>
            <a:r>
              <a:rPr lang="ko-KR" altLang="ko-KR" b="1" dirty="0"/>
              <a:t> </a:t>
            </a:r>
            <a:r>
              <a:rPr lang="ko-KR" altLang="ko-KR" b="1" dirty="0" smtClean="0"/>
              <a:t>결핍</a:t>
            </a:r>
            <a:r>
              <a:rPr lang="en-US" altLang="ko-KR" b="1" dirty="0" smtClean="0"/>
              <a:t> </a:t>
            </a:r>
            <a:r>
              <a:rPr lang="ko-KR" altLang="en-US" b="1" dirty="0" smtClean="0"/>
              <a:t>원인</a:t>
            </a:r>
            <a:endParaRPr lang="en-US" altLang="ko-KR" b="1" dirty="0" smtClean="0"/>
          </a:p>
          <a:p>
            <a:r>
              <a:rPr lang="ko-KR" altLang="ko-KR" b="1" dirty="0"/>
              <a:t>장기간 비경구적 영양요법 투석과정</a:t>
            </a:r>
            <a:endParaRPr lang="ko-KR" altLang="ko-KR" dirty="0"/>
          </a:p>
          <a:p>
            <a:r>
              <a:rPr lang="ko-KR" altLang="ko-KR" b="1" dirty="0"/>
              <a:t>임신과 </a:t>
            </a:r>
            <a:r>
              <a:rPr lang="ko-KR" altLang="ko-KR" b="1" dirty="0" smtClean="0"/>
              <a:t>수유기</a:t>
            </a:r>
            <a:r>
              <a:rPr lang="en-US" altLang="ko-KR" b="1" dirty="0" smtClean="0"/>
              <a:t> </a:t>
            </a:r>
            <a:r>
              <a:rPr lang="ko-KR" altLang="ko-KR" b="1" dirty="0"/>
              <a:t>중금속 </a:t>
            </a:r>
            <a:r>
              <a:rPr lang="ko-KR" altLang="ko-KR" b="1" dirty="0" smtClean="0"/>
              <a:t>중독</a:t>
            </a:r>
            <a:r>
              <a:rPr lang="en-US" altLang="ko-KR" b="1" dirty="0" smtClean="0"/>
              <a:t> </a:t>
            </a:r>
            <a:r>
              <a:rPr lang="ko-KR" altLang="ko-KR" b="1" dirty="0"/>
              <a:t>알코올 남용</a:t>
            </a:r>
            <a:endParaRPr lang="ko-KR" altLang="ko-KR" dirty="0"/>
          </a:p>
          <a:p>
            <a:r>
              <a:rPr lang="ko-KR" altLang="ko-KR" b="1" dirty="0"/>
              <a:t>채식주의자</a:t>
            </a:r>
            <a:endParaRPr lang="ko-KR" altLang="ko-KR" dirty="0"/>
          </a:p>
          <a:p>
            <a:endParaRPr lang="en-US" altLang="ko-KR" b="1" dirty="0" smtClean="0"/>
          </a:p>
          <a:p>
            <a:r>
              <a:rPr lang="ko-KR" altLang="ko-KR" b="1" dirty="0" err="1" smtClean="0"/>
              <a:t>셀레늄</a:t>
            </a:r>
            <a:r>
              <a:rPr lang="ko-KR" altLang="ko-KR" b="1" dirty="0" smtClean="0"/>
              <a:t> </a:t>
            </a:r>
            <a:r>
              <a:rPr lang="ko-KR" altLang="ko-KR" b="1" dirty="0"/>
              <a:t>결핍과 </a:t>
            </a:r>
            <a:r>
              <a:rPr lang="ko-KR" altLang="ko-KR" b="1" dirty="0" err="1" smtClean="0"/>
              <a:t>관련</a:t>
            </a:r>
            <a:r>
              <a:rPr lang="ko-KR" altLang="en-US" b="1" dirty="0" err="1" smtClean="0"/>
              <a:t>있는</a:t>
            </a:r>
            <a:r>
              <a:rPr lang="ko-KR" altLang="en-US" b="1" dirty="0" smtClean="0"/>
              <a:t> 질환</a:t>
            </a:r>
            <a:endParaRPr lang="en-US" altLang="ko-KR" b="1" dirty="0" smtClean="0"/>
          </a:p>
          <a:p>
            <a:r>
              <a:rPr lang="ko-KR" altLang="ko-KR" b="1" dirty="0" smtClean="0"/>
              <a:t>면역저하</a:t>
            </a:r>
            <a:r>
              <a:rPr lang="en-US" altLang="ko-KR" b="1" dirty="0" smtClean="0"/>
              <a:t>, </a:t>
            </a:r>
            <a:r>
              <a:rPr lang="ko-KR" altLang="ko-KR" b="1" dirty="0"/>
              <a:t>심혈관계 </a:t>
            </a:r>
            <a:r>
              <a:rPr lang="ko-KR" altLang="ko-KR" b="1" dirty="0" smtClean="0"/>
              <a:t>질환</a:t>
            </a:r>
            <a:r>
              <a:rPr lang="en-US" altLang="ko-KR" b="1" dirty="0" smtClean="0"/>
              <a:t>, </a:t>
            </a:r>
            <a:r>
              <a:rPr lang="ko-KR" altLang="ko-KR" b="1" dirty="0" smtClean="0"/>
              <a:t>암</a:t>
            </a:r>
            <a:r>
              <a:rPr lang="en-US" altLang="ko-KR" b="1" dirty="0" smtClean="0"/>
              <a:t>, </a:t>
            </a:r>
            <a:r>
              <a:rPr lang="ko-KR" altLang="ko-KR" b="1" dirty="0" smtClean="0"/>
              <a:t>당뇨</a:t>
            </a:r>
            <a:r>
              <a:rPr lang="en-US" altLang="ko-KR" b="1" dirty="0" smtClean="0"/>
              <a:t>,</a:t>
            </a:r>
            <a:r>
              <a:rPr lang="ko-KR" altLang="ko-KR" b="1" dirty="0" smtClean="0"/>
              <a:t> </a:t>
            </a:r>
            <a:r>
              <a:rPr lang="ko-KR" altLang="ko-KR" dirty="0" err="1" smtClean="0"/>
              <a:t>크론병</a:t>
            </a:r>
            <a:r>
              <a:rPr lang="en-US" altLang="ko-KR" dirty="0"/>
              <a:t>, </a:t>
            </a:r>
            <a:r>
              <a:rPr lang="ko-KR" altLang="ko-KR" dirty="0" err="1"/>
              <a:t>궤양성</a:t>
            </a:r>
            <a:r>
              <a:rPr lang="ko-KR" altLang="ko-KR" dirty="0"/>
              <a:t> 대장염</a:t>
            </a:r>
            <a:r>
              <a:rPr lang="en-US" altLang="ko-KR" dirty="0"/>
              <a:t>, </a:t>
            </a:r>
            <a:r>
              <a:rPr lang="ko-KR" altLang="ko-KR" dirty="0"/>
              <a:t>또는 연골과 관련된 만성 염증 질환 </a:t>
            </a:r>
          </a:p>
          <a:p>
            <a:endParaRPr lang="ko-KR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04527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ko-KR" dirty="0" err="1"/>
              <a:t>셀레늄의</a:t>
            </a:r>
            <a:r>
              <a:rPr lang="ko-KR" altLang="ko-KR" dirty="0"/>
              <a:t> </a:t>
            </a:r>
            <a:r>
              <a:rPr lang="ko-KR" altLang="ko-KR" dirty="0" err="1"/>
              <a:t>항염증</a:t>
            </a:r>
            <a:r>
              <a:rPr lang="ko-KR" altLang="ko-KR" dirty="0"/>
              <a:t> </a:t>
            </a:r>
            <a:r>
              <a:rPr lang="ko-KR" altLang="ko-KR" dirty="0" smtClean="0"/>
              <a:t>작용</a:t>
            </a:r>
            <a:endParaRPr lang="en-US" altLang="ko-KR" dirty="0" smtClean="0"/>
          </a:p>
          <a:p>
            <a:r>
              <a:rPr lang="ko-KR" altLang="ko-KR" b="1" dirty="0"/>
              <a:t>과산화물의 해독</a:t>
            </a:r>
            <a:r>
              <a:rPr lang="en-US" altLang="ko-KR" b="1" dirty="0"/>
              <a:t> </a:t>
            </a:r>
            <a:endParaRPr lang="en-US" altLang="ko-KR" b="1" dirty="0" smtClean="0"/>
          </a:p>
          <a:p>
            <a:r>
              <a:rPr lang="ko-KR" altLang="ko-KR" dirty="0" smtClean="0"/>
              <a:t>염증 매개체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lipoxygenase</a:t>
            </a:r>
            <a:r>
              <a:rPr lang="ko-KR" altLang="ko-KR" dirty="0"/>
              <a:t>를 특이적으로 </a:t>
            </a:r>
            <a:r>
              <a:rPr lang="ko-KR" altLang="ko-KR" dirty="0" smtClean="0"/>
              <a:t>억제</a:t>
            </a:r>
            <a:r>
              <a:rPr lang="en-US" altLang="ko-KR" dirty="0" smtClean="0"/>
              <a:t> </a:t>
            </a:r>
          </a:p>
          <a:p>
            <a:r>
              <a:rPr lang="en-US" altLang="ko-KR" b="1" dirty="0" smtClean="0"/>
              <a:t>Prostaglandin </a:t>
            </a:r>
            <a:r>
              <a:rPr lang="ko-KR" altLang="ko-KR" b="1" dirty="0" smtClean="0"/>
              <a:t>대사에서 영향</a:t>
            </a:r>
            <a:r>
              <a:rPr lang="en-US" altLang="ko-KR" b="1" dirty="0" smtClean="0"/>
              <a:t> </a:t>
            </a:r>
          </a:p>
          <a:p>
            <a:r>
              <a:rPr lang="ko-KR" altLang="ko-KR" dirty="0" err="1" smtClean="0"/>
              <a:t>염증성</a:t>
            </a:r>
            <a:r>
              <a:rPr lang="ko-KR" altLang="ko-KR" dirty="0" smtClean="0"/>
              <a:t> </a:t>
            </a:r>
            <a:r>
              <a:rPr lang="ko-KR" altLang="ko-KR" dirty="0"/>
              <a:t>단백질의 생합성을 </a:t>
            </a:r>
            <a:r>
              <a:rPr lang="ko-KR" altLang="ko-KR" dirty="0" smtClean="0"/>
              <a:t>억제</a:t>
            </a:r>
            <a:endParaRPr lang="ko-KR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44318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/>
              <a:t>&lt; </a:t>
            </a:r>
            <a:r>
              <a:rPr lang="ko-KR" altLang="ko-KR" dirty="0" err="1"/>
              <a:t>셀레늄</a:t>
            </a:r>
            <a:r>
              <a:rPr lang="ko-KR" altLang="ko-KR" dirty="0"/>
              <a:t> 결핍과 관련이 있는 질환 </a:t>
            </a:r>
            <a:r>
              <a:rPr lang="en-US" altLang="ko-KR" dirty="0"/>
              <a:t>&gt;</a:t>
            </a:r>
            <a:endParaRPr lang="ko-KR" altLang="ko-KR" dirty="0"/>
          </a:p>
          <a:p>
            <a:r>
              <a:rPr lang="en-US" altLang="ko-KR" dirty="0"/>
              <a:t>-</a:t>
            </a:r>
            <a:r>
              <a:rPr lang="ko-KR" altLang="ko-KR" dirty="0"/>
              <a:t>심장 근육 질환 </a:t>
            </a:r>
            <a:r>
              <a:rPr lang="en-US" altLang="ko-KR" dirty="0"/>
              <a:t>/ </a:t>
            </a:r>
            <a:r>
              <a:rPr lang="ko-KR" altLang="ko-KR" dirty="0"/>
              <a:t>협심증 </a:t>
            </a:r>
            <a:r>
              <a:rPr lang="en-US" altLang="ko-KR" dirty="0"/>
              <a:t>/ </a:t>
            </a:r>
            <a:r>
              <a:rPr lang="ko-KR" altLang="ko-KR" dirty="0"/>
              <a:t>고혈압</a:t>
            </a:r>
            <a:r>
              <a:rPr lang="en-US" altLang="ko-KR" dirty="0"/>
              <a:t> / </a:t>
            </a:r>
            <a:r>
              <a:rPr lang="ko-KR" altLang="ko-KR" dirty="0"/>
              <a:t>심혈관계 질환</a:t>
            </a:r>
            <a:r>
              <a:rPr lang="en-US" altLang="ko-KR" dirty="0"/>
              <a:t> / </a:t>
            </a:r>
            <a:r>
              <a:rPr lang="ko-KR" altLang="ko-KR" dirty="0"/>
              <a:t>근육약화 </a:t>
            </a:r>
            <a:r>
              <a:rPr lang="en-US" altLang="ko-KR" dirty="0"/>
              <a:t>/ </a:t>
            </a:r>
            <a:r>
              <a:rPr lang="ko-KR" altLang="ko-KR" dirty="0"/>
              <a:t>관절염</a:t>
            </a:r>
          </a:p>
          <a:p>
            <a:r>
              <a:rPr lang="en-US" altLang="ko-KR" dirty="0"/>
              <a:t>-</a:t>
            </a:r>
            <a:r>
              <a:rPr lang="ko-KR" altLang="ko-KR" dirty="0"/>
              <a:t>근육통증</a:t>
            </a:r>
            <a:r>
              <a:rPr lang="en-US" altLang="ko-KR" dirty="0"/>
              <a:t> / </a:t>
            </a:r>
            <a:r>
              <a:rPr lang="ko-KR" altLang="ko-KR" dirty="0"/>
              <a:t>다발성 </a:t>
            </a:r>
            <a:r>
              <a:rPr lang="ko-KR" altLang="ko-KR" dirty="0" err="1"/>
              <a:t>근석회화증</a:t>
            </a:r>
            <a:r>
              <a:rPr lang="en-US" altLang="ko-KR" dirty="0"/>
              <a:t> / </a:t>
            </a:r>
            <a:r>
              <a:rPr lang="ko-KR" altLang="ko-KR" dirty="0"/>
              <a:t>성장 저하 </a:t>
            </a:r>
            <a:r>
              <a:rPr lang="en-US" altLang="ko-KR" dirty="0"/>
              <a:t> / </a:t>
            </a:r>
            <a:r>
              <a:rPr lang="ko-KR" altLang="ko-KR" dirty="0"/>
              <a:t>알코올성 </a:t>
            </a:r>
            <a:r>
              <a:rPr lang="ko-KR" altLang="ko-KR" dirty="0" err="1"/>
              <a:t>간경변</a:t>
            </a:r>
            <a:r>
              <a:rPr lang="ko-KR" altLang="ko-KR" dirty="0"/>
              <a:t> </a:t>
            </a:r>
            <a:r>
              <a:rPr lang="en-US" altLang="ko-KR" dirty="0"/>
              <a:t>/ </a:t>
            </a:r>
            <a:r>
              <a:rPr lang="ko-KR" altLang="ko-KR" dirty="0"/>
              <a:t>백내장</a:t>
            </a:r>
          </a:p>
          <a:p>
            <a:r>
              <a:rPr lang="en-US" altLang="ko-KR" dirty="0"/>
              <a:t>-</a:t>
            </a:r>
            <a:r>
              <a:rPr lang="ko-KR" altLang="ko-KR" dirty="0"/>
              <a:t>용혈성 빈혈</a:t>
            </a:r>
            <a:r>
              <a:rPr lang="en-US" altLang="ko-KR" dirty="0"/>
              <a:t> / </a:t>
            </a:r>
            <a:r>
              <a:rPr lang="ko-KR" altLang="ko-KR" dirty="0"/>
              <a:t>악성 빈혈</a:t>
            </a:r>
            <a:r>
              <a:rPr lang="en-US" altLang="ko-KR" dirty="0"/>
              <a:t> / </a:t>
            </a:r>
            <a:r>
              <a:rPr lang="ko-KR" altLang="ko-KR" dirty="0"/>
              <a:t>알코올성 심근질환</a:t>
            </a:r>
            <a:r>
              <a:rPr lang="en-US" altLang="ko-KR" dirty="0"/>
              <a:t> / </a:t>
            </a:r>
            <a:r>
              <a:rPr lang="ko-KR" altLang="ko-KR" dirty="0"/>
              <a:t>유아 </a:t>
            </a:r>
            <a:r>
              <a:rPr lang="ko-KR" altLang="ko-KR" dirty="0" err="1"/>
              <a:t>돌연사</a:t>
            </a:r>
            <a:r>
              <a:rPr lang="ko-KR" altLang="ko-KR" dirty="0"/>
              <a:t> 증후군</a:t>
            </a:r>
          </a:p>
          <a:p>
            <a:r>
              <a:rPr lang="en-US" altLang="ko-KR" dirty="0"/>
              <a:t>-</a:t>
            </a:r>
            <a:r>
              <a:rPr lang="ko-KR" altLang="ko-KR" dirty="0"/>
              <a:t>각종 암</a:t>
            </a:r>
            <a:r>
              <a:rPr lang="en-US" altLang="ko-KR" dirty="0"/>
              <a:t> / </a:t>
            </a:r>
            <a:r>
              <a:rPr lang="ko-KR" altLang="ko-KR" dirty="0"/>
              <a:t>당뇨병</a:t>
            </a:r>
            <a:r>
              <a:rPr lang="en-US" altLang="ko-KR" dirty="0"/>
              <a:t> / </a:t>
            </a:r>
            <a:r>
              <a:rPr lang="ko-KR" altLang="ko-KR" dirty="0" err="1"/>
              <a:t>낭포성섬유증</a:t>
            </a:r>
            <a:r>
              <a:rPr lang="ko-KR" altLang="ko-KR" dirty="0"/>
              <a:t> 아토피성 피부염</a:t>
            </a:r>
            <a:r>
              <a:rPr lang="en-US" altLang="ko-KR" dirty="0"/>
              <a:t> / </a:t>
            </a:r>
            <a:r>
              <a:rPr lang="ko-KR" altLang="ko-KR" dirty="0"/>
              <a:t>당뇨병성 망막증</a:t>
            </a:r>
          </a:p>
          <a:p>
            <a:r>
              <a:rPr lang="en-US" altLang="ko-KR" dirty="0"/>
              <a:t>-</a:t>
            </a:r>
            <a:r>
              <a:rPr lang="ko-KR" altLang="ko-KR" dirty="0" err="1"/>
              <a:t>황반부변성</a:t>
            </a:r>
            <a:r>
              <a:rPr lang="ko-KR" altLang="ko-KR" dirty="0"/>
              <a:t> </a:t>
            </a:r>
            <a:r>
              <a:rPr lang="en-US" altLang="ko-KR" dirty="0"/>
              <a:t>/ </a:t>
            </a:r>
            <a:r>
              <a:rPr lang="ko-KR" altLang="ko-KR" dirty="0"/>
              <a:t>남성 불임</a:t>
            </a:r>
            <a:r>
              <a:rPr lang="en-US" altLang="ko-KR" dirty="0"/>
              <a:t> / </a:t>
            </a:r>
            <a:r>
              <a:rPr lang="ko-KR" altLang="ko-KR" dirty="0"/>
              <a:t>면역기능 저하</a:t>
            </a:r>
            <a:r>
              <a:rPr lang="en-US" altLang="ko-KR" dirty="0"/>
              <a:t> / </a:t>
            </a:r>
            <a:r>
              <a:rPr lang="ko-KR" altLang="ko-KR" dirty="0"/>
              <a:t>감염성 질환</a:t>
            </a:r>
            <a:r>
              <a:rPr lang="en-US" altLang="ko-KR" dirty="0"/>
              <a:t> / </a:t>
            </a:r>
            <a:r>
              <a:rPr lang="ko-KR" altLang="ko-KR" dirty="0"/>
              <a:t>말라리아</a:t>
            </a:r>
            <a:r>
              <a:rPr lang="en-US" altLang="ko-KR" dirty="0"/>
              <a:t> / </a:t>
            </a:r>
            <a:r>
              <a:rPr lang="ko-KR" altLang="ko-KR" dirty="0"/>
              <a:t>에이즈</a:t>
            </a:r>
          </a:p>
          <a:p>
            <a:r>
              <a:rPr lang="en-US" altLang="ko-KR" dirty="0"/>
              <a:t>-</a:t>
            </a:r>
            <a:r>
              <a:rPr lang="ko-KR" altLang="ko-KR" dirty="0"/>
              <a:t>변종 바이러스</a:t>
            </a:r>
            <a:r>
              <a:rPr lang="en-US" altLang="ko-KR" dirty="0"/>
              <a:t>(</a:t>
            </a:r>
            <a:r>
              <a:rPr lang="ko-KR" altLang="ko-KR" dirty="0"/>
              <a:t>독감</a:t>
            </a:r>
            <a:r>
              <a:rPr lang="en-US" altLang="ko-KR" dirty="0"/>
              <a:t>-</a:t>
            </a:r>
            <a:r>
              <a:rPr lang="ko-KR" altLang="ko-KR" dirty="0"/>
              <a:t>에볼라</a:t>
            </a:r>
            <a:r>
              <a:rPr lang="en-US" altLang="ko-KR" dirty="0"/>
              <a:t>-</a:t>
            </a:r>
            <a:r>
              <a:rPr lang="ko-KR" altLang="ko-KR" dirty="0" err="1"/>
              <a:t>심근염</a:t>
            </a:r>
            <a:r>
              <a:rPr lang="en-US" altLang="ko-KR" dirty="0"/>
              <a:t>) </a:t>
            </a:r>
            <a:endParaRPr lang="ko-KR" altLang="ko-KR" dirty="0"/>
          </a:p>
          <a:p>
            <a:r>
              <a:rPr lang="en-US" altLang="ko-KR" i="1" dirty="0"/>
              <a:t>[</a:t>
            </a:r>
            <a:r>
              <a:rPr lang="ko-KR" altLang="ko-KR" i="1" dirty="0"/>
              <a:t>자료</a:t>
            </a:r>
            <a:r>
              <a:rPr lang="en-US" altLang="ko-KR" i="1" dirty="0"/>
              <a:t>:</a:t>
            </a:r>
            <a:r>
              <a:rPr lang="ko-KR" altLang="ko-KR" i="1" dirty="0" err="1"/>
              <a:t>대한암예방학회</a:t>
            </a:r>
            <a:r>
              <a:rPr lang="en-US" altLang="ko-KR" i="1" dirty="0"/>
              <a:t>]</a:t>
            </a:r>
            <a:endParaRPr lang="ko-KR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01020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774</Words>
  <Application>Microsoft Office PowerPoint</Application>
  <PresentationFormat>화면 슬라이드 쇼(4:3)</PresentationFormat>
  <Paragraphs>58</Paragraphs>
  <Slides>16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7" baseType="lpstr">
      <vt:lpstr>Office 테마</vt:lpstr>
      <vt:lpstr>Se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R&amp;D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셀레늄</dc:title>
  <dc:creator>Microsoft Corporation</dc:creator>
  <cp:lastModifiedBy>p1111</cp:lastModifiedBy>
  <cp:revision>14</cp:revision>
  <dcterms:created xsi:type="dcterms:W3CDTF">2006-10-05T04:04:58Z</dcterms:created>
  <dcterms:modified xsi:type="dcterms:W3CDTF">2015-09-01T06:14:37Z</dcterms:modified>
</cp:coreProperties>
</file>