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322" r:id="rId4"/>
    <p:sldId id="323" r:id="rId5"/>
    <p:sldId id="324" r:id="rId6"/>
    <p:sldId id="328" r:id="rId7"/>
    <p:sldId id="326" r:id="rId8"/>
    <p:sldId id="327" r:id="rId9"/>
    <p:sldId id="330" r:id="rId10"/>
    <p:sldId id="331" r:id="rId11"/>
    <p:sldId id="341" r:id="rId12"/>
    <p:sldId id="260" r:id="rId13"/>
    <p:sldId id="261" r:id="rId14"/>
    <p:sldId id="262" r:id="rId15"/>
    <p:sldId id="333" r:id="rId16"/>
    <p:sldId id="332" r:id="rId17"/>
    <p:sldId id="325" r:id="rId18"/>
    <p:sldId id="335" r:id="rId19"/>
    <p:sldId id="336" r:id="rId20"/>
    <p:sldId id="337" r:id="rId21"/>
    <p:sldId id="339" r:id="rId22"/>
    <p:sldId id="264" r:id="rId23"/>
    <p:sldId id="340" r:id="rId24"/>
    <p:sldId id="306" r:id="rId25"/>
    <p:sldId id="286" r:id="rId26"/>
    <p:sldId id="287" r:id="rId27"/>
    <p:sldId id="284" r:id="rId28"/>
    <p:sldId id="288" r:id="rId29"/>
    <p:sldId id="289" r:id="rId30"/>
    <p:sldId id="290" r:id="rId31"/>
    <p:sldId id="266" r:id="rId32"/>
    <p:sldId id="303" r:id="rId33"/>
    <p:sldId id="299" r:id="rId34"/>
    <p:sldId id="300" r:id="rId3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232A"/>
    <a:srgbClr val="F7F9A9"/>
    <a:srgbClr val="F4FD7F"/>
    <a:srgbClr val="C3D69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테마 스타일 2 - 강조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테마 스타일 2 - 강조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739" autoAdjust="0"/>
  </p:normalViewPr>
  <p:slideViewPr>
    <p:cSldViewPr>
      <p:cViewPr>
        <p:scale>
          <a:sx n="70" d="100"/>
          <a:sy n="70" d="100"/>
        </p:scale>
        <p:origin x="-18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000B8D-CDA6-413F-853D-2FD113D0FDE9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latinLnBrk="1"/>
          <a:endParaRPr lang="ko-KR" altLang="en-US"/>
        </a:p>
      </dgm:t>
    </dgm:pt>
    <dgm:pt modelId="{B2009E88-FE99-473B-93D2-DE0E00B7B400}">
      <dgm:prSet phldrT="[텍스트]"/>
      <dgm:spPr/>
      <dgm:t>
        <a:bodyPr/>
        <a:lstStyle/>
        <a:p>
          <a:pPr latinLnBrk="1"/>
          <a:r>
            <a:rPr lang="en-US" altLang="ko-KR" dirty="0" smtClean="0"/>
            <a:t>Protease (NS3/4A) Inhibitors</a:t>
          </a:r>
          <a:endParaRPr lang="ko-KR" altLang="en-US" dirty="0"/>
        </a:p>
      </dgm:t>
    </dgm:pt>
    <dgm:pt modelId="{BFF65088-FC9C-44F9-90E1-6F22B7DEA5D1}" type="parTrans" cxnId="{BB57FAD2-F222-4F06-ADF2-966B554167C8}">
      <dgm:prSet/>
      <dgm:spPr/>
      <dgm:t>
        <a:bodyPr/>
        <a:lstStyle/>
        <a:p>
          <a:pPr latinLnBrk="1"/>
          <a:endParaRPr lang="ko-KR" altLang="en-US"/>
        </a:p>
      </dgm:t>
    </dgm:pt>
    <dgm:pt modelId="{1703E7E1-D72E-4BC7-A07B-8ECCEA101EFF}" type="sibTrans" cxnId="{BB57FAD2-F222-4F06-ADF2-966B554167C8}">
      <dgm:prSet/>
      <dgm:spPr/>
      <dgm:t>
        <a:bodyPr/>
        <a:lstStyle/>
        <a:p>
          <a:pPr latinLnBrk="1"/>
          <a:endParaRPr lang="ko-KR" altLang="en-US"/>
        </a:p>
      </dgm:t>
    </dgm:pt>
    <dgm:pt modelId="{BDA010C6-A3F8-4BDB-9479-2F1009BDAD40}">
      <dgm:prSet phldrT="[텍스트]"/>
      <dgm:spPr/>
      <dgm:t>
        <a:bodyPr/>
        <a:lstStyle/>
        <a:p>
          <a:pPr latinLnBrk="1"/>
          <a:r>
            <a:rPr lang="en-US" altLang="ko-KR" dirty="0" err="1" smtClean="0">
              <a:solidFill>
                <a:schemeClr val="tx1"/>
              </a:solidFill>
            </a:rPr>
            <a:t>Boceprevir</a:t>
          </a:r>
          <a:r>
            <a:rPr lang="en-US" altLang="ko-KR" dirty="0" smtClean="0">
              <a:solidFill>
                <a:schemeClr val="tx1"/>
              </a:solidFill>
            </a:rPr>
            <a:t> (2014)</a:t>
          </a:r>
          <a:endParaRPr lang="ko-KR" altLang="en-US" dirty="0">
            <a:solidFill>
              <a:schemeClr val="tx1"/>
            </a:solidFill>
          </a:endParaRPr>
        </a:p>
      </dgm:t>
    </dgm:pt>
    <dgm:pt modelId="{8989CB59-26D7-466A-A500-784FA9F60364}" type="parTrans" cxnId="{AA31DB47-EDC4-4A44-9522-EBC647FB6DD8}">
      <dgm:prSet/>
      <dgm:spPr/>
      <dgm:t>
        <a:bodyPr/>
        <a:lstStyle/>
        <a:p>
          <a:pPr latinLnBrk="1"/>
          <a:endParaRPr lang="ko-KR" altLang="en-US"/>
        </a:p>
      </dgm:t>
    </dgm:pt>
    <dgm:pt modelId="{182E792C-093C-4DDA-8362-0E96638A9DCA}" type="sibTrans" cxnId="{AA31DB47-EDC4-4A44-9522-EBC647FB6DD8}">
      <dgm:prSet/>
      <dgm:spPr/>
      <dgm:t>
        <a:bodyPr/>
        <a:lstStyle/>
        <a:p>
          <a:pPr latinLnBrk="1"/>
          <a:endParaRPr lang="ko-KR" altLang="en-US"/>
        </a:p>
      </dgm:t>
    </dgm:pt>
    <dgm:pt modelId="{58959BF9-31D5-4247-A345-538311A2B7EB}">
      <dgm:prSet phldrT="[텍스트]"/>
      <dgm:spPr/>
      <dgm:t>
        <a:bodyPr/>
        <a:lstStyle/>
        <a:p>
          <a:pPr latinLnBrk="1"/>
          <a:r>
            <a:rPr lang="en-US" altLang="ko-KR" dirty="0" err="1" smtClean="0">
              <a:solidFill>
                <a:schemeClr val="tx1"/>
              </a:solidFill>
            </a:rPr>
            <a:t>Telaprevir</a:t>
          </a:r>
          <a:r>
            <a:rPr lang="en-US" altLang="ko-KR" dirty="0" smtClean="0">
              <a:solidFill>
                <a:schemeClr val="tx1"/>
              </a:solidFill>
            </a:rPr>
            <a:t> </a:t>
          </a:r>
          <a:endParaRPr lang="ko-KR" altLang="en-US" dirty="0">
            <a:solidFill>
              <a:schemeClr val="tx1"/>
            </a:solidFill>
          </a:endParaRPr>
        </a:p>
      </dgm:t>
    </dgm:pt>
    <dgm:pt modelId="{35204C17-DB9B-447B-8967-01CA7055132B}" type="parTrans" cxnId="{F0910BA1-E83B-4BB5-A0C7-A55D6570140F}">
      <dgm:prSet/>
      <dgm:spPr/>
      <dgm:t>
        <a:bodyPr/>
        <a:lstStyle/>
        <a:p>
          <a:pPr latinLnBrk="1"/>
          <a:endParaRPr lang="ko-KR" altLang="en-US"/>
        </a:p>
      </dgm:t>
    </dgm:pt>
    <dgm:pt modelId="{117A2168-CEA3-4C85-86AE-4D7DB157F80A}" type="sibTrans" cxnId="{F0910BA1-E83B-4BB5-A0C7-A55D6570140F}">
      <dgm:prSet/>
      <dgm:spPr/>
      <dgm:t>
        <a:bodyPr/>
        <a:lstStyle/>
        <a:p>
          <a:pPr latinLnBrk="1"/>
          <a:endParaRPr lang="ko-KR" altLang="en-US"/>
        </a:p>
      </dgm:t>
    </dgm:pt>
    <dgm:pt modelId="{B1CCDEAA-64E0-44A2-B721-88C637EBC6C6}">
      <dgm:prSet phldrT="[텍스트]"/>
      <dgm:spPr/>
      <dgm:t>
        <a:bodyPr/>
        <a:lstStyle/>
        <a:p>
          <a:pPr latinLnBrk="1"/>
          <a:r>
            <a:rPr lang="en-US" altLang="ko-KR" dirty="0" smtClean="0"/>
            <a:t>NS5A Inhibitors</a:t>
          </a:r>
          <a:endParaRPr lang="ko-KR" altLang="en-US" dirty="0"/>
        </a:p>
      </dgm:t>
    </dgm:pt>
    <dgm:pt modelId="{4330E4A7-9640-4BDA-98AF-4E663E49272F}" type="parTrans" cxnId="{5ABB4CBA-7385-468D-9613-43DE65A89B0D}">
      <dgm:prSet/>
      <dgm:spPr/>
      <dgm:t>
        <a:bodyPr/>
        <a:lstStyle/>
        <a:p>
          <a:pPr latinLnBrk="1"/>
          <a:endParaRPr lang="ko-KR" altLang="en-US"/>
        </a:p>
      </dgm:t>
    </dgm:pt>
    <dgm:pt modelId="{A6F40C0B-8490-474A-90D6-45422C6E0E8D}" type="sibTrans" cxnId="{5ABB4CBA-7385-468D-9613-43DE65A89B0D}">
      <dgm:prSet/>
      <dgm:spPr/>
      <dgm:t>
        <a:bodyPr/>
        <a:lstStyle/>
        <a:p>
          <a:pPr latinLnBrk="1"/>
          <a:endParaRPr lang="ko-KR" altLang="en-US"/>
        </a:p>
      </dgm:t>
    </dgm:pt>
    <dgm:pt modelId="{B21F56A2-4BD0-4DCD-8641-43B77EB52D1D}">
      <dgm:prSet phldrT="[텍스트]"/>
      <dgm:spPr/>
      <dgm:t>
        <a:bodyPr/>
        <a:lstStyle/>
        <a:p>
          <a:pPr latinLnBrk="1"/>
          <a:r>
            <a:rPr lang="en-US" altLang="ko-KR" dirty="0" err="1" smtClean="0">
              <a:solidFill>
                <a:schemeClr val="tx1"/>
              </a:solidFill>
            </a:rPr>
            <a:t>Daclatasvir</a:t>
          </a:r>
          <a:r>
            <a:rPr lang="en-US" altLang="ko-KR" dirty="0" smtClean="0">
              <a:solidFill>
                <a:schemeClr val="tx1"/>
              </a:solidFill>
            </a:rPr>
            <a:t> (2015)</a:t>
          </a:r>
          <a:endParaRPr lang="ko-KR" altLang="en-US" dirty="0">
            <a:solidFill>
              <a:schemeClr val="tx1"/>
            </a:solidFill>
          </a:endParaRPr>
        </a:p>
      </dgm:t>
    </dgm:pt>
    <dgm:pt modelId="{BAD4982B-EB51-4991-9314-654E1C104793}" type="parTrans" cxnId="{50DA8F9E-A086-4AA0-9D79-EFE53675086F}">
      <dgm:prSet/>
      <dgm:spPr/>
      <dgm:t>
        <a:bodyPr/>
        <a:lstStyle/>
        <a:p>
          <a:pPr latinLnBrk="1"/>
          <a:endParaRPr lang="ko-KR" altLang="en-US"/>
        </a:p>
      </dgm:t>
    </dgm:pt>
    <dgm:pt modelId="{4914066E-0313-4B3D-89A3-EDCD080B2963}" type="sibTrans" cxnId="{50DA8F9E-A086-4AA0-9D79-EFE53675086F}">
      <dgm:prSet/>
      <dgm:spPr/>
      <dgm:t>
        <a:bodyPr/>
        <a:lstStyle/>
        <a:p>
          <a:pPr latinLnBrk="1"/>
          <a:endParaRPr lang="ko-KR" altLang="en-US"/>
        </a:p>
      </dgm:t>
    </dgm:pt>
    <dgm:pt modelId="{B3F58558-2C79-4771-A93F-89079CBF56D5}">
      <dgm:prSet phldrT="[텍스트]"/>
      <dgm:spPr/>
      <dgm:t>
        <a:bodyPr/>
        <a:lstStyle/>
        <a:p>
          <a:pPr latinLnBrk="1"/>
          <a:r>
            <a:rPr lang="en-US" altLang="ko-KR" dirty="0" err="1" smtClean="0">
              <a:solidFill>
                <a:schemeClr val="tx1"/>
              </a:solidFill>
            </a:rPr>
            <a:t>Ledipasvir</a:t>
          </a:r>
          <a:r>
            <a:rPr lang="en-US" altLang="ko-KR" dirty="0" smtClean="0">
              <a:solidFill>
                <a:schemeClr val="tx1"/>
              </a:solidFill>
            </a:rPr>
            <a:t> (2015)</a:t>
          </a:r>
          <a:endParaRPr lang="ko-KR" altLang="en-US" dirty="0">
            <a:solidFill>
              <a:schemeClr val="tx1"/>
            </a:solidFill>
          </a:endParaRPr>
        </a:p>
      </dgm:t>
    </dgm:pt>
    <dgm:pt modelId="{8323D464-7ECE-4CB0-B45E-305E4EA0513C}" type="parTrans" cxnId="{E0D70BDB-89E7-4DD5-9309-ED62B199FB82}">
      <dgm:prSet/>
      <dgm:spPr/>
      <dgm:t>
        <a:bodyPr/>
        <a:lstStyle/>
        <a:p>
          <a:pPr latinLnBrk="1"/>
          <a:endParaRPr lang="ko-KR" altLang="en-US"/>
        </a:p>
      </dgm:t>
    </dgm:pt>
    <dgm:pt modelId="{642B9E3A-B6BE-4943-92C0-4862F742D903}" type="sibTrans" cxnId="{E0D70BDB-89E7-4DD5-9309-ED62B199FB82}">
      <dgm:prSet/>
      <dgm:spPr/>
      <dgm:t>
        <a:bodyPr/>
        <a:lstStyle/>
        <a:p>
          <a:pPr latinLnBrk="1"/>
          <a:endParaRPr lang="ko-KR" altLang="en-US"/>
        </a:p>
      </dgm:t>
    </dgm:pt>
    <dgm:pt modelId="{0E672E27-7202-449C-86CF-277BA54D87E4}">
      <dgm:prSet phldrT="[텍스트]"/>
      <dgm:spPr/>
      <dgm:t>
        <a:bodyPr/>
        <a:lstStyle/>
        <a:p>
          <a:pPr marL="0" marR="0" lvl="0" indent="0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ko-KR" dirty="0" smtClean="0"/>
            <a:t>Polymerase (NS5B)</a:t>
          </a:r>
          <a:endParaRPr lang="ko-KR" altLang="en-US" dirty="0" smtClean="0"/>
        </a:p>
        <a:p>
          <a:pPr lvl="0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dirty="0" smtClean="0"/>
            <a:t>Inhibitors</a:t>
          </a:r>
          <a:endParaRPr lang="ko-KR" altLang="en-US" dirty="0"/>
        </a:p>
      </dgm:t>
    </dgm:pt>
    <dgm:pt modelId="{1A3E6144-0C86-4EED-98C4-161CA684BD0F}" type="parTrans" cxnId="{A00827A0-79CB-4689-9D0B-F6A9AE069999}">
      <dgm:prSet/>
      <dgm:spPr/>
      <dgm:t>
        <a:bodyPr/>
        <a:lstStyle/>
        <a:p>
          <a:pPr latinLnBrk="1"/>
          <a:endParaRPr lang="ko-KR" altLang="en-US"/>
        </a:p>
      </dgm:t>
    </dgm:pt>
    <dgm:pt modelId="{178B7DE3-6681-43A1-8FEC-F9FD7A3CCBD1}" type="sibTrans" cxnId="{A00827A0-79CB-4689-9D0B-F6A9AE069999}">
      <dgm:prSet/>
      <dgm:spPr/>
      <dgm:t>
        <a:bodyPr/>
        <a:lstStyle/>
        <a:p>
          <a:pPr latinLnBrk="1"/>
          <a:endParaRPr lang="ko-KR" altLang="en-US"/>
        </a:p>
      </dgm:t>
    </dgm:pt>
    <dgm:pt modelId="{D82590F2-BFC3-4D07-8937-94D9007FDF9F}">
      <dgm:prSet phldrT="[텍스트]"/>
      <dgm:spPr/>
      <dgm:t>
        <a:bodyPr/>
        <a:lstStyle/>
        <a:p>
          <a:pPr latinLnBrk="1"/>
          <a:r>
            <a:rPr lang="en-US" altLang="ko-KR" sz="2000" dirty="0" smtClean="0"/>
            <a:t>Nucleotide </a:t>
          </a:r>
          <a:r>
            <a:rPr lang="ko-KR" altLang="en-US" sz="2000" dirty="0" smtClean="0"/>
            <a:t>유사체</a:t>
          </a:r>
          <a:endParaRPr lang="ko-KR" altLang="en-US" sz="2000" dirty="0">
            <a:solidFill>
              <a:schemeClr val="tx1"/>
            </a:solidFill>
          </a:endParaRPr>
        </a:p>
      </dgm:t>
    </dgm:pt>
    <dgm:pt modelId="{05B5650F-1E43-4FEA-A28F-EB8CB4F554BC}" type="parTrans" cxnId="{CABD884F-5417-49E3-888D-B6A441DD82A7}">
      <dgm:prSet/>
      <dgm:spPr/>
      <dgm:t>
        <a:bodyPr/>
        <a:lstStyle/>
        <a:p>
          <a:pPr latinLnBrk="1"/>
          <a:endParaRPr lang="ko-KR" altLang="en-US"/>
        </a:p>
      </dgm:t>
    </dgm:pt>
    <dgm:pt modelId="{FA12CC8F-04FD-4B63-AE80-100CA9DC1308}" type="sibTrans" cxnId="{CABD884F-5417-49E3-888D-B6A441DD82A7}">
      <dgm:prSet/>
      <dgm:spPr/>
      <dgm:t>
        <a:bodyPr/>
        <a:lstStyle/>
        <a:p>
          <a:pPr latinLnBrk="1"/>
          <a:endParaRPr lang="ko-KR" altLang="en-US"/>
        </a:p>
      </dgm:t>
    </dgm:pt>
    <dgm:pt modelId="{F6DA7DCD-24D1-415E-A8E1-589F3BFCDD7A}">
      <dgm:prSet phldrT="[텍스트]"/>
      <dgm:spPr/>
      <dgm:t>
        <a:bodyPr/>
        <a:lstStyle/>
        <a:p>
          <a:pPr latinLnBrk="1"/>
          <a:r>
            <a:rPr lang="en-US" altLang="ko-KR" sz="2000" dirty="0" smtClean="0">
              <a:solidFill>
                <a:schemeClr val="tx1"/>
              </a:solidFill>
            </a:rPr>
            <a:t>Non-nucleotide        </a:t>
          </a:r>
          <a:r>
            <a:rPr lang="ko-KR" altLang="en-US" sz="2000" dirty="0" smtClean="0">
              <a:solidFill>
                <a:schemeClr val="tx1"/>
              </a:solidFill>
            </a:rPr>
            <a:t>유사체</a:t>
          </a:r>
          <a:endParaRPr lang="ko-KR" altLang="en-US" sz="2000" dirty="0">
            <a:solidFill>
              <a:schemeClr val="tx1"/>
            </a:solidFill>
          </a:endParaRPr>
        </a:p>
      </dgm:t>
    </dgm:pt>
    <dgm:pt modelId="{F2B6FFC9-430E-4B2B-9062-05BA5E658C15}" type="parTrans" cxnId="{AA5C85EF-ADF6-499D-9804-70E29B47046C}">
      <dgm:prSet/>
      <dgm:spPr/>
      <dgm:t>
        <a:bodyPr/>
        <a:lstStyle/>
        <a:p>
          <a:pPr latinLnBrk="1"/>
          <a:endParaRPr lang="ko-KR" altLang="en-US"/>
        </a:p>
      </dgm:t>
    </dgm:pt>
    <dgm:pt modelId="{AD4C995F-CBA2-4553-8533-BD98A7DAF489}" type="sibTrans" cxnId="{AA5C85EF-ADF6-499D-9804-70E29B47046C}">
      <dgm:prSet/>
      <dgm:spPr/>
      <dgm:t>
        <a:bodyPr/>
        <a:lstStyle/>
        <a:p>
          <a:pPr latinLnBrk="1"/>
          <a:endParaRPr lang="ko-KR" altLang="en-US"/>
        </a:p>
      </dgm:t>
    </dgm:pt>
    <dgm:pt modelId="{1838E064-F3B0-4BF7-AD04-2C9E4EB36EA9}">
      <dgm:prSet phldrT="[텍스트]"/>
      <dgm:spPr/>
      <dgm:t>
        <a:bodyPr/>
        <a:lstStyle/>
        <a:p>
          <a:pPr latinLnBrk="1"/>
          <a:r>
            <a:rPr lang="en-US" altLang="ko-KR" dirty="0" err="1" smtClean="0">
              <a:solidFill>
                <a:schemeClr val="tx1"/>
              </a:solidFill>
            </a:rPr>
            <a:t>Simeprevir</a:t>
          </a:r>
          <a:endParaRPr lang="ko-KR" altLang="en-US" dirty="0">
            <a:solidFill>
              <a:schemeClr val="tx1"/>
            </a:solidFill>
          </a:endParaRPr>
        </a:p>
      </dgm:t>
    </dgm:pt>
    <dgm:pt modelId="{D05F259F-84DA-4C42-981C-020111741E9B}" type="parTrans" cxnId="{7933F3CD-BAD9-45B0-B199-57D6DA62621C}">
      <dgm:prSet/>
      <dgm:spPr/>
      <dgm:t>
        <a:bodyPr/>
        <a:lstStyle/>
        <a:p>
          <a:pPr latinLnBrk="1"/>
          <a:endParaRPr lang="ko-KR" altLang="en-US"/>
        </a:p>
      </dgm:t>
    </dgm:pt>
    <dgm:pt modelId="{41164B50-5D58-424A-BCBC-6F0A9354BE77}" type="sibTrans" cxnId="{7933F3CD-BAD9-45B0-B199-57D6DA62621C}">
      <dgm:prSet/>
      <dgm:spPr/>
      <dgm:t>
        <a:bodyPr/>
        <a:lstStyle/>
        <a:p>
          <a:pPr latinLnBrk="1"/>
          <a:endParaRPr lang="ko-KR" altLang="en-US"/>
        </a:p>
      </dgm:t>
    </dgm:pt>
    <dgm:pt modelId="{1E8AC835-5F56-4DFD-BFAB-DF01700F0825}">
      <dgm:prSet phldrT="[텍스트]"/>
      <dgm:spPr/>
      <dgm:t>
        <a:bodyPr/>
        <a:lstStyle/>
        <a:p>
          <a:pPr latinLnBrk="1"/>
          <a:r>
            <a:rPr lang="en-US" altLang="ko-KR" dirty="0" err="1" smtClean="0">
              <a:solidFill>
                <a:schemeClr val="tx1"/>
              </a:solidFill>
            </a:rPr>
            <a:t>Asunaprevir</a:t>
          </a:r>
          <a:r>
            <a:rPr lang="en-US" altLang="ko-KR" dirty="0" smtClean="0">
              <a:solidFill>
                <a:schemeClr val="tx1"/>
              </a:solidFill>
            </a:rPr>
            <a:t> (2015)</a:t>
          </a:r>
          <a:endParaRPr lang="ko-KR" altLang="en-US" dirty="0">
            <a:solidFill>
              <a:schemeClr val="tx1"/>
            </a:solidFill>
          </a:endParaRPr>
        </a:p>
      </dgm:t>
    </dgm:pt>
    <dgm:pt modelId="{5759B2DA-016F-4766-9592-01CDC2ABC99C}" type="parTrans" cxnId="{875268D5-1BA7-404F-BB6D-5BCF946598B2}">
      <dgm:prSet/>
      <dgm:spPr/>
      <dgm:t>
        <a:bodyPr/>
        <a:lstStyle/>
        <a:p>
          <a:pPr latinLnBrk="1"/>
          <a:endParaRPr lang="ko-KR" altLang="en-US"/>
        </a:p>
      </dgm:t>
    </dgm:pt>
    <dgm:pt modelId="{A3232105-02CD-4414-96A8-99CCF47C6621}" type="sibTrans" cxnId="{875268D5-1BA7-404F-BB6D-5BCF946598B2}">
      <dgm:prSet/>
      <dgm:spPr/>
      <dgm:t>
        <a:bodyPr/>
        <a:lstStyle/>
        <a:p>
          <a:pPr latinLnBrk="1"/>
          <a:endParaRPr lang="ko-KR" altLang="en-US"/>
        </a:p>
      </dgm:t>
    </dgm:pt>
    <dgm:pt modelId="{A35FE4DA-D48B-4E57-B730-55C24B2F01EB}">
      <dgm:prSet phldrT="[텍스트]"/>
      <dgm:spPr/>
      <dgm:t>
        <a:bodyPr/>
        <a:lstStyle/>
        <a:p>
          <a:pPr latinLnBrk="1"/>
          <a:r>
            <a:rPr lang="en-US" altLang="ko-KR" dirty="0" err="1" smtClean="0">
              <a:solidFill>
                <a:schemeClr val="tx1"/>
              </a:solidFill>
            </a:rPr>
            <a:t>Paritaprevir</a:t>
          </a:r>
          <a:r>
            <a:rPr lang="en-US" altLang="ko-KR" dirty="0" smtClean="0">
              <a:solidFill>
                <a:schemeClr val="tx1"/>
              </a:solidFill>
            </a:rPr>
            <a:t> (2017)</a:t>
          </a:r>
          <a:endParaRPr lang="ko-KR" altLang="en-US" dirty="0">
            <a:solidFill>
              <a:schemeClr val="tx1"/>
            </a:solidFill>
          </a:endParaRPr>
        </a:p>
      </dgm:t>
    </dgm:pt>
    <dgm:pt modelId="{2B434C8F-CCE9-4DE6-9AF7-C0193AB4F461}" type="parTrans" cxnId="{095873B9-2DC9-42BA-B9A4-C5781AB25EA4}">
      <dgm:prSet/>
      <dgm:spPr/>
      <dgm:t>
        <a:bodyPr/>
        <a:lstStyle/>
        <a:p>
          <a:pPr latinLnBrk="1"/>
          <a:endParaRPr lang="ko-KR" altLang="en-US"/>
        </a:p>
      </dgm:t>
    </dgm:pt>
    <dgm:pt modelId="{721E6CAF-AB6A-43DE-93E4-96506FB665A5}" type="sibTrans" cxnId="{095873B9-2DC9-42BA-B9A4-C5781AB25EA4}">
      <dgm:prSet/>
      <dgm:spPr/>
      <dgm:t>
        <a:bodyPr/>
        <a:lstStyle/>
        <a:p>
          <a:pPr latinLnBrk="1"/>
          <a:endParaRPr lang="ko-KR" altLang="en-US"/>
        </a:p>
      </dgm:t>
    </dgm:pt>
    <dgm:pt modelId="{9E77FE85-9451-4D08-B0C0-849A30D29847}">
      <dgm:prSet phldrT="[텍스트]"/>
      <dgm:spPr/>
      <dgm:t>
        <a:bodyPr/>
        <a:lstStyle/>
        <a:p>
          <a:pPr latinLnBrk="1"/>
          <a:r>
            <a:rPr lang="en-US" altLang="ko-KR" dirty="0" err="1" smtClean="0">
              <a:solidFill>
                <a:schemeClr val="tx1"/>
              </a:solidFill>
            </a:rPr>
            <a:t>Ombitasvir</a:t>
          </a:r>
          <a:r>
            <a:rPr lang="en-US" altLang="ko-KR" dirty="0" smtClean="0">
              <a:solidFill>
                <a:schemeClr val="tx1"/>
              </a:solidFill>
            </a:rPr>
            <a:t> (2017)</a:t>
          </a:r>
          <a:endParaRPr lang="ko-KR" altLang="en-US" dirty="0">
            <a:solidFill>
              <a:schemeClr val="tx1"/>
            </a:solidFill>
          </a:endParaRPr>
        </a:p>
      </dgm:t>
    </dgm:pt>
    <dgm:pt modelId="{497FD153-2D4C-4639-B43E-0D421A00900B}" type="parTrans" cxnId="{76FDFBEF-61FB-4A4C-8755-119F2612203E}">
      <dgm:prSet/>
      <dgm:spPr/>
      <dgm:t>
        <a:bodyPr/>
        <a:lstStyle/>
        <a:p>
          <a:pPr latinLnBrk="1"/>
          <a:endParaRPr lang="ko-KR" altLang="en-US"/>
        </a:p>
      </dgm:t>
    </dgm:pt>
    <dgm:pt modelId="{54579C53-5756-4BF7-9726-0827050DB763}" type="sibTrans" cxnId="{76FDFBEF-61FB-4A4C-8755-119F2612203E}">
      <dgm:prSet/>
      <dgm:spPr/>
      <dgm:t>
        <a:bodyPr/>
        <a:lstStyle/>
        <a:p>
          <a:pPr latinLnBrk="1"/>
          <a:endParaRPr lang="ko-KR" altLang="en-US"/>
        </a:p>
      </dgm:t>
    </dgm:pt>
    <dgm:pt modelId="{4ACDA1A4-C483-4196-9170-12C3F8A08908}">
      <dgm:prSet phldrT="[텍스트]"/>
      <dgm:spPr/>
      <dgm:t>
        <a:bodyPr/>
        <a:lstStyle/>
        <a:p>
          <a:pPr latinLnBrk="1"/>
          <a:r>
            <a:rPr lang="en-US" altLang="ko-KR" sz="2000" dirty="0" err="1" smtClean="0">
              <a:solidFill>
                <a:schemeClr val="tx1"/>
              </a:solidFill>
            </a:rPr>
            <a:t>Sofosbuvir</a:t>
          </a:r>
          <a:r>
            <a:rPr lang="en-US" altLang="ko-KR" sz="2000" dirty="0" smtClean="0">
              <a:solidFill>
                <a:schemeClr val="tx1"/>
              </a:solidFill>
            </a:rPr>
            <a:t> (2015)</a:t>
          </a:r>
          <a:endParaRPr lang="ko-KR" altLang="en-US" sz="2000" dirty="0">
            <a:solidFill>
              <a:schemeClr val="tx1"/>
            </a:solidFill>
          </a:endParaRPr>
        </a:p>
      </dgm:t>
    </dgm:pt>
    <dgm:pt modelId="{6897F2C2-F81D-44B0-A34F-7DF0E6156C87}" type="parTrans" cxnId="{4D363877-DFBB-4B56-9B70-C577436A6392}">
      <dgm:prSet/>
      <dgm:spPr/>
      <dgm:t>
        <a:bodyPr/>
        <a:lstStyle/>
        <a:p>
          <a:pPr latinLnBrk="1"/>
          <a:endParaRPr lang="ko-KR" altLang="en-US"/>
        </a:p>
      </dgm:t>
    </dgm:pt>
    <dgm:pt modelId="{78E60D26-303A-4B89-8BD2-42DA2DE8D1E0}" type="sibTrans" cxnId="{4D363877-DFBB-4B56-9B70-C577436A6392}">
      <dgm:prSet/>
      <dgm:spPr/>
      <dgm:t>
        <a:bodyPr/>
        <a:lstStyle/>
        <a:p>
          <a:pPr latinLnBrk="1"/>
          <a:endParaRPr lang="ko-KR" altLang="en-US"/>
        </a:p>
      </dgm:t>
    </dgm:pt>
    <dgm:pt modelId="{449C17CE-C2E9-4ED9-98B6-51A862C11CE5}">
      <dgm:prSet phldrT="[텍스트]"/>
      <dgm:spPr/>
      <dgm:t>
        <a:bodyPr/>
        <a:lstStyle/>
        <a:p>
          <a:pPr latinLnBrk="1"/>
          <a:r>
            <a:rPr lang="en-US" altLang="ko-KR" sz="2000" dirty="0" err="1" smtClean="0">
              <a:solidFill>
                <a:schemeClr val="tx1"/>
              </a:solidFill>
            </a:rPr>
            <a:t>Dasabuvir</a:t>
          </a:r>
          <a:r>
            <a:rPr lang="en-US" altLang="ko-KR" sz="2000" dirty="0" smtClean="0">
              <a:solidFill>
                <a:schemeClr val="tx1"/>
              </a:solidFill>
            </a:rPr>
            <a:t> (2017)</a:t>
          </a:r>
          <a:endParaRPr lang="ko-KR" altLang="en-US" sz="2000" dirty="0">
            <a:solidFill>
              <a:schemeClr val="tx1"/>
            </a:solidFill>
          </a:endParaRPr>
        </a:p>
      </dgm:t>
    </dgm:pt>
    <dgm:pt modelId="{95FDAD6C-AC13-4D9F-9E38-6A9C035F7E98}" type="parTrans" cxnId="{25161499-90EB-4654-86E6-AFDCE0D21C56}">
      <dgm:prSet/>
      <dgm:spPr/>
      <dgm:t>
        <a:bodyPr/>
        <a:lstStyle/>
        <a:p>
          <a:pPr latinLnBrk="1"/>
          <a:endParaRPr lang="ko-KR" altLang="en-US"/>
        </a:p>
      </dgm:t>
    </dgm:pt>
    <dgm:pt modelId="{3982EE7D-7050-46E1-94EC-4599330E5DD3}" type="sibTrans" cxnId="{25161499-90EB-4654-86E6-AFDCE0D21C56}">
      <dgm:prSet/>
      <dgm:spPr/>
      <dgm:t>
        <a:bodyPr/>
        <a:lstStyle/>
        <a:p>
          <a:pPr latinLnBrk="1"/>
          <a:endParaRPr lang="ko-KR" altLang="en-US"/>
        </a:p>
      </dgm:t>
    </dgm:pt>
    <dgm:pt modelId="{C21A0EEF-4E8F-4905-819B-0B5B55980B96}">
      <dgm:prSet phldrT="[텍스트]"/>
      <dgm:spPr/>
      <dgm:t>
        <a:bodyPr/>
        <a:lstStyle/>
        <a:p>
          <a:pPr latinLnBrk="1"/>
          <a:r>
            <a:rPr lang="en-US" altLang="ko-KR" sz="2000" dirty="0" err="1" smtClean="0">
              <a:solidFill>
                <a:schemeClr val="tx1"/>
              </a:solidFill>
            </a:rPr>
            <a:t>Beclabuvir</a:t>
          </a:r>
          <a:endParaRPr lang="ko-KR" altLang="en-US" sz="2000" dirty="0">
            <a:solidFill>
              <a:schemeClr val="tx1"/>
            </a:solidFill>
          </a:endParaRPr>
        </a:p>
      </dgm:t>
    </dgm:pt>
    <dgm:pt modelId="{6974A84D-80D1-4E72-ABBE-476363BE5E9E}" type="parTrans" cxnId="{3E5ADB7D-7078-40F2-A3FC-72C93814202A}">
      <dgm:prSet/>
      <dgm:spPr/>
      <dgm:t>
        <a:bodyPr/>
        <a:lstStyle/>
        <a:p>
          <a:pPr latinLnBrk="1"/>
          <a:endParaRPr lang="ko-KR" altLang="en-US"/>
        </a:p>
      </dgm:t>
    </dgm:pt>
    <dgm:pt modelId="{A702AB5E-151B-4B12-AFD3-F05B44462258}" type="sibTrans" cxnId="{3E5ADB7D-7078-40F2-A3FC-72C93814202A}">
      <dgm:prSet/>
      <dgm:spPr/>
      <dgm:t>
        <a:bodyPr/>
        <a:lstStyle/>
        <a:p>
          <a:pPr latinLnBrk="1"/>
          <a:endParaRPr lang="ko-KR" altLang="en-US"/>
        </a:p>
      </dgm:t>
    </dgm:pt>
    <dgm:pt modelId="{2E90596D-D0EE-416F-9D2A-31190D2A2E8A}">
      <dgm:prSet phldrT="[텍스트]"/>
      <dgm:spPr/>
      <dgm:t>
        <a:bodyPr/>
        <a:lstStyle/>
        <a:p>
          <a:pPr latinLnBrk="1"/>
          <a:r>
            <a:rPr lang="en-US" altLang="ko-KR" dirty="0" err="1" smtClean="0">
              <a:solidFill>
                <a:schemeClr val="tx1"/>
              </a:solidFill>
            </a:rPr>
            <a:t>Grazoprevir</a:t>
          </a:r>
          <a:r>
            <a:rPr lang="en-US" altLang="ko-KR" dirty="0" smtClean="0">
              <a:solidFill>
                <a:schemeClr val="tx1"/>
              </a:solidFill>
            </a:rPr>
            <a:t> (2016)</a:t>
          </a:r>
          <a:endParaRPr lang="ko-KR" altLang="en-US" dirty="0">
            <a:solidFill>
              <a:schemeClr val="tx1"/>
            </a:solidFill>
          </a:endParaRPr>
        </a:p>
      </dgm:t>
    </dgm:pt>
    <dgm:pt modelId="{A7A84896-89F8-4484-BD18-708D54945ADD}" type="parTrans" cxnId="{86B1F230-59B6-4E49-BA2B-2A9EC36E9D27}">
      <dgm:prSet/>
      <dgm:spPr/>
      <dgm:t>
        <a:bodyPr/>
        <a:lstStyle/>
        <a:p>
          <a:pPr latinLnBrk="1"/>
          <a:endParaRPr lang="ko-KR" altLang="en-US"/>
        </a:p>
      </dgm:t>
    </dgm:pt>
    <dgm:pt modelId="{92AFBD65-C114-4526-9645-55FF6E81E0AC}" type="sibTrans" cxnId="{86B1F230-59B6-4E49-BA2B-2A9EC36E9D27}">
      <dgm:prSet/>
      <dgm:spPr/>
      <dgm:t>
        <a:bodyPr/>
        <a:lstStyle/>
        <a:p>
          <a:pPr latinLnBrk="1"/>
          <a:endParaRPr lang="ko-KR" altLang="en-US"/>
        </a:p>
      </dgm:t>
    </dgm:pt>
    <dgm:pt modelId="{F39CDDD7-CF1A-4D11-80D1-0280B16022C4}">
      <dgm:prSet phldrT="[텍스트]"/>
      <dgm:spPr/>
      <dgm:t>
        <a:bodyPr/>
        <a:lstStyle/>
        <a:p>
          <a:pPr latinLnBrk="1"/>
          <a:endParaRPr lang="ko-KR" altLang="en-US" dirty="0">
            <a:solidFill>
              <a:schemeClr val="bg1">
                <a:lumMod val="50000"/>
              </a:schemeClr>
            </a:solidFill>
          </a:endParaRPr>
        </a:p>
      </dgm:t>
    </dgm:pt>
    <dgm:pt modelId="{D4BE04DE-5432-4C7E-BF29-39473F10DD4C}" type="parTrans" cxnId="{3DEBC994-9D10-4177-B68B-60230F61639F}">
      <dgm:prSet/>
      <dgm:spPr/>
      <dgm:t>
        <a:bodyPr/>
        <a:lstStyle/>
        <a:p>
          <a:pPr latinLnBrk="1"/>
          <a:endParaRPr lang="ko-KR" altLang="en-US"/>
        </a:p>
      </dgm:t>
    </dgm:pt>
    <dgm:pt modelId="{460F789C-0122-457A-9EB5-B4E685D42B5A}" type="sibTrans" cxnId="{3DEBC994-9D10-4177-B68B-60230F61639F}">
      <dgm:prSet/>
      <dgm:spPr/>
      <dgm:t>
        <a:bodyPr/>
        <a:lstStyle/>
        <a:p>
          <a:pPr latinLnBrk="1"/>
          <a:endParaRPr lang="ko-KR" altLang="en-US"/>
        </a:p>
      </dgm:t>
    </dgm:pt>
    <dgm:pt modelId="{616F30D7-6E55-418E-A6A3-3A95D6C4338F}">
      <dgm:prSet phldrT="[텍스트]"/>
      <dgm:spPr/>
      <dgm:t>
        <a:bodyPr/>
        <a:lstStyle/>
        <a:p>
          <a:pPr latinLnBrk="1"/>
          <a:r>
            <a:rPr lang="en-US" altLang="ko-KR" dirty="0" err="1" smtClean="0">
              <a:solidFill>
                <a:schemeClr val="tx1"/>
              </a:solidFill>
            </a:rPr>
            <a:t>Elbasvir</a:t>
          </a:r>
          <a:r>
            <a:rPr lang="en-US" altLang="ko-KR" dirty="0" smtClean="0">
              <a:solidFill>
                <a:schemeClr val="tx1"/>
              </a:solidFill>
            </a:rPr>
            <a:t> (2016)</a:t>
          </a:r>
          <a:endParaRPr lang="ko-KR" altLang="en-US" dirty="0">
            <a:solidFill>
              <a:schemeClr val="tx1"/>
            </a:solidFill>
          </a:endParaRPr>
        </a:p>
      </dgm:t>
    </dgm:pt>
    <dgm:pt modelId="{9DD7A170-C6F9-451C-B9EE-B1A7C8BBF91F}" type="parTrans" cxnId="{3BB32B5E-41FE-4A2A-93A7-65BA81293881}">
      <dgm:prSet/>
      <dgm:spPr/>
      <dgm:t>
        <a:bodyPr/>
        <a:lstStyle/>
        <a:p>
          <a:pPr latinLnBrk="1"/>
          <a:endParaRPr lang="ko-KR" altLang="en-US"/>
        </a:p>
      </dgm:t>
    </dgm:pt>
    <dgm:pt modelId="{98B9B355-7D9F-40F7-91AC-C71469C02631}" type="sibTrans" cxnId="{3BB32B5E-41FE-4A2A-93A7-65BA81293881}">
      <dgm:prSet/>
      <dgm:spPr/>
      <dgm:t>
        <a:bodyPr/>
        <a:lstStyle/>
        <a:p>
          <a:pPr latinLnBrk="1"/>
          <a:endParaRPr lang="ko-KR" altLang="en-US"/>
        </a:p>
      </dgm:t>
    </dgm:pt>
    <dgm:pt modelId="{B32B8A42-950F-418B-B658-A2630D4A7FC1}">
      <dgm:prSet phldrT="[텍스트]"/>
      <dgm:spPr/>
      <dgm:t>
        <a:bodyPr/>
        <a:lstStyle/>
        <a:p>
          <a:pPr latinLnBrk="1"/>
          <a:r>
            <a:rPr lang="en-US" altLang="ko-KR" dirty="0" err="1" smtClean="0">
              <a:solidFill>
                <a:schemeClr val="tx1"/>
              </a:solidFill>
            </a:rPr>
            <a:t>Glecaprevir</a:t>
          </a:r>
          <a:endParaRPr lang="ko-KR" altLang="en-US" dirty="0">
            <a:solidFill>
              <a:schemeClr val="tx1"/>
            </a:solidFill>
          </a:endParaRPr>
        </a:p>
      </dgm:t>
    </dgm:pt>
    <dgm:pt modelId="{5034A522-EBDC-4A14-848A-F1AF7AA78CC9}" type="parTrans" cxnId="{F0C75B2F-7C53-427F-B6D3-E30C3CD8EFB4}">
      <dgm:prSet/>
      <dgm:spPr/>
      <dgm:t>
        <a:bodyPr/>
        <a:lstStyle/>
        <a:p>
          <a:pPr latinLnBrk="1"/>
          <a:endParaRPr lang="ko-KR" altLang="en-US"/>
        </a:p>
      </dgm:t>
    </dgm:pt>
    <dgm:pt modelId="{A1412ADE-3422-4A81-A376-A24D9BCE8C9A}" type="sibTrans" cxnId="{F0C75B2F-7C53-427F-B6D3-E30C3CD8EFB4}">
      <dgm:prSet/>
      <dgm:spPr/>
      <dgm:t>
        <a:bodyPr/>
        <a:lstStyle/>
        <a:p>
          <a:pPr latinLnBrk="1"/>
          <a:endParaRPr lang="ko-KR" altLang="en-US"/>
        </a:p>
      </dgm:t>
    </dgm:pt>
    <dgm:pt modelId="{D4DD6A61-DD4F-4A6A-A1FE-41F4CBD89517}">
      <dgm:prSet phldrT="[텍스트]"/>
      <dgm:spPr/>
      <dgm:t>
        <a:bodyPr/>
        <a:lstStyle/>
        <a:p>
          <a:pPr latinLnBrk="1"/>
          <a:r>
            <a:rPr lang="en-US" altLang="ko-KR" dirty="0" err="1" smtClean="0">
              <a:solidFill>
                <a:schemeClr val="tx1"/>
              </a:solidFill>
            </a:rPr>
            <a:t>Pibrentasvir</a:t>
          </a:r>
          <a:endParaRPr lang="ko-KR" altLang="en-US" dirty="0">
            <a:solidFill>
              <a:schemeClr val="tx1"/>
            </a:solidFill>
          </a:endParaRPr>
        </a:p>
      </dgm:t>
    </dgm:pt>
    <dgm:pt modelId="{09951F0C-2F98-4B60-A7CE-2E248FEA035B}" type="parTrans" cxnId="{0460D3E2-A696-4F13-B793-0551D0FEACD9}">
      <dgm:prSet/>
      <dgm:spPr/>
      <dgm:t>
        <a:bodyPr/>
        <a:lstStyle/>
        <a:p>
          <a:pPr latinLnBrk="1"/>
          <a:endParaRPr lang="ko-KR" altLang="en-US"/>
        </a:p>
      </dgm:t>
    </dgm:pt>
    <dgm:pt modelId="{6B321652-DCFF-4C8F-BA13-F7E6B4F9E82D}" type="sibTrans" cxnId="{0460D3E2-A696-4F13-B793-0551D0FEACD9}">
      <dgm:prSet/>
      <dgm:spPr/>
      <dgm:t>
        <a:bodyPr/>
        <a:lstStyle/>
        <a:p>
          <a:pPr latinLnBrk="1"/>
          <a:endParaRPr lang="ko-KR" altLang="en-US"/>
        </a:p>
      </dgm:t>
    </dgm:pt>
    <dgm:pt modelId="{A5F6AFAD-BD65-426F-B668-0349B37027CF}">
      <dgm:prSet phldrT="[텍스트]"/>
      <dgm:spPr/>
      <dgm:t>
        <a:bodyPr/>
        <a:lstStyle/>
        <a:p>
          <a:pPr latinLnBrk="1"/>
          <a:r>
            <a:rPr lang="en-US" altLang="ko-KR" b="0" dirty="0" err="1" smtClean="0">
              <a:solidFill>
                <a:schemeClr val="tx1"/>
              </a:solidFill>
            </a:rPr>
            <a:t>V</a:t>
          </a:r>
          <a:r>
            <a:rPr lang="en-US" altLang="ko-KR" b="0" baseline="0" dirty="0" err="1" smtClean="0">
              <a:solidFill>
                <a:schemeClr val="tx1"/>
              </a:solidFill>
            </a:rPr>
            <a:t>elpatasvir</a:t>
          </a:r>
          <a:endParaRPr lang="ko-KR" altLang="en-US" b="0" dirty="0">
            <a:solidFill>
              <a:schemeClr val="tx1"/>
            </a:solidFill>
          </a:endParaRPr>
        </a:p>
      </dgm:t>
    </dgm:pt>
    <dgm:pt modelId="{E236000C-DE8C-434A-84B3-60472DF03BC3}" type="parTrans" cxnId="{0122EA6C-374A-4AEC-B225-033C2CB966B4}">
      <dgm:prSet/>
      <dgm:spPr/>
      <dgm:t>
        <a:bodyPr/>
        <a:lstStyle/>
        <a:p>
          <a:pPr latinLnBrk="1"/>
          <a:endParaRPr lang="ko-KR" altLang="en-US"/>
        </a:p>
      </dgm:t>
    </dgm:pt>
    <dgm:pt modelId="{C121F174-E892-48F8-AAC8-F5A803B54EA4}" type="sibTrans" cxnId="{0122EA6C-374A-4AEC-B225-033C2CB966B4}">
      <dgm:prSet/>
      <dgm:spPr/>
      <dgm:t>
        <a:bodyPr/>
        <a:lstStyle/>
        <a:p>
          <a:pPr latinLnBrk="1"/>
          <a:endParaRPr lang="ko-KR" altLang="en-US"/>
        </a:p>
      </dgm:t>
    </dgm:pt>
    <dgm:pt modelId="{CF1D91CA-239C-4D94-B9AC-FC6BF3E06B5A}">
      <dgm:prSet phldrT="[텍스트]" custT="1"/>
      <dgm:spPr/>
      <dgm:t>
        <a:bodyPr/>
        <a:lstStyle/>
        <a:p>
          <a:pPr latinLnBrk="1"/>
          <a:endParaRPr lang="ko-KR" altLang="en-US" sz="600" dirty="0">
            <a:solidFill>
              <a:schemeClr val="tx1"/>
            </a:solidFill>
          </a:endParaRPr>
        </a:p>
      </dgm:t>
    </dgm:pt>
    <dgm:pt modelId="{354767C7-C835-4991-908F-E080A6B4D2E3}" type="parTrans" cxnId="{771B9FC3-8456-4BE3-9E07-43A81B5F2E24}">
      <dgm:prSet/>
      <dgm:spPr/>
      <dgm:t>
        <a:bodyPr/>
        <a:lstStyle/>
        <a:p>
          <a:pPr latinLnBrk="1"/>
          <a:endParaRPr lang="ko-KR" altLang="en-US"/>
        </a:p>
      </dgm:t>
    </dgm:pt>
    <dgm:pt modelId="{3BA2EBDC-CACF-493D-8DD7-5DBF242BAA10}" type="sibTrans" cxnId="{771B9FC3-8456-4BE3-9E07-43A81B5F2E24}">
      <dgm:prSet/>
      <dgm:spPr/>
      <dgm:t>
        <a:bodyPr/>
        <a:lstStyle/>
        <a:p>
          <a:pPr latinLnBrk="1"/>
          <a:endParaRPr lang="ko-KR" altLang="en-US"/>
        </a:p>
      </dgm:t>
    </dgm:pt>
    <dgm:pt modelId="{887D2B7B-045B-4ED5-A8B8-508B22CE4431}" type="pres">
      <dgm:prSet presAssocID="{43000B8D-CDA6-413F-853D-2FD113D0FDE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CF1CB0C-1AB4-443B-9AA7-EF453B0D9AB7}" type="pres">
      <dgm:prSet presAssocID="{B2009E88-FE99-473B-93D2-DE0E00B7B400}" presName="composite" presStyleCnt="0"/>
      <dgm:spPr/>
    </dgm:pt>
    <dgm:pt modelId="{98CD4C45-4167-4F0F-B705-A221E59059CE}" type="pres">
      <dgm:prSet presAssocID="{B2009E88-FE99-473B-93D2-DE0E00B7B40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4C5EBCA-4A15-4D19-A1C7-3202B79C7A85}" type="pres">
      <dgm:prSet presAssocID="{B2009E88-FE99-473B-93D2-DE0E00B7B40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AD2BB96-1FE9-48B6-9E7B-B2C63ABD92B5}" type="pres">
      <dgm:prSet presAssocID="{1703E7E1-D72E-4BC7-A07B-8ECCEA101EFF}" presName="space" presStyleCnt="0"/>
      <dgm:spPr/>
    </dgm:pt>
    <dgm:pt modelId="{C02581EF-6C65-4D30-AF62-4EAA951DD877}" type="pres">
      <dgm:prSet presAssocID="{B1CCDEAA-64E0-44A2-B721-88C637EBC6C6}" presName="composite" presStyleCnt="0"/>
      <dgm:spPr/>
    </dgm:pt>
    <dgm:pt modelId="{408AA945-4912-4045-8D54-311F2E94755E}" type="pres">
      <dgm:prSet presAssocID="{B1CCDEAA-64E0-44A2-B721-88C637EBC6C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E1FA6F9-87F9-4B3B-8079-7B5F7C614661}" type="pres">
      <dgm:prSet presAssocID="{B1CCDEAA-64E0-44A2-B721-88C637EBC6C6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D8732B4-D632-43A1-8018-7F75549EED6E}" type="pres">
      <dgm:prSet presAssocID="{A6F40C0B-8490-474A-90D6-45422C6E0E8D}" presName="space" presStyleCnt="0"/>
      <dgm:spPr/>
    </dgm:pt>
    <dgm:pt modelId="{36CB6025-5903-4529-887F-3FE3FBAE75ED}" type="pres">
      <dgm:prSet presAssocID="{0E672E27-7202-449C-86CF-277BA54D87E4}" presName="composite" presStyleCnt="0"/>
      <dgm:spPr/>
    </dgm:pt>
    <dgm:pt modelId="{A1FE4489-E03E-412A-819E-9D5118C05886}" type="pres">
      <dgm:prSet presAssocID="{0E672E27-7202-449C-86CF-277BA54D87E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145C9BD-EAB7-4275-B34F-A0150C1021D8}" type="pres">
      <dgm:prSet presAssocID="{0E672E27-7202-449C-86CF-277BA54D87E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E497CA5C-F765-450F-8415-B49BB5CC836F}" type="presOf" srcId="{616F30D7-6E55-418E-A6A3-3A95D6C4338F}" destId="{3E1FA6F9-87F9-4B3B-8079-7B5F7C614661}" srcOrd="0" destOrd="3" presId="urn:microsoft.com/office/officeart/2005/8/layout/hList1"/>
    <dgm:cxn modelId="{3DEBC994-9D10-4177-B68B-60230F61639F}" srcId="{B2009E88-FE99-473B-93D2-DE0E00B7B400}" destId="{F39CDDD7-CF1A-4D11-80D1-0280B16022C4}" srcOrd="7" destOrd="0" parTransId="{D4BE04DE-5432-4C7E-BF29-39473F10DD4C}" sibTransId="{460F789C-0122-457A-9EB5-B4E685D42B5A}"/>
    <dgm:cxn modelId="{72446459-AEDB-4D3B-8902-5245C9CAA47C}" type="presOf" srcId="{9E77FE85-9451-4D08-B0C0-849A30D29847}" destId="{3E1FA6F9-87F9-4B3B-8079-7B5F7C614661}" srcOrd="0" destOrd="2" presId="urn:microsoft.com/office/officeart/2005/8/layout/hList1"/>
    <dgm:cxn modelId="{BB57FAD2-F222-4F06-ADF2-966B554167C8}" srcId="{43000B8D-CDA6-413F-853D-2FD113D0FDE9}" destId="{B2009E88-FE99-473B-93D2-DE0E00B7B400}" srcOrd="0" destOrd="0" parTransId="{BFF65088-FC9C-44F9-90E1-6F22B7DEA5D1}" sibTransId="{1703E7E1-D72E-4BC7-A07B-8ECCEA101EFF}"/>
    <dgm:cxn modelId="{095873B9-2DC9-42BA-B9A4-C5781AB25EA4}" srcId="{B2009E88-FE99-473B-93D2-DE0E00B7B400}" destId="{A35FE4DA-D48B-4E57-B730-55C24B2F01EB}" srcOrd="4" destOrd="0" parTransId="{2B434C8F-CCE9-4DE6-9AF7-C0193AB4F461}" sibTransId="{721E6CAF-AB6A-43DE-93E4-96506FB665A5}"/>
    <dgm:cxn modelId="{A00827A0-79CB-4689-9D0B-F6A9AE069999}" srcId="{43000B8D-CDA6-413F-853D-2FD113D0FDE9}" destId="{0E672E27-7202-449C-86CF-277BA54D87E4}" srcOrd="2" destOrd="0" parTransId="{1A3E6144-0C86-4EED-98C4-161CA684BD0F}" sibTransId="{178B7DE3-6681-43A1-8FEC-F9FD7A3CCBD1}"/>
    <dgm:cxn modelId="{5ABB4CBA-7385-468D-9613-43DE65A89B0D}" srcId="{43000B8D-CDA6-413F-853D-2FD113D0FDE9}" destId="{B1CCDEAA-64E0-44A2-B721-88C637EBC6C6}" srcOrd="1" destOrd="0" parTransId="{4330E4A7-9640-4BDA-98AF-4E663E49272F}" sibTransId="{A6F40C0B-8490-474A-90D6-45422C6E0E8D}"/>
    <dgm:cxn modelId="{F05C1323-2D41-4F3D-95DD-F55C86E6667D}" type="presOf" srcId="{B3F58558-2C79-4771-A93F-89079CBF56D5}" destId="{3E1FA6F9-87F9-4B3B-8079-7B5F7C614661}" srcOrd="0" destOrd="1" presId="urn:microsoft.com/office/officeart/2005/8/layout/hList1"/>
    <dgm:cxn modelId="{C3A2DC98-5E28-4841-9341-48811B0BAC53}" type="presOf" srcId="{1838E064-F3B0-4BF7-AD04-2C9E4EB36EA9}" destId="{D4C5EBCA-4A15-4D19-A1C7-3202B79C7A85}" srcOrd="0" destOrd="2" presId="urn:microsoft.com/office/officeart/2005/8/layout/hList1"/>
    <dgm:cxn modelId="{1025868D-569D-4601-A4B7-8D274E116FD7}" type="presOf" srcId="{B1CCDEAA-64E0-44A2-B721-88C637EBC6C6}" destId="{408AA945-4912-4045-8D54-311F2E94755E}" srcOrd="0" destOrd="0" presId="urn:microsoft.com/office/officeart/2005/8/layout/hList1"/>
    <dgm:cxn modelId="{F0C75B2F-7C53-427F-B6D3-E30C3CD8EFB4}" srcId="{B2009E88-FE99-473B-93D2-DE0E00B7B400}" destId="{B32B8A42-950F-418B-B658-A2630D4A7FC1}" srcOrd="6" destOrd="0" parTransId="{5034A522-EBDC-4A14-848A-F1AF7AA78CC9}" sibTransId="{A1412ADE-3422-4A81-A376-A24D9BCE8C9A}"/>
    <dgm:cxn modelId="{84BBCA9A-C789-4983-9B0E-442BE8196167}" type="presOf" srcId="{BDA010C6-A3F8-4BDB-9479-2F1009BDAD40}" destId="{D4C5EBCA-4A15-4D19-A1C7-3202B79C7A85}" srcOrd="0" destOrd="0" presId="urn:microsoft.com/office/officeart/2005/8/layout/hList1"/>
    <dgm:cxn modelId="{267E4DC4-DA1B-4BFC-AF92-714228C11C05}" type="presOf" srcId="{1E8AC835-5F56-4DFD-BFAB-DF01700F0825}" destId="{D4C5EBCA-4A15-4D19-A1C7-3202B79C7A85}" srcOrd="0" destOrd="3" presId="urn:microsoft.com/office/officeart/2005/8/layout/hList1"/>
    <dgm:cxn modelId="{03146386-5510-495D-8A5B-1A9244442C87}" type="presOf" srcId="{4ACDA1A4-C483-4196-9170-12C3F8A08908}" destId="{6145C9BD-EAB7-4275-B34F-A0150C1021D8}" srcOrd="0" destOrd="1" presId="urn:microsoft.com/office/officeart/2005/8/layout/hList1"/>
    <dgm:cxn modelId="{985F24DE-85D1-410B-8871-308BD7EB6BA3}" type="presOf" srcId="{B32B8A42-950F-418B-B658-A2630D4A7FC1}" destId="{D4C5EBCA-4A15-4D19-A1C7-3202B79C7A85}" srcOrd="0" destOrd="6" presId="urn:microsoft.com/office/officeart/2005/8/layout/hList1"/>
    <dgm:cxn modelId="{0122EA6C-374A-4AEC-B225-033C2CB966B4}" srcId="{B1CCDEAA-64E0-44A2-B721-88C637EBC6C6}" destId="{A5F6AFAD-BD65-426F-B668-0349B37027CF}" srcOrd="4" destOrd="0" parTransId="{E236000C-DE8C-434A-84B3-60472DF03BC3}" sibTransId="{C121F174-E892-48F8-AAC8-F5A803B54EA4}"/>
    <dgm:cxn modelId="{3E5ADB7D-7078-40F2-A3FC-72C93814202A}" srcId="{F6DA7DCD-24D1-415E-A8E1-589F3BFCDD7A}" destId="{C21A0EEF-4E8F-4905-819B-0B5B55980B96}" srcOrd="1" destOrd="0" parTransId="{6974A84D-80D1-4E72-ABBE-476363BE5E9E}" sibTransId="{A702AB5E-151B-4B12-AFD3-F05B44462258}"/>
    <dgm:cxn modelId="{CA2290F5-0FF2-4419-A301-C9649ED416E6}" type="presOf" srcId="{C21A0EEF-4E8F-4905-819B-0B5B55980B96}" destId="{6145C9BD-EAB7-4275-B34F-A0150C1021D8}" srcOrd="0" destOrd="5" presId="urn:microsoft.com/office/officeart/2005/8/layout/hList1"/>
    <dgm:cxn modelId="{9AFE46F8-E927-44EE-A6C0-C2D54C604F69}" type="presOf" srcId="{F6DA7DCD-24D1-415E-A8E1-589F3BFCDD7A}" destId="{6145C9BD-EAB7-4275-B34F-A0150C1021D8}" srcOrd="0" destOrd="3" presId="urn:microsoft.com/office/officeart/2005/8/layout/hList1"/>
    <dgm:cxn modelId="{8DFEDFEF-8BC9-450B-A12E-25562CC719F6}" type="presOf" srcId="{A5F6AFAD-BD65-426F-B668-0349B37027CF}" destId="{3E1FA6F9-87F9-4B3B-8079-7B5F7C614661}" srcOrd="0" destOrd="4" presId="urn:microsoft.com/office/officeart/2005/8/layout/hList1"/>
    <dgm:cxn modelId="{86B1F230-59B6-4E49-BA2B-2A9EC36E9D27}" srcId="{B2009E88-FE99-473B-93D2-DE0E00B7B400}" destId="{2E90596D-D0EE-416F-9D2A-31190D2A2E8A}" srcOrd="5" destOrd="0" parTransId="{A7A84896-89F8-4484-BD18-708D54945ADD}" sibTransId="{92AFBD65-C114-4526-9645-55FF6E81E0AC}"/>
    <dgm:cxn modelId="{76FDFBEF-61FB-4A4C-8755-119F2612203E}" srcId="{B1CCDEAA-64E0-44A2-B721-88C637EBC6C6}" destId="{9E77FE85-9451-4D08-B0C0-849A30D29847}" srcOrd="2" destOrd="0" parTransId="{497FD153-2D4C-4639-B43E-0D421A00900B}" sibTransId="{54579C53-5756-4BF7-9726-0827050DB763}"/>
    <dgm:cxn modelId="{7933F3CD-BAD9-45B0-B199-57D6DA62621C}" srcId="{B2009E88-FE99-473B-93D2-DE0E00B7B400}" destId="{1838E064-F3B0-4BF7-AD04-2C9E4EB36EA9}" srcOrd="2" destOrd="0" parTransId="{D05F259F-84DA-4C42-981C-020111741E9B}" sibTransId="{41164B50-5D58-424A-BCBC-6F0A9354BE77}"/>
    <dgm:cxn modelId="{25161499-90EB-4654-86E6-AFDCE0D21C56}" srcId="{F6DA7DCD-24D1-415E-A8E1-589F3BFCDD7A}" destId="{449C17CE-C2E9-4ED9-98B6-51A862C11CE5}" srcOrd="0" destOrd="0" parTransId="{95FDAD6C-AC13-4D9F-9E38-6A9C035F7E98}" sibTransId="{3982EE7D-7050-46E1-94EC-4599330E5DD3}"/>
    <dgm:cxn modelId="{AA31DB47-EDC4-4A44-9522-EBC647FB6DD8}" srcId="{B2009E88-FE99-473B-93D2-DE0E00B7B400}" destId="{BDA010C6-A3F8-4BDB-9479-2F1009BDAD40}" srcOrd="0" destOrd="0" parTransId="{8989CB59-26D7-466A-A500-784FA9F60364}" sibTransId="{182E792C-093C-4DDA-8362-0E96638A9DCA}"/>
    <dgm:cxn modelId="{F487A85B-DAF5-428F-AD1F-D93A75CA0214}" type="presOf" srcId="{58959BF9-31D5-4247-A345-538311A2B7EB}" destId="{D4C5EBCA-4A15-4D19-A1C7-3202B79C7A85}" srcOrd="0" destOrd="1" presId="urn:microsoft.com/office/officeart/2005/8/layout/hList1"/>
    <dgm:cxn modelId="{4CAE7B7D-FC42-491C-B744-B18AA3565D17}" type="presOf" srcId="{449C17CE-C2E9-4ED9-98B6-51A862C11CE5}" destId="{6145C9BD-EAB7-4275-B34F-A0150C1021D8}" srcOrd="0" destOrd="4" presId="urn:microsoft.com/office/officeart/2005/8/layout/hList1"/>
    <dgm:cxn modelId="{F91E6071-91F7-41E9-A583-FCCCC509DF25}" type="presOf" srcId="{B2009E88-FE99-473B-93D2-DE0E00B7B400}" destId="{98CD4C45-4167-4F0F-B705-A221E59059CE}" srcOrd="0" destOrd="0" presId="urn:microsoft.com/office/officeart/2005/8/layout/hList1"/>
    <dgm:cxn modelId="{50DA8F9E-A086-4AA0-9D79-EFE53675086F}" srcId="{B1CCDEAA-64E0-44A2-B721-88C637EBC6C6}" destId="{B21F56A2-4BD0-4DCD-8641-43B77EB52D1D}" srcOrd="0" destOrd="0" parTransId="{BAD4982B-EB51-4991-9314-654E1C104793}" sibTransId="{4914066E-0313-4B3D-89A3-EDCD080B2963}"/>
    <dgm:cxn modelId="{0460D3E2-A696-4F13-B793-0551D0FEACD9}" srcId="{B1CCDEAA-64E0-44A2-B721-88C637EBC6C6}" destId="{D4DD6A61-DD4F-4A6A-A1FE-41F4CBD89517}" srcOrd="5" destOrd="0" parTransId="{09951F0C-2F98-4B60-A7CE-2E248FEA035B}" sibTransId="{6B321652-DCFF-4C8F-BA13-F7E6B4F9E82D}"/>
    <dgm:cxn modelId="{CBCD4872-ED99-49D5-98D2-681F63EC4092}" type="presOf" srcId="{D82590F2-BFC3-4D07-8937-94D9007FDF9F}" destId="{6145C9BD-EAB7-4275-B34F-A0150C1021D8}" srcOrd="0" destOrd="0" presId="urn:microsoft.com/office/officeart/2005/8/layout/hList1"/>
    <dgm:cxn modelId="{96B141D5-B5DA-41F2-9583-477BED7095B8}" type="presOf" srcId="{D4DD6A61-DD4F-4A6A-A1FE-41F4CBD89517}" destId="{3E1FA6F9-87F9-4B3B-8079-7B5F7C614661}" srcOrd="0" destOrd="5" presId="urn:microsoft.com/office/officeart/2005/8/layout/hList1"/>
    <dgm:cxn modelId="{CABD884F-5417-49E3-888D-B6A441DD82A7}" srcId="{0E672E27-7202-449C-86CF-277BA54D87E4}" destId="{D82590F2-BFC3-4D07-8937-94D9007FDF9F}" srcOrd="0" destOrd="0" parTransId="{05B5650F-1E43-4FEA-A28F-EB8CB4F554BC}" sibTransId="{FA12CC8F-04FD-4B63-AE80-100CA9DC1308}"/>
    <dgm:cxn modelId="{AA5C85EF-ADF6-499D-9804-70E29B47046C}" srcId="{0E672E27-7202-449C-86CF-277BA54D87E4}" destId="{F6DA7DCD-24D1-415E-A8E1-589F3BFCDD7A}" srcOrd="1" destOrd="0" parTransId="{F2B6FFC9-430E-4B2B-9062-05BA5E658C15}" sibTransId="{AD4C995F-CBA2-4553-8533-BD98A7DAF489}"/>
    <dgm:cxn modelId="{3BB32B5E-41FE-4A2A-93A7-65BA81293881}" srcId="{B1CCDEAA-64E0-44A2-B721-88C637EBC6C6}" destId="{616F30D7-6E55-418E-A6A3-3A95D6C4338F}" srcOrd="3" destOrd="0" parTransId="{9DD7A170-C6F9-451C-B9EE-B1A7C8BBF91F}" sibTransId="{98B9B355-7D9F-40F7-91AC-C71469C02631}"/>
    <dgm:cxn modelId="{A10531DD-B307-442A-9A3D-1A49B05CCAC0}" type="presOf" srcId="{B21F56A2-4BD0-4DCD-8641-43B77EB52D1D}" destId="{3E1FA6F9-87F9-4B3B-8079-7B5F7C614661}" srcOrd="0" destOrd="0" presId="urn:microsoft.com/office/officeart/2005/8/layout/hList1"/>
    <dgm:cxn modelId="{4D363877-DFBB-4B56-9B70-C577436A6392}" srcId="{D82590F2-BFC3-4D07-8937-94D9007FDF9F}" destId="{4ACDA1A4-C483-4196-9170-12C3F8A08908}" srcOrd="0" destOrd="0" parTransId="{6897F2C2-F81D-44B0-A34F-7DF0E6156C87}" sibTransId="{78E60D26-303A-4B89-8BD2-42DA2DE8D1E0}"/>
    <dgm:cxn modelId="{96CF0D77-09C9-4AEF-8C2C-F07805346805}" type="presOf" srcId="{A35FE4DA-D48B-4E57-B730-55C24B2F01EB}" destId="{D4C5EBCA-4A15-4D19-A1C7-3202B79C7A85}" srcOrd="0" destOrd="4" presId="urn:microsoft.com/office/officeart/2005/8/layout/hList1"/>
    <dgm:cxn modelId="{771B9FC3-8456-4BE3-9E07-43A81B5F2E24}" srcId="{D82590F2-BFC3-4D07-8937-94D9007FDF9F}" destId="{CF1D91CA-239C-4D94-B9AC-FC6BF3E06B5A}" srcOrd="1" destOrd="0" parTransId="{354767C7-C835-4991-908F-E080A6B4D2E3}" sibTransId="{3BA2EBDC-CACF-493D-8DD7-5DBF242BAA10}"/>
    <dgm:cxn modelId="{875268D5-1BA7-404F-BB6D-5BCF946598B2}" srcId="{B2009E88-FE99-473B-93D2-DE0E00B7B400}" destId="{1E8AC835-5F56-4DFD-BFAB-DF01700F0825}" srcOrd="3" destOrd="0" parTransId="{5759B2DA-016F-4766-9592-01CDC2ABC99C}" sibTransId="{A3232105-02CD-4414-96A8-99CCF47C6621}"/>
    <dgm:cxn modelId="{F0910BA1-E83B-4BB5-A0C7-A55D6570140F}" srcId="{B2009E88-FE99-473B-93D2-DE0E00B7B400}" destId="{58959BF9-31D5-4247-A345-538311A2B7EB}" srcOrd="1" destOrd="0" parTransId="{35204C17-DB9B-447B-8967-01CA7055132B}" sibTransId="{117A2168-CEA3-4C85-86AE-4D7DB157F80A}"/>
    <dgm:cxn modelId="{254E7941-D812-49CE-A787-E8D1D639CE6F}" type="presOf" srcId="{43000B8D-CDA6-413F-853D-2FD113D0FDE9}" destId="{887D2B7B-045B-4ED5-A8B8-508B22CE4431}" srcOrd="0" destOrd="0" presId="urn:microsoft.com/office/officeart/2005/8/layout/hList1"/>
    <dgm:cxn modelId="{E56703A2-7C67-42B3-977E-14A2D871D07B}" type="presOf" srcId="{2E90596D-D0EE-416F-9D2A-31190D2A2E8A}" destId="{D4C5EBCA-4A15-4D19-A1C7-3202B79C7A85}" srcOrd="0" destOrd="5" presId="urn:microsoft.com/office/officeart/2005/8/layout/hList1"/>
    <dgm:cxn modelId="{D7A62E50-75E7-4203-9BF9-3BC6A66014B2}" type="presOf" srcId="{F39CDDD7-CF1A-4D11-80D1-0280B16022C4}" destId="{D4C5EBCA-4A15-4D19-A1C7-3202B79C7A85}" srcOrd="0" destOrd="7" presId="urn:microsoft.com/office/officeart/2005/8/layout/hList1"/>
    <dgm:cxn modelId="{67008D02-65F1-4161-971C-9319CA889199}" type="presOf" srcId="{0E672E27-7202-449C-86CF-277BA54D87E4}" destId="{A1FE4489-E03E-412A-819E-9D5118C05886}" srcOrd="0" destOrd="0" presId="urn:microsoft.com/office/officeart/2005/8/layout/hList1"/>
    <dgm:cxn modelId="{E0D70BDB-89E7-4DD5-9309-ED62B199FB82}" srcId="{B1CCDEAA-64E0-44A2-B721-88C637EBC6C6}" destId="{B3F58558-2C79-4771-A93F-89079CBF56D5}" srcOrd="1" destOrd="0" parTransId="{8323D464-7ECE-4CB0-B45E-305E4EA0513C}" sibTransId="{642B9E3A-B6BE-4943-92C0-4862F742D903}"/>
    <dgm:cxn modelId="{7A3EBA47-5798-4E3C-BF4D-49DCAB7D7463}" type="presOf" srcId="{CF1D91CA-239C-4D94-B9AC-FC6BF3E06B5A}" destId="{6145C9BD-EAB7-4275-B34F-A0150C1021D8}" srcOrd="0" destOrd="2" presId="urn:microsoft.com/office/officeart/2005/8/layout/hList1"/>
    <dgm:cxn modelId="{C355B65C-F517-42A3-91AE-00CC64AFD210}" type="presParOf" srcId="{887D2B7B-045B-4ED5-A8B8-508B22CE4431}" destId="{6CF1CB0C-1AB4-443B-9AA7-EF453B0D9AB7}" srcOrd="0" destOrd="0" presId="urn:microsoft.com/office/officeart/2005/8/layout/hList1"/>
    <dgm:cxn modelId="{9011624F-16B6-4441-A721-A9A44121CB6A}" type="presParOf" srcId="{6CF1CB0C-1AB4-443B-9AA7-EF453B0D9AB7}" destId="{98CD4C45-4167-4F0F-B705-A221E59059CE}" srcOrd="0" destOrd="0" presId="urn:microsoft.com/office/officeart/2005/8/layout/hList1"/>
    <dgm:cxn modelId="{65D9C36A-4896-437A-A8AB-9A93BEC19E56}" type="presParOf" srcId="{6CF1CB0C-1AB4-443B-9AA7-EF453B0D9AB7}" destId="{D4C5EBCA-4A15-4D19-A1C7-3202B79C7A85}" srcOrd="1" destOrd="0" presId="urn:microsoft.com/office/officeart/2005/8/layout/hList1"/>
    <dgm:cxn modelId="{DDFBA591-4D47-48BB-8A79-683104DF364A}" type="presParOf" srcId="{887D2B7B-045B-4ED5-A8B8-508B22CE4431}" destId="{CAD2BB96-1FE9-48B6-9E7B-B2C63ABD92B5}" srcOrd="1" destOrd="0" presId="urn:microsoft.com/office/officeart/2005/8/layout/hList1"/>
    <dgm:cxn modelId="{AE13DF8A-0955-4872-99E5-EC9620C8C746}" type="presParOf" srcId="{887D2B7B-045B-4ED5-A8B8-508B22CE4431}" destId="{C02581EF-6C65-4D30-AF62-4EAA951DD877}" srcOrd="2" destOrd="0" presId="urn:microsoft.com/office/officeart/2005/8/layout/hList1"/>
    <dgm:cxn modelId="{3202BCA6-D7CE-4C35-92CD-1B231D7DACCE}" type="presParOf" srcId="{C02581EF-6C65-4D30-AF62-4EAA951DD877}" destId="{408AA945-4912-4045-8D54-311F2E94755E}" srcOrd="0" destOrd="0" presId="urn:microsoft.com/office/officeart/2005/8/layout/hList1"/>
    <dgm:cxn modelId="{EE25C883-401D-4727-B909-E2396F52E4A6}" type="presParOf" srcId="{C02581EF-6C65-4D30-AF62-4EAA951DD877}" destId="{3E1FA6F9-87F9-4B3B-8079-7B5F7C614661}" srcOrd="1" destOrd="0" presId="urn:microsoft.com/office/officeart/2005/8/layout/hList1"/>
    <dgm:cxn modelId="{18F8C705-0C5E-4562-97D0-F687FB823413}" type="presParOf" srcId="{887D2B7B-045B-4ED5-A8B8-508B22CE4431}" destId="{0D8732B4-D632-43A1-8018-7F75549EED6E}" srcOrd="3" destOrd="0" presId="urn:microsoft.com/office/officeart/2005/8/layout/hList1"/>
    <dgm:cxn modelId="{FD7C5F7F-98B1-457A-90A8-1DDAB4A03DA4}" type="presParOf" srcId="{887D2B7B-045B-4ED5-A8B8-508B22CE4431}" destId="{36CB6025-5903-4529-887F-3FE3FBAE75ED}" srcOrd="4" destOrd="0" presId="urn:microsoft.com/office/officeart/2005/8/layout/hList1"/>
    <dgm:cxn modelId="{970912F0-815F-4A48-82C2-96745A795DAB}" type="presParOf" srcId="{36CB6025-5903-4529-887F-3FE3FBAE75ED}" destId="{A1FE4489-E03E-412A-819E-9D5118C05886}" srcOrd="0" destOrd="0" presId="urn:microsoft.com/office/officeart/2005/8/layout/hList1"/>
    <dgm:cxn modelId="{4055EACC-2E89-4AD1-9436-26782DC0E02A}" type="presParOf" srcId="{36CB6025-5903-4529-887F-3FE3FBAE75ED}" destId="{6145C9BD-EAB7-4275-B34F-A0150C1021D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30079A-8D02-4B93-8B52-2A5AB3256A76}" type="doc">
      <dgm:prSet loTypeId="urn:microsoft.com/office/officeart/2005/8/layout/radial1" loCatId="cycle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pPr latinLnBrk="1"/>
          <a:endParaRPr lang="ko-KR" altLang="en-US"/>
        </a:p>
      </dgm:t>
    </dgm:pt>
    <dgm:pt modelId="{DF6BA76A-148E-4CA8-B032-C7002D0F0A1B}">
      <dgm:prSet phldrT="[텍스트]" custT="1"/>
      <dgm:spPr/>
      <dgm:t>
        <a:bodyPr/>
        <a:lstStyle/>
        <a:p>
          <a:pPr latinLnBrk="1"/>
          <a:r>
            <a:rPr lang="ko-KR" altLang="en-US" sz="1800" b="1" dirty="0" smtClean="0"/>
            <a:t>치료제의 선택</a:t>
          </a:r>
          <a:endParaRPr lang="ko-KR" altLang="en-US" sz="1800" b="1" dirty="0"/>
        </a:p>
      </dgm:t>
    </dgm:pt>
    <dgm:pt modelId="{7340415E-3D6C-42A5-9C5C-50B1D5D3FE78}" type="parTrans" cxnId="{93844877-942A-4091-A1E7-265EEECB7530}">
      <dgm:prSet/>
      <dgm:spPr/>
      <dgm:t>
        <a:bodyPr/>
        <a:lstStyle/>
        <a:p>
          <a:pPr latinLnBrk="1"/>
          <a:endParaRPr lang="ko-KR" altLang="en-US"/>
        </a:p>
      </dgm:t>
    </dgm:pt>
    <dgm:pt modelId="{9AFF69F6-1243-48D6-8C69-61A17AA5BDBC}" type="sibTrans" cxnId="{93844877-942A-4091-A1E7-265EEECB7530}">
      <dgm:prSet/>
      <dgm:spPr/>
      <dgm:t>
        <a:bodyPr/>
        <a:lstStyle/>
        <a:p>
          <a:pPr latinLnBrk="1"/>
          <a:endParaRPr lang="ko-KR" altLang="en-US"/>
        </a:p>
      </dgm:t>
    </dgm:pt>
    <dgm:pt modelId="{83B485BD-7FDA-468B-83A0-7C2AD11FF273}">
      <dgm:prSet phldrT="[텍스트]"/>
      <dgm:spPr/>
      <dgm:t>
        <a:bodyPr/>
        <a:lstStyle/>
        <a:p>
          <a:pPr latinLnBrk="1"/>
          <a:r>
            <a:rPr lang="ko-KR" altLang="en-US" b="1" dirty="0" smtClean="0">
              <a:solidFill>
                <a:schemeClr val="tx1"/>
              </a:solidFill>
            </a:rPr>
            <a:t>이전 치료    병력</a:t>
          </a:r>
          <a:endParaRPr lang="ko-KR" altLang="en-US" b="1" dirty="0">
            <a:solidFill>
              <a:schemeClr val="tx1"/>
            </a:solidFill>
          </a:endParaRPr>
        </a:p>
      </dgm:t>
    </dgm:pt>
    <dgm:pt modelId="{9184E760-A99C-4296-98CA-006115BAE5AC}" type="parTrans" cxnId="{DA980CDA-D454-4784-A29C-FE33B8852CA5}">
      <dgm:prSet/>
      <dgm:spPr/>
      <dgm:t>
        <a:bodyPr/>
        <a:lstStyle/>
        <a:p>
          <a:pPr latinLnBrk="1"/>
          <a:endParaRPr lang="ko-KR" altLang="en-US"/>
        </a:p>
      </dgm:t>
    </dgm:pt>
    <dgm:pt modelId="{C2F93DF3-F040-47C1-B711-4D6ED6465BF0}" type="sibTrans" cxnId="{DA980CDA-D454-4784-A29C-FE33B8852CA5}">
      <dgm:prSet/>
      <dgm:spPr/>
      <dgm:t>
        <a:bodyPr/>
        <a:lstStyle/>
        <a:p>
          <a:pPr latinLnBrk="1"/>
          <a:endParaRPr lang="ko-KR" altLang="en-US"/>
        </a:p>
      </dgm:t>
    </dgm:pt>
    <dgm:pt modelId="{8E695BF6-7014-45B3-B871-F63D4494BDE1}">
      <dgm:prSet phldrT="[텍스트]"/>
      <dgm:spPr/>
      <dgm:t>
        <a:bodyPr/>
        <a:lstStyle/>
        <a:p>
          <a:pPr latinLnBrk="1"/>
          <a:r>
            <a:rPr lang="en-US" altLang="ko-KR" b="1" dirty="0" smtClean="0">
              <a:solidFill>
                <a:schemeClr val="tx1"/>
              </a:solidFill>
            </a:rPr>
            <a:t>HCV </a:t>
          </a:r>
          <a:r>
            <a:rPr lang="ko-KR" altLang="en-US" b="1" dirty="0" smtClean="0">
              <a:solidFill>
                <a:schemeClr val="tx1"/>
              </a:solidFill>
            </a:rPr>
            <a:t>유전형</a:t>
          </a:r>
          <a:r>
            <a:rPr lang="en-US" altLang="ko-KR" b="1" dirty="0" smtClean="0">
              <a:solidFill>
                <a:schemeClr val="tx1"/>
              </a:solidFill>
            </a:rPr>
            <a:t>/</a:t>
          </a:r>
          <a:r>
            <a:rPr lang="ko-KR" altLang="en-US" b="1" dirty="0" smtClean="0">
              <a:solidFill>
                <a:schemeClr val="tx1"/>
              </a:solidFill>
            </a:rPr>
            <a:t>유전아형</a:t>
          </a:r>
          <a:endParaRPr lang="ko-KR" altLang="en-US" b="1" dirty="0">
            <a:solidFill>
              <a:schemeClr val="tx1"/>
            </a:solidFill>
          </a:endParaRPr>
        </a:p>
      </dgm:t>
    </dgm:pt>
    <dgm:pt modelId="{CB4C2067-0766-48FF-87CF-F3FE303E503B}" type="parTrans" cxnId="{B4782D91-98F4-49E0-8B29-F8811CB8798F}">
      <dgm:prSet/>
      <dgm:spPr/>
      <dgm:t>
        <a:bodyPr/>
        <a:lstStyle/>
        <a:p>
          <a:pPr latinLnBrk="1"/>
          <a:endParaRPr lang="ko-KR" altLang="en-US"/>
        </a:p>
      </dgm:t>
    </dgm:pt>
    <dgm:pt modelId="{5B3A693E-DCA9-419D-A078-0DB466A14A3C}" type="sibTrans" cxnId="{B4782D91-98F4-49E0-8B29-F8811CB8798F}">
      <dgm:prSet/>
      <dgm:spPr/>
      <dgm:t>
        <a:bodyPr/>
        <a:lstStyle/>
        <a:p>
          <a:pPr latinLnBrk="1"/>
          <a:endParaRPr lang="ko-KR" altLang="en-US"/>
        </a:p>
      </dgm:t>
    </dgm:pt>
    <dgm:pt modelId="{94201349-B350-47D2-87D9-2D285F475560}">
      <dgm:prSet phldrT="[텍스트]"/>
      <dgm:spPr/>
      <dgm:t>
        <a:bodyPr/>
        <a:lstStyle/>
        <a:p>
          <a:pPr latinLnBrk="1"/>
          <a:r>
            <a:rPr lang="ko-KR" altLang="en-US" b="1" dirty="0" smtClean="0">
              <a:solidFill>
                <a:schemeClr val="tx1"/>
              </a:solidFill>
            </a:rPr>
            <a:t>간 질환의    심각 정도</a:t>
          </a:r>
          <a:endParaRPr lang="ko-KR" altLang="en-US" b="1" dirty="0">
            <a:solidFill>
              <a:schemeClr val="tx1"/>
            </a:solidFill>
          </a:endParaRPr>
        </a:p>
      </dgm:t>
    </dgm:pt>
    <dgm:pt modelId="{DB5957F1-66A7-4519-9CEF-4933148A0FD4}" type="parTrans" cxnId="{22D58ABD-0D25-48D7-B6C2-726DB80BF270}">
      <dgm:prSet/>
      <dgm:spPr/>
      <dgm:t>
        <a:bodyPr/>
        <a:lstStyle/>
        <a:p>
          <a:pPr latinLnBrk="1"/>
          <a:endParaRPr lang="ko-KR" altLang="en-US"/>
        </a:p>
      </dgm:t>
    </dgm:pt>
    <dgm:pt modelId="{C5B2ABD3-FE86-4B5E-8CF4-A291178752F0}" type="sibTrans" cxnId="{22D58ABD-0D25-48D7-B6C2-726DB80BF270}">
      <dgm:prSet/>
      <dgm:spPr/>
      <dgm:t>
        <a:bodyPr/>
        <a:lstStyle/>
        <a:p>
          <a:pPr latinLnBrk="1"/>
          <a:endParaRPr lang="ko-KR" altLang="en-US"/>
        </a:p>
      </dgm:t>
    </dgm:pt>
    <dgm:pt modelId="{DE16CD7C-519E-4647-B90C-1450618927BC}">
      <dgm:prSet phldrT="[텍스트]"/>
      <dgm:spPr/>
      <dgm:t>
        <a:bodyPr/>
        <a:lstStyle/>
        <a:p>
          <a:pPr latinLnBrk="1"/>
          <a:r>
            <a:rPr lang="ko-KR" altLang="en-US" b="1" dirty="0" smtClean="0">
              <a:solidFill>
                <a:schemeClr val="tx1"/>
              </a:solidFill>
            </a:rPr>
            <a:t>환자의          공존 질환</a:t>
          </a:r>
          <a:endParaRPr lang="ko-KR" altLang="en-US" b="1" dirty="0">
            <a:solidFill>
              <a:schemeClr val="tx1"/>
            </a:solidFill>
          </a:endParaRPr>
        </a:p>
      </dgm:t>
    </dgm:pt>
    <dgm:pt modelId="{63F820D9-B40A-4AC9-9286-5FFE65911D6A}" type="parTrans" cxnId="{3985EB10-BC5A-4CE6-B1CE-A3A29B2C9FC6}">
      <dgm:prSet/>
      <dgm:spPr/>
      <dgm:t>
        <a:bodyPr/>
        <a:lstStyle/>
        <a:p>
          <a:pPr latinLnBrk="1"/>
          <a:endParaRPr lang="ko-KR" altLang="en-US"/>
        </a:p>
      </dgm:t>
    </dgm:pt>
    <dgm:pt modelId="{F4AB35CB-1511-4CF9-A1DB-788C83D062EC}" type="sibTrans" cxnId="{3985EB10-BC5A-4CE6-B1CE-A3A29B2C9FC6}">
      <dgm:prSet/>
      <dgm:spPr/>
      <dgm:t>
        <a:bodyPr/>
        <a:lstStyle/>
        <a:p>
          <a:pPr latinLnBrk="1"/>
          <a:endParaRPr lang="ko-KR" altLang="en-US"/>
        </a:p>
      </dgm:t>
    </dgm:pt>
    <dgm:pt modelId="{1A4D7CAF-1DA3-4430-8C39-1DFCEFA5D2F0}">
      <dgm:prSet phldrT="[텍스트]"/>
      <dgm:spPr/>
      <dgm:t>
        <a:bodyPr/>
        <a:lstStyle/>
        <a:p>
          <a:pPr latinLnBrk="1"/>
          <a:r>
            <a:rPr lang="ko-KR" altLang="en-US" b="1" dirty="0" smtClean="0">
              <a:solidFill>
                <a:schemeClr val="tx1"/>
              </a:solidFill>
            </a:rPr>
            <a:t>치료제의 약동학적 특성</a:t>
          </a:r>
          <a:endParaRPr lang="ko-KR" altLang="en-US" b="1" dirty="0">
            <a:solidFill>
              <a:schemeClr val="tx1"/>
            </a:solidFill>
          </a:endParaRPr>
        </a:p>
      </dgm:t>
    </dgm:pt>
    <dgm:pt modelId="{1EFDA5AF-7D3D-4C3B-9346-28A45A772D76}" type="parTrans" cxnId="{4DD8071E-E7BC-481B-826F-90C002EEF44F}">
      <dgm:prSet/>
      <dgm:spPr/>
      <dgm:t>
        <a:bodyPr/>
        <a:lstStyle/>
        <a:p>
          <a:pPr latinLnBrk="1"/>
          <a:endParaRPr lang="ko-KR" altLang="en-US"/>
        </a:p>
      </dgm:t>
    </dgm:pt>
    <dgm:pt modelId="{CD2095B1-CC21-49C8-8406-4752B5E888EA}" type="sibTrans" cxnId="{4DD8071E-E7BC-481B-826F-90C002EEF44F}">
      <dgm:prSet/>
      <dgm:spPr/>
      <dgm:t>
        <a:bodyPr/>
        <a:lstStyle/>
        <a:p>
          <a:pPr latinLnBrk="1"/>
          <a:endParaRPr lang="ko-KR" altLang="en-US"/>
        </a:p>
      </dgm:t>
    </dgm:pt>
    <dgm:pt modelId="{C12EE008-9DE0-4A75-A83A-690F298A419E}">
      <dgm:prSet phldrT="[텍스트]"/>
      <dgm:spPr/>
      <dgm:t>
        <a:bodyPr/>
        <a:lstStyle/>
        <a:p>
          <a:pPr latinLnBrk="1"/>
          <a:r>
            <a:rPr lang="ko-KR" altLang="en-US" b="1" dirty="0" smtClean="0">
              <a:solidFill>
                <a:schemeClr val="tx1"/>
              </a:solidFill>
            </a:rPr>
            <a:t>약물</a:t>
          </a:r>
          <a:r>
            <a:rPr lang="en-US" altLang="ko-KR" b="1" dirty="0" smtClean="0">
              <a:solidFill>
                <a:schemeClr val="tx1"/>
              </a:solidFill>
            </a:rPr>
            <a:t>-</a:t>
          </a:r>
          <a:r>
            <a:rPr lang="ko-KR" altLang="en-US" b="1" dirty="0" smtClean="0">
              <a:solidFill>
                <a:schemeClr val="tx1"/>
              </a:solidFill>
            </a:rPr>
            <a:t>약물 상호작용</a:t>
          </a:r>
          <a:r>
            <a:rPr lang="en-US" altLang="ko-KR" b="1" dirty="0" smtClean="0">
              <a:solidFill>
                <a:schemeClr val="tx1"/>
              </a:solidFill>
            </a:rPr>
            <a:t>*</a:t>
          </a:r>
          <a:endParaRPr lang="ko-KR" altLang="en-US" b="1" dirty="0">
            <a:solidFill>
              <a:schemeClr val="tx1"/>
            </a:solidFill>
          </a:endParaRPr>
        </a:p>
      </dgm:t>
    </dgm:pt>
    <dgm:pt modelId="{E130C7AE-3A33-4AF6-8739-B9117F9787FD}" type="parTrans" cxnId="{46E22744-F669-4A48-910C-62A284C027B3}">
      <dgm:prSet/>
      <dgm:spPr/>
      <dgm:t>
        <a:bodyPr/>
        <a:lstStyle/>
        <a:p>
          <a:pPr latinLnBrk="1"/>
          <a:endParaRPr lang="ko-KR" altLang="en-US"/>
        </a:p>
      </dgm:t>
    </dgm:pt>
    <dgm:pt modelId="{8AC08DCC-5131-4DAD-A2EA-FB27F5924C86}" type="sibTrans" cxnId="{46E22744-F669-4A48-910C-62A284C027B3}">
      <dgm:prSet/>
      <dgm:spPr/>
      <dgm:t>
        <a:bodyPr/>
        <a:lstStyle/>
        <a:p>
          <a:pPr latinLnBrk="1"/>
          <a:endParaRPr lang="ko-KR" altLang="en-US"/>
        </a:p>
      </dgm:t>
    </dgm:pt>
    <dgm:pt modelId="{7FC122F3-3015-4B56-9658-7223E55E6783}" type="pres">
      <dgm:prSet presAssocID="{0530079A-8D02-4B93-8B52-2A5AB3256A7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882FACE-036F-4863-8A9C-1E2DF27DEE80}" type="pres">
      <dgm:prSet presAssocID="{DF6BA76A-148E-4CA8-B032-C7002D0F0A1B}" presName="centerShape" presStyleLbl="node0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8E580236-44BF-4744-B183-A31189452756}" type="pres">
      <dgm:prSet presAssocID="{9184E760-A99C-4296-98CA-006115BAE5AC}" presName="Name9" presStyleLbl="parChTrans1D2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250F61B7-E1F6-46C4-AFEA-47D71FDFA04A}" type="pres">
      <dgm:prSet presAssocID="{9184E760-A99C-4296-98CA-006115BAE5AC}" presName="connTx" presStyleLbl="parChTrans1D2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484543A8-A84D-4F83-9C83-3C58909D474E}" type="pres">
      <dgm:prSet presAssocID="{83B485BD-7FDA-468B-83A0-7C2AD11FF27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56C58A6-0B5F-4D61-817E-077323F14A56}" type="pres">
      <dgm:prSet presAssocID="{CB4C2067-0766-48FF-87CF-F3FE303E503B}" presName="Name9" presStyleLbl="parChTrans1D2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1ECCB562-8673-4C3A-A7BE-61C7922707E3}" type="pres">
      <dgm:prSet presAssocID="{CB4C2067-0766-48FF-87CF-F3FE303E503B}" presName="connTx" presStyleLbl="parChTrans1D2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3B243D8F-30ED-45C4-BFCD-B0D45602F47E}" type="pres">
      <dgm:prSet presAssocID="{8E695BF6-7014-45B3-B871-F63D4494BDE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AC5B2DF-BC5E-4EA3-9FE8-EABB745B76BF}" type="pres">
      <dgm:prSet presAssocID="{DB5957F1-66A7-4519-9CEF-4933148A0FD4}" presName="Name9" presStyleLbl="parChTrans1D2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55D79D03-A8F7-4A8F-816E-A03CCD3EAA98}" type="pres">
      <dgm:prSet presAssocID="{DB5957F1-66A7-4519-9CEF-4933148A0FD4}" presName="connTx" presStyleLbl="parChTrans1D2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AFDDB721-0B06-49A3-8ABB-7FA129EFBA0F}" type="pres">
      <dgm:prSet presAssocID="{94201349-B350-47D2-87D9-2D285F47556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9C9E0DC-3651-4A14-9E0B-7CA5239E2F46}" type="pres">
      <dgm:prSet presAssocID="{63F820D9-B40A-4AC9-9286-5FFE65911D6A}" presName="Name9" presStyleLbl="parChTrans1D2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3BFD8BC1-FCEE-4ACC-9215-1A4CC818BCE6}" type="pres">
      <dgm:prSet presAssocID="{63F820D9-B40A-4AC9-9286-5FFE65911D6A}" presName="connTx" presStyleLbl="parChTrans1D2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5FBC0A60-1484-4D19-84E3-C30E9230829B}" type="pres">
      <dgm:prSet presAssocID="{DE16CD7C-519E-4647-B90C-1450618927B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389F032-2421-4383-9843-567C7985CC5D}" type="pres">
      <dgm:prSet presAssocID="{1EFDA5AF-7D3D-4C3B-9346-28A45A772D76}" presName="Name9" presStyleLbl="parChTrans1D2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0822AFED-EF94-47F0-A0BA-3E8B78926B41}" type="pres">
      <dgm:prSet presAssocID="{1EFDA5AF-7D3D-4C3B-9346-28A45A772D76}" presName="connTx" presStyleLbl="parChTrans1D2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3FE166C3-D6D6-4DF0-8BBC-1E713EB97A8A}" type="pres">
      <dgm:prSet presAssocID="{1A4D7CAF-1DA3-4430-8C39-1DFCEFA5D2F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9B26AAD-DDE3-4EE2-B904-7BAF92575193}" type="pres">
      <dgm:prSet presAssocID="{E130C7AE-3A33-4AF6-8739-B9117F9787FD}" presName="Name9" presStyleLbl="parChTrans1D2" presStyleIdx="5" presStyleCnt="6"/>
      <dgm:spPr/>
      <dgm:t>
        <a:bodyPr/>
        <a:lstStyle/>
        <a:p>
          <a:pPr latinLnBrk="1"/>
          <a:endParaRPr lang="ko-KR" altLang="en-US"/>
        </a:p>
      </dgm:t>
    </dgm:pt>
    <dgm:pt modelId="{F4F89BA1-E73D-4F5F-8CF6-C66A20A47633}" type="pres">
      <dgm:prSet presAssocID="{E130C7AE-3A33-4AF6-8739-B9117F9787FD}" presName="connTx" presStyleLbl="parChTrans1D2" presStyleIdx="5" presStyleCnt="6"/>
      <dgm:spPr/>
      <dgm:t>
        <a:bodyPr/>
        <a:lstStyle/>
        <a:p>
          <a:pPr latinLnBrk="1"/>
          <a:endParaRPr lang="ko-KR" altLang="en-US"/>
        </a:p>
      </dgm:t>
    </dgm:pt>
    <dgm:pt modelId="{A072355B-2320-49BF-9A38-274B320E53CB}" type="pres">
      <dgm:prSet presAssocID="{C12EE008-9DE0-4A75-A83A-690F298A419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9ACAB99-B676-4CA7-AEF2-9BFA9EC96A85}" type="presOf" srcId="{1EFDA5AF-7D3D-4C3B-9346-28A45A772D76}" destId="{0822AFED-EF94-47F0-A0BA-3E8B78926B41}" srcOrd="1" destOrd="0" presId="urn:microsoft.com/office/officeart/2005/8/layout/radial1"/>
    <dgm:cxn modelId="{4AB43393-2DF7-483B-B6C9-05166A1CFBF3}" type="presOf" srcId="{E130C7AE-3A33-4AF6-8739-B9117F9787FD}" destId="{F4F89BA1-E73D-4F5F-8CF6-C66A20A47633}" srcOrd="1" destOrd="0" presId="urn:microsoft.com/office/officeart/2005/8/layout/radial1"/>
    <dgm:cxn modelId="{0D2810A0-3B1C-4FF1-B783-C888B506E0B7}" type="presOf" srcId="{CB4C2067-0766-48FF-87CF-F3FE303E503B}" destId="{1ECCB562-8673-4C3A-A7BE-61C7922707E3}" srcOrd="1" destOrd="0" presId="urn:microsoft.com/office/officeart/2005/8/layout/radial1"/>
    <dgm:cxn modelId="{979EAA9C-8BAB-49B2-A38D-33C06F95EEDF}" type="presOf" srcId="{DF6BA76A-148E-4CA8-B032-C7002D0F0A1B}" destId="{5882FACE-036F-4863-8A9C-1E2DF27DEE80}" srcOrd="0" destOrd="0" presId="urn:microsoft.com/office/officeart/2005/8/layout/radial1"/>
    <dgm:cxn modelId="{B4782D91-98F4-49E0-8B29-F8811CB8798F}" srcId="{DF6BA76A-148E-4CA8-B032-C7002D0F0A1B}" destId="{8E695BF6-7014-45B3-B871-F63D4494BDE1}" srcOrd="1" destOrd="0" parTransId="{CB4C2067-0766-48FF-87CF-F3FE303E503B}" sibTransId="{5B3A693E-DCA9-419D-A078-0DB466A14A3C}"/>
    <dgm:cxn modelId="{D27124F9-E0F8-4C84-AAC6-E20C4896AE14}" type="presOf" srcId="{8E695BF6-7014-45B3-B871-F63D4494BDE1}" destId="{3B243D8F-30ED-45C4-BFCD-B0D45602F47E}" srcOrd="0" destOrd="0" presId="urn:microsoft.com/office/officeart/2005/8/layout/radial1"/>
    <dgm:cxn modelId="{46E22744-F669-4A48-910C-62A284C027B3}" srcId="{DF6BA76A-148E-4CA8-B032-C7002D0F0A1B}" destId="{C12EE008-9DE0-4A75-A83A-690F298A419E}" srcOrd="5" destOrd="0" parTransId="{E130C7AE-3A33-4AF6-8739-B9117F9787FD}" sibTransId="{8AC08DCC-5131-4DAD-A2EA-FB27F5924C86}"/>
    <dgm:cxn modelId="{22D58ABD-0D25-48D7-B6C2-726DB80BF270}" srcId="{DF6BA76A-148E-4CA8-B032-C7002D0F0A1B}" destId="{94201349-B350-47D2-87D9-2D285F475560}" srcOrd="2" destOrd="0" parTransId="{DB5957F1-66A7-4519-9CEF-4933148A0FD4}" sibTransId="{C5B2ABD3-FE86-4B5E-8CF4-A291178752F0}"/>
    <dgm:cxn modelId="{21B3B1F3-8EE8-4DF5-B9DB-F57761C42389}" type="presOf" srcId="{DB5957F1-66A7-4519-9CEF-4933148A0FD4}" destId="{55D79D03-A8F7-4A8F-816E-A03CCD3EAA98}" srcOrd="1" destOrd="0" presId="urn:microsoft.com/office/officeart/2005/8/layout/radial1"/>
    <dgm:cxn modelId="{8B0F82EF-BAFF-4C31-9EA2-7F55E0FFCC94}" type="presOf" srcId="{63F820D9-B40A-4AC9-9286-5FFE65911D6A}" destId="{3BFD8BC1-FCEE-4ACC-9215-1A4CC818BCE6}" srcOrd="1" destOrd="0" presId="urn:microsoft.com/office/officeart/2005/8/layout/radial1"/>
    <dgm:cxn modelId="{84ECB562-3532-46DB-BC99-187C26037834}" type="presOf" srcId="{63F820D9-B40A-4AC9-9286-5FFE65911D6A}" destId="{C9C9E0DC-3651-4A14-9E0B-7CA5239E2F46}" srcOrd="0" destOrd="0" presId="urn:microsoft.com/office/officeart/2005/8/layout/radial1"/>
    <dgm:cxn modelId="{FD5C0C58-8B52-4D6B-B398-F5EC9A29F58F}" type="presOf" srcId="{83B485BD-7FDA-468B-83A0-7C2AD11FF273}" destId="{484543A8-A84D-4F83-9C83-3C58909D474E}" srcOrd="0" destOrd="0" presId="urn:microsoft.com/office/officeart/2005/8/layout/radial1"/>
    <dgm:cxn modelId="{3985EB10-BC5A-4CE6-B1CE-A3A29B2C9FC6}" srcId="{DF6BA76A-148E-4CA8-B032-C7002D0F0A1B}" destId="{DE16CD7C-519E-4647-B90C-1450618927BC}" srcOrd="3" destOrd="0" parTransId="{63F820D9-B40A-4AC9-9286-5FFE65911D6A}" sibTransId="{F4AB35CB-1511-4CF9-A1DB-788C83D062EC}"/>
    <dgm:cxn modelId="{D38767BA-B5AB-4E7A-B54C-38E6CAD2CAB7}" type="presOf" srcId="{CB4C2067-0766-48FF-87CF-F3FE303E503B}" destId="{E56C58A6-0B5F-4D61-817E-077323F14A56}" srcOrd="0" destOrd="0" presId="urn:microsoft.com/office/officeart/2005/8/layout/radial1"/>
    <dgm:cxn modelId="{661B67B3-F9B9-4D7F-A2B9-CD6D6863DDA0}" type="presOf" srcId="{9184E760-A99C-4296-98CA-006115BAE5AC}" destId="{250F61B7-E1F6-46C4-AFEA-47D71FDFA04A}" srcOrd="1" destOrd="0" presId="urn:microsoft.com/office/officeart/2005/8/layout/radial1"/>
    <dgm:cxn modelId="{2DA392FB-B191-4478-A262-F21495B25FD4}" type="presOf" srcId="{C12EE008-9DE0-4A75-A83A-690F298A419E}" destId="{A072355B-2320-49BF-9A38-274B320E53CB}" srcOrd="0" destOrd="0" presId="urn:microsoft.com/office/officeart/2005/8/layout/radial1"/>
    <dgm:cxn modelId="{BB03DF28-1B90-4333-8B24-80851816FE6F}" type="presOf" srcId="{9184E760-A99C-4296-98CA-006115BAE5AC}" destId="{8E580236-44BF-4744-B183-A31189452756}" srcOrd="0" destOrd="0" presId="urn:microsoft.com/office/officeart/2005/8/layout/radial1"/>
    <dgm:cxn modelId="{93844877-942A-4091-A1E7-265EEECB7530}" srcId="{0530079A-8D02-4B93-8B52-2A5AB3256A76}" destId="{DF6BA76A-148E-4CA8-B032-C7002D0F0A1B}" srcOrd="0" destOrd="0" parTransId="{7340415E-3D6C-42A5-9C5C-50B1D5D3FE78}" sibTransId="{9AFF69F6-1243-48D6-8C69-61A17AA5BDBC}"/>
    <dgm:cxn modelId="{DA980CDA-D454-4784-A29C-FE33B8852CA5}" srcId="{DF6BA76A-148E-4CA8-B032-C7002D0F0A1B}" destId="{83B485BD-7FDA-468B-83A0-7C2AD11FF273}" srcOrd="0" destOrd="0" parTransId="{9184E760-A99C-4296-98CA-006115BAE5AC}" sibTransId="{C2F93DF3-F040-47C1-B711-4D6ED6465BF0}"/>
    <dgm:cxn modelId="{572E4318-01D0-4E4D-BE95-775EAF09F1D1}" type="presOf" srcId="{E130C7AE-3A33-4AF6-8739-B9117F9787FD}" destId="{59B26AAD-DDE3-4EE2-B904-7BAF92575193}" srcOrd="0" destOrd="0" presId="urn:microsoft.com/office/officeart/2005/8/layout/radial1"/>
    <dgm:cxn modelId="{246F76E1-88C5-4376-A74B-630E2799CBD8}" type="presOf" srcId="{1A4D7CAF-1DA3-4430-8C39-1DFCEFA5D2F0}" destId="{3FE166C3-D6D6-4DF0-8BBC-1E713EB97A8A}" srcOrd="0" destOrd="0" presId="urn:microsoft.com/office/officeart/2005/8/layout/radial1"/>
    <dgm:cxn modelId="{92DA9100-85A8-4A6F-8F59-F434D7855CBC}" type="presOf" srcId="{0530079A-8D02-4B93-8B52-2A5AB3256A76}" destId="{7FC122F3-3015-4B56-9658-7223E55E6783}" srcOrd="0" destOrd="0" presId="urn:microsoft.com/office/officeart/2005/8/layout/radial1"/>
    <dgm:cxn modelId="{AE35F87D-4213-4CF6-A7AB-30370BF198D4}" type="presOf" srcId="{1EFDA5AF-7D3D-4C3B-9346-28A45A772D76}" destId="{1389F032-2421-4383-9843-567C7985CC5D}" srcOrd="0" destOrd="0" presId="urn:microsoft.com/office/officeart/2005/8/layout/radial1"/>
    <dgm:cxn modelId="{8F7E129F-D1A0-45A9-B0F1-EB33F53C6C0D}" type="presOf" srcId="{DB5957F1-66A7-4519-9CEF-4933148A0FD4}" destId="{1AC5B2DF-BC5E-4EA3-9FE8-EABB745B76BF}" srcOrd="0" destOrd="0" presId="urn:microsoft.com/office/officeart/2005/8/layout/radial1"/>
    <dgm:cxn modelId="{CC963874-7CBE-4C9B-B66F-4C2D56EB1067}" type="presOf" srcId="{94201349-B350-47D2-87D9-2D285F475560}" destId="{AFDDB721-0B06-49A3-8ABB-7FA129EFBA0F}" srcOrd="0" destOrd="0" presId="urn:microsoft.com/office/officeart/2005/8/layout/radial1"/>
    <dgm:cxn modelId="{ED10C241-A0F2-4486-869D-917C54D0E5E7}" type="presOf" srcId="{DE16CD7C-519E-4647-B90C-1450618927BC}" destId="{5FBC0A60-1484-4D19-84E3-C30E9230829B}" srcOrd="0" destOrd="0" presId="urn:microsoft.com/office/officeart/2005/8/layout/radial1"/>
    <dgm:cxn modelId="{4DD8071E-E7BC-481B-826F-90C002EEF44F}" srcId="{DF6BA76A-148E-4CA8-B032-C7002D0F0A1B}" destId="{1A4D7CAF-1DA3-4430-8C39-1DFCEFA5D2F0}" srcOrd="4" destOrd="0" parTransId="{1EFDA5AF-7D3D-4C3B-9346-28A45A772D76}" sibTransId="{CD2095B1-CC21-49C8-8406-4752B5E888EA}"/>
    <dgm:cxn modelId="{01690C85-5E06-4E07-A14C-FCB453BE43EA}" type="presParOf" srcId="{7FC122F3-3015-4B56-9658-7223E55E6783}" destId="{5882FACE-036F-4863-8A9C-1E2DF27DEE80}" srcOrd="0" destOrd="0" presId="urn:microsoft.com/office/officeart/2005/8/layout/radial1"/>
    <dgm:cxn modelId="{2C07F389-2A08-49C5-93BA-FAB432326502}" type="presParOf" srcId="{7FC122F3-3015-4B56-9658-7223E55E6783}" destId="{8E580236-44BF-4744-B183-A31189452756}" srcOrd="1" destOrd="0" presId="urn:microsoft.com/office/officeart/2005/8/layout/radial1"/>
    <dgm:cxn modelId="{4A95F20C-45F2-4B30-9F43-AFB9FFF57060}" type="presParOf" srcId="{8E580236-44BF-4744-B183-A31189452756}" destId="{250F61B7-E1F6-46C4-AFEA-47D71FDFA04A}" srcOrd="0" destOrd="0" presId="urn:microsoft.com/office/officeart/2005/8/layout/radial1"/>
    <dgm:cxn modelId="{04A64B76-3A7A-4592-BEDD-AEBFB7B248DB}" type="presParOf" srcId="{7FC122F3-3015-4B56-9658-7223E55E6783}" destId="{484543A8-A84D-4F83-9C83-3C58909D474E}" srcOrd="2" destOrd="0" presId="urn:microsoft.com/office/officeart/2005/8/layout/radial1"/>
    <dgm:cxn modelId="{8BEF3DD7-C215-4A3C-B47B-4FB534C32BA9}" type="presParOf" srcId="{7FC122F3-3015-4B56-9658-7223E55E6783}" destId="{E56C58A6-0B5F-4D61-817E-077323F14A56}" srcOrd="3" destOrd="0" presId="urn:microsoft.com/office/officeart/2005/8/layout/radial1"/>
    <dgm:cxn modelId="{9C23ABEB-A3B5-4A0C-89B0-A7062EB37571}" type="presParOf" srcId="{E56C58A6-0B5F-4D61-817E-077323F14A56}" destId="{1ECCB562-8673-4C3A-A7BE-61C7922707E3}" srcOrd="0" destOrd="0" presId="urn:microsoft.com/office/officeart/2005/8/layout/radial1"/>
    <dgm:cxn modelId="{380D1F33-FF73-490E-8987-B04551755CD9}" type="presParOf" srcId="{7FC122F3-3015-4B56-9658-7223E55E6783}" destId="{3B243D8F-30ED-45C4-BFCD-B0D45602F47E}" srcOrd="4" destOrd="0" presId="urn:microsoft.com/office/officeart/2005/8/layout/radial1"/>
    <dgm:cxn modelId="{5ED16214-28EB-4B2D-9787-4B2F1CAADA0C}" type="presParOf" srcId="{7FC122F3-3015-4B56-9658-7223E55E6783}" destId="{1AC5B2DF-BC5E-4EA3-9FE8-EABB745B76BF}" srcOrd="5" destOrd="0" presId="urn:microsoft.com/office/officeart/2005/8/layout/radial1"/>
    <dgm:cxn modelId="{C25DE331-5649-452A-AF04-95C6CF773EDB}" type="presParOf" srcId="{1AC5B2DF-BC5E-4EA3-9FE8-EABB745B76BF}" destId="{55D79D03-A8F7-4A8F-816E-A03CCD3EAA98}" srcOrd="0" destOrd="0" presId="urn:microsoft.com/office/officeart/2005/8/layout/radial1"/>
    <dgm:cxn modelId="{6BDE86E7-5D70-46FF-B81E-BBC87608AE70}" type="presParOf" srcId="{7FC122F3-3015-4B56-9658-7223E55E6783}" destId="{AFDDB721-0B06-49A3-8ABB-7FA129EFBA0F}" srcOrd="6" destOrd="0" presId="urn:microsoft.com/office/officeart/2005/8/layout/radial1"/>
    <dgm:cxn modelId="{C4799784-6C33-42CA-947B-912556664654}" type="presParOf" srcId="{7FC122F3-3015-4B56-9658-7223E55E6783}" destId="{C9C9E0DC-3651-4A14-9E0B-7CA5239E2F46}" srcOrd="7" destOrd="0" presId="urn:microsoft.com/office/officeart/2005/8/layout/radial1"/>
    <dgm:cxn modelId="{03EBAC16-7E29-460A-ACFE-94E597961A8E}" type="presParOf" srcId="{C9C9E0DC-3651-4A14-9E0B-7CA5239E2F46}" destId="{3BFD8BC1-FCEE-4ACC-9215-1A4CC818BCE6}" srcOrd="0" destOrd="0" presId="urn:microsoft.com/office/officeart/2005/8/layout/radial1"/>
    <dgm:cxn modelId="{B034CA9B-7BC9-4BCB-905E-7A5FAB519340}" type="presParOf" srcId="{7FC122F3-3015-4B56-9658-7223E55E6783}" destId="{5FBC0A60-1484-4D19-84E3-C30E9230829B}" srcOrd="8" destOrd="0" presId="urn:microsoft.com/office/officeart/2005/8/layout/radial1"/>
    <dgm:cxn modelId="{8647CF64-FEDC-40AA-A097-8773B26A7DA4}" type="presParOf" srcId="{7FC122F3-3015-4B56-9658-7223E55E6783}" destId="{1389F032-2421-4383-9843-567C7985CC5D}" srcOrd="9" destOrd="0" presId="urn:microsoft.com/office/officeart/2005/8/layout/radial1"/>
    <dgm:cxn modelId="{E2B9B990-D03C-437C-9972-BE0721C4BDAF}" type="presParOf" srcId="{1389F032-2421-4383-9843-567C7985CC5D}" destId="{0822AFED-EF94-47F0-A0BA-3E8B78926B41}" srcOrd="0" destOrd="0" presId="urn:microsoft.com/office/officeart/2005/8/layout/radial1"/>
    <dgm:cxn modelId="{3DA87AAD-9823-4906-936C-D4713CF9E9BE}" type="presParOf" srcId="{7FC122F3-3015-4B56-9658-7223E55E6783}" destId="{3FE166C3-D6D6-4DF0-8BBC-1E713EB97A8A}" srcOrd="10" destOrd="0" presId="urn:microsoft.com/office/officeart/2005/8/layout/radial1"/>
    <dgm:cxn modelId="{C70FEF35-8CD2-49D8-9D45-86BA8534FE43}" type="presParOf" srcId="{7FC122F3-3015-4B56-9658-7223E55E6783}" destId="{59B26AAD-DDE3-4EE2-B904-7BAF92575193}" srcOrd="11" destOrd="0" presId="urn:microsoft.com/office/officeart/2005/8/layout/radial1"/>
    <dgm:cxn modelId="{16DB9302-C350-4465-B87C-D52E747BE0DB}" type="presParOf" srcId="{59B26AAD-DDE3-4EE2-B904-7BAF92575193}" destId="{F4F89BA1-E73D-4F5F-8CF6-C66A20A47633}" srcOrd="0" destOrd="0" presId="urn:microsoft.com/office/officeart/2005/8/layout/radial1"/>
    <dgm:cxn modelId="{3AD8B10D-9213-464F-9F30-363578A76AE3}" type="presParOf" srcId="{7FC122F3-3015-4B56-9658-7223E55E6783}" destId="{A072355B-2320-49BF-9A38-274B320E53CB}" srcOrd="12" destOrd="0" presId="urn:microsoft.com/office/officeart/2005/8/layout/radial1"/>
  </dgm:cxnLst>
  <dgm:bg/>
  <dgm:whole/>
  <dgm:extLst>
    <a:ext uri="{C62137D5-CB1D-491B-B009-E17868A290BF}">
      <dgm14:recolorImg xmlns="" xmlns:dgm14="http://schemas.microsoft.com/office/drawing/2010/diagram" val="1"/>
    </a:ex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CD4C45-4167-4F0F-B705-A221E59059CE}">
      <dsp:nvSpPr>
        <dsp:cNvPr id="0" name=""/>
        <dsp:cNvSpPr/>
      </dsp:nvSpPr>
      <dsp:spPr>
        <a:xfrm>
          <a:off x="2636" y="29201"/>
          <a:ext cx="2570124" cy="7592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Protease (NS3/4A) Inhibitors</a:t>
          </a:r>
          <a:endParaRPr lang="ko-KR" altLang="en-US" sz="2000" kern="1200" dirty="0"/>
        </a:p>
      </dsp:txBody>
      <dsp:txXfrm>
        <a:off x="2636" y="29201"/>
        <a:ext cx="2570124" cy="759203"/>
      </dsp:txXfrm>
    </dsp:sp>
    <dsp:sp modelId="{D4C5EBCA-4A15-4D19-A1C7-3202B79C7A85}">
      <dsp:nvSpPr>
        <dsp:cNvPr id="0" name=""/>
        <dsp:cNvSpPr/>
      </dsp:nvSpPr>
      <dsp:spPr>
        <a:xfrm>
          <a:off x="2636" y="788405"/>
          <a:ext cx="2570124" cy="28548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000" kern="1200" dirty="0" err="1" smtClean="0">
              <a:solidFill>
                <a:schemeClr val="tx1"/>
              </a:solidFill>
            </a:rPr>
            <a:t>Boceprevir</a:t>
          </a:r>
          <a:r>
            <a:rPr lang="en-US" altLang="ko-KR" sz="2000" kern="1200" dirty="0" smtClean="0">
              <a:solidFill>
                <a:schemeClr val="tx1"/>
              </a:solidFill>
            </a:rPr>
            <a:t> (2014)</a:t>
          </a:r>
          <a:endParaRPr lang="ko-KR" altLang="en-US" sz="2000" kern="1200" dirty="0">
            <a:solidFill>
              <a:schemeClr val="tx1"/>
            </a:solidFill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000" kern="1200" dirty="0" err="1" smtClean="0">
              <a:solidFill>
                <a:schemeClr val="tx1"/>
              </a:solidFill>
            </a:rPr>
            <a:t>Telaprevir</a:t>
          </a:r>
          <a:r>
            <a:rPr lang="en-US" altLang="ko-KR" sz="2000" kern="1200" dirty="0" smtClean="0">
              <a:solidFill>
                <a:schemeClr val="tx1"/>
              </a:solidFill>
            </a:rPr>
            <a:t> </a:t>
          </a:r>
          <a:endParaRPr lang="ko-KR" altLang="en-US" sz="2000" kern="1200" dirty="0">
            <a:solidFill>
              <a:schemeClr val="tx1"/>
            </a:solidFill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000" kern="1200" dirty="0" err="1" smtClean="0">
              <a:solidFill>
                <a:schemeClr val="tx1"/>
              </a:solidFill>
            </a:rPr>
            <a:t>Simeprevir</a:t>
          </a:r>
          <a:endParaRPr lang="ko-KR" altLang="en-US" sz="2000" kern="1200" dirty="0">
            <a:solidFill>
              <a:schemeClr val="tx1"/>
            </a:solidFill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000" kern="1200" dirty="0" err="1" smtClean="0">
              <a:solidFill>
                <a:schemeClr val="tx1"/>
              </a:solidFill>
            </a:rPr>
            <a:t>Asunaprevir</a:t>
          </a:r>
          <a:r>
            <a:rPr lang="en-US" altLang="ko-KR" sz="2000" kern="1200" dirty="0" smtClean="0">
              <a:solidFill>
                <a:schemeClr val="tx1"/>
              </a:solidFill>
            </a:rPr>
            <a:t> (2015)</a:t>
          </a:r>
          <a:endParaRPr lang="ko-KR" altLang="en-US" sz="2000" kern="1200" dirty="0">
            <a:solidFill>
              <a:schemeClr val="tx1"/>
            </a:solidFill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000" kern="1200" dirty="0" err="1" smtClean="0">
              <a:solidFill>
                <a:schemeClr val="tx1"/>
              </a:solidFill>
            </a:rPr>
            <a:t>Paritaprevir</a:t>
          </a:r>
          <a:r>
            <a:rPr lang="en-US" altLang="ko-KR" sz="2000" kern="1200" dirty="0" smtClean="0">
              <a:solidFill>
                <a:schemeClr val="tx1"/>
              </a:solidFill>
            </a:rPr>
            <a:t> (2017)</a:t>
          </a:r>
          <a:endParaRPr lang="ko-KR" altLang="en-US" sz="2000" kern="1200" dirty="0">
            <a:solidFill>
              <a:schemeClr val="tx1"/>
            </a:solidFill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000" kern="1200" dirty="0" err="1" smtClean="0">
              <a:solidFill>
                <a:schemeClr val="tx1"/>
              </a:solidFill>
            </a:rPr>
            <a:t>Grazoprevir</a:t>
          </a:r>
          <a:r>
            <a:rPr lang="en-US" altLang="ko-KR" sz="2000" kern="1200" dirty="0" smtClean="0">
              <a:solidFill>
                <a:schemeClr val="tx1"/>
              </a:solidFill>
            </a:rPr>
            <a:t> (2016)</a:t>
          </a:r>
          <a:endParaRPr lang="ko-KR" altLang="en-US" sz="2000" kern="1200" dirty="0">
            <a:solidFill>
              <a:schemeClr val="tx1"/>
            </a:solidFill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000" kern="1200" dirty="0" err="1" smtClean="0">
              <a:solidFill>
                <a:schemeClr val="tx1"/>
              </a:solidFill>
            </a:rPr>
            <a:t>Glecaprevir</a:t>
          </a:r>
          <a:endParaRPr lang="ko-KR" altLang="en-US" sz="2000" kern="1200" dirty="0">
            <a:solidFill>
              <a:schemeClr val="tx1"/>
            </a:solidFill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20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2636" y="788405"/>
        <a:ext cx="2570124" cy="2854800"/>
      </dsp:txXfrm>
    </dsp:sp>
    <dsp:sp modelId="{408AA945-4912-4045-8D54-311F2E94755E}">
      <dsp:nvSpPr>
        <dsp:cNvPr id="0" name=""/>
        <dsp:cNvSpPr/>
      </dsp:nvSpPr>
      <dsp:spPr>
        <a:xfrm>
          <a:off x="2932577" y="29201"/>
          <a:ext cx="2570124" cy="759203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1587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NS5A Inhibitors</a:t>
          </a:r>
          <a:endParaRPr lang="ko-KR" altLang="en-US" sz="2000" kern="1200" dirty="0"/>
        </a:p>
      </dsp:txBody>
      <dsp:txXfrm>
        <a:off x="2932577" y="29201"/>
        <a:ext cx="2570124" cy="759203"/>
      </dsp:txXfrm>
    </dsp:sp>
    <dsp:sp modelId="{3E1FA6F9-87F9-4B3B-8079-7B5F7C614661}">
      <dsp:nvSpPr>
        <dsp:cNvPr id="0" name=""/>
        <dsp:cNvSpPr/>
      </dsp:nvSpPr>
      <dsp:spPr>
        <a:xfrm>
          <a:off x="2932577" y="788405"/>
          <a:ext cx="2570124" cy="2854800"/>
        </a:xfrm>
        <a:prstGeom prst="rect">
          <a:avLst/>
        </a:prstGeom>
        <a:solidFill>
          <a:schemeClr val="accent2">
            <a:tint val="40000"/>
            <a:alpha val="90000"/>
            <a:hueOff val="2512910"/>
            <a:satOff val="-2189"/>
            <a:lumOff val="-3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2512910"/>
              <a:satOff val="-2189"/>
              <a:lumOff val="-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000" kern="1200" dirty="0" err="1" smtClean="0">
              <a:solidFill>
                <a:schemeClr val="tx1"/>
              </a:solidFill>
            </a:rPr>
            <a:t>Daclatasvir</a:t>
          </a:r>
          <a:r>
            <a:rPr lang="en-US" altLang="ko-KR" sz="2000" kern="1200" dirty="0" smtClean="0">
              <a:solidFill>
                <a:schemeClr val="tx1"/>
              </a:solidFill>
            </a:rPr>
            <a:t> (2015)</a:t>
          </a:r>
          <a:endParaRPr lang="ko-KR" altLang="en-US" sz="2000" kern="1200" dirty="0">
            <a:solidFill>
              <a:schemeClr val="tx1"/>
            </a:solidFill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000" kern="1200" dirty="0" err="1" smtClean="0">
              <a:solidFill>
                <a:schemeClr val="tx1"/>
              </a:solidFill>
            </a:rPr>
            <a:t>Ledipasvir</a:t>
          </a:r>
          <a:r>
            <a:rPr lang="en-US" altLang="ko-KR" sz="2000" kern="1200" dirty="0" smtClean="0">
              <a:solidFill>
                <a:schemeClr val="tx1"/>
              </a:solidFill>
            </a:rPr>
            <a:t> (2015)</a:t>
          </a:r>
          <a:endParaRPr lang="ko-KR" altLang="en-US" sz="2000" kern="1200" dirty="0">
            <a:solidFill>
              <a:schemeClr val="tx1"/>
            </a:solidFill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000" kern="1200" dirty="0" err="1" smtClean="0">
              <a:solidFill>
                <a:schemeClr val="tx1"/>
              </a:solidFill>
            </a:rPr>
            <a:t>Ombitasvir</a:t>
          </a:r>
          <a:r>
            <a:rPr lang="en-US" altLang="ko-KR" sz="2000" kern="1200" dirty="0" smtClean="0">
              <a:solidFill>
                <a:schemeClr val="tx1"/>
              </a:solidFill>
            </a:rPr>
            <a:t> (2017)</a:t>
          </a:r>
          <a:endParaRPr lang="ko-KR" altLang="en-US" sz="2000" kern="1200" dirty="0">
            <a:solidFill>
              <a:schemeClr val="tx1"/>
            </a:solidFill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000" kern="1200" dirty="0" err="1" smtClean="0">
              <a:solidFill>
                <a:schemeClr val="tx1"/>
              </a:solidFill>
            </a:rPr>
            <a:t>Elbasvir</a:t>
          </a:r>
          <a:r>
            <a:rPr lang="en-US" altLang="ko-KR" sz="2000" kern="1200" dirty="0" smtClean="0">
              <a:solidFill>
                <a:schemeClr val="tx1"/>
              </a:solidFill>
            </a:rPr>
            <a:t> (2016)</a:t>
          </a:r>
          <a:endParaRPr lang="ko-KR" altLang="en-US" sz="2000" kern="1200" dirty="0">
            <a:solidFill>
              <a:schemeClr val="tx1"/>
            </a:solidFill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000" b="0" kern="1200" dirty="0" err="1" smtClean="0">
              <a:solidFill>
                <a:schemeClr val="tx1"/>
              </a:solidFill>
            </a:rPr>
            <a:t>V</a:t>
          </a:r>
          <a:r>
            <a:rPr lang="en-US" altLang="ko-KR" sz="2000" b="0" kern="1200" baseline="0" dirty="0" err="1" smtClean="0">
              <a:solidFill>
                <a:schemeClr val="tx1"/>
              </a:solidFill>
            </a:rPr>
            <a:t>elpatasvir</a:t>
          </a:r>
          <a:endParaRPr lang="ko-KR" alt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000" kern="1200" dirty="0" err="1" smtClean="0">
              <a:solidFill>
                <a:schemeClr val="tx1"/>
              </a:solidFill>
            </a:rPr>
            <a:t>Pibrentasvir</a:t>
          </a:r>
          <a:endParaRPr lang="ko-KR" altLang="en-US" sz="2000" kern="1200" dirty="0">
            <a:solidFill>
              <a:schemeClr val="tx1"/>
            </a:solidFill>
          </a:endParaRPr>
        </a:p>
      </dsp:txBody>
      <dsp:txXfrm>
        <a:off x="2932577" y="788405"/>
        <a:ext cx="2570124" cy="2854800"/>
      </dsp:txXfrm>
    </dsp:sp>
    <dsp:sp modelId="{A1FE4489-E03E-412A-819E-9D5118C05886}">
      <dsp:nvSpPr>
        <dsp:cNvPr id="0" name=""/>
        <dsp:cNvSpPr/>
      </dsp:nvSpPr>
      <dsp:spPr>
        <a:xfrm>
          <a:off x="5862519" y="29201"/>
          <a:ext cx="2570124" cy="759203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587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marR="0" lvl="0" indent="0" algn="ctr" defTabSz="914400" eaLnBrk="1" fontAlgn="auto" latinLnBrk="1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ko-KR" sz="2000" kern="1200" dirty="0" smtClean="0"/>
            <a:t>Polymerase (NS5B)</a:t>
          </a:r>
          <a:endParaRPr lang="ko-KR" altLang="en-US" sz="2000" kern="1200" dirty="0" smtClean="0"/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Inhibitors</a:t>
          </a:r>
          <a:endParaRPr lang="ko-KR" altLang="en-US" sz="2000" kern="1200" dirty="0"/>
        </a:p>
      </dsp:txBody>
      <dsp:txXfrm>
        <a:off x="5862519" y="29201"/>
        <a:ext cx="2570124" cy="759203"/>
      </dsp:txXfrm>
    </dsp:sp>
    <dsp:sp modelId="{6145C9BD-EAB7-4275-B34F-A0150C1021D8}">
      <dsp:nvSpPr>
        <dsp:cNvPr id="0" name=""/>
        <dsp:cNvSpPr/>
      </dsp:nvSpPr>
      <dsp:spPr>
        <a:xfrm>
          <a:off x="5862519" y="788405"/>
          <a:ext cx="2570124" cy="2854800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004" tIns="32004" rIns="42672" bIns="48006" numCol="1" spcCol="1270" anchor="t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000" kern="1200" dirty="0" smtClean="0"/>
            <a:t>Nucleotide </a:t>
          </a:r>
          <a:r>
            <a:rPr lang="ko-KR" altLang="en-US" sz="2000" kern="1200" dirty="0" smtClean="0"/>
            <a:t>유사체</a:t>
          </a:r>
          <a:endParaRPr lang="ko-KR" altLang="en-US" sz="2000" kern="1200" dirty="0">
            <a:solidFill>
              <a:schemeClr val="tx1"/>
            </a:solidFill>
          </a:endParaRPr>
        </a:p>
        <a:p>
          <a:pPr marL="457200" lvl="2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000" kern="1200" dirty="0" err="1" smtClean="0">
              <a:solidFill>
                <a:schemeClr val="tx1"/>
              </a:solidFill>
            </a:rPr>
            <a:t>Sofosbuvir</a:t>
          </a:r>
          <a:r>
            <a:rPr lang="en-US" altLang="ko-KR" sz="2000" kern="1200" dirty="0" smtClean="0">
              <a:solidFill>
                <a:schemeClr val="tx1"/>
              </a:solidFill>
            </a:rPr>
            <a:t> (2015)</a:t>
          </a:r>
          <a:endParaRPr lang="ko-KR" altLang="en-US" sz="2000" kern="1200" dirty="0">
            <a:solidFill>
              <a:schemeClr val="tx1"/>
            </a:solidFill>
          </a:endParaRPr>
        </a:p>
        <a:p>
          <a:pPr marL="114300" lvl="2" indent="-57150" algn="l" defTabSz="2667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600" kern="1200" dirty="0">
            <a:solidFill>
              <a:schemeClr val="tx1"/>
            </a:solidFill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000" kern="1200" dirty="0" smtClean="0">
              <a:solidFill>
                <a:schemeClr val="tx1"/>
              </a:solidFill>
            </a:rPr>
            <a:t>Non-nucleotide        </a:t>
          </a:r>
          <a:r>
            <a:rPr lang="ko-KR" altLang="en-US" sz="2000" kern="1200" dirty="0" smtClean="0">
              <a:solidFill>
                <a:schemeClr val="tx1"/>
              </a:solidFill>
            </a:rPr>
            <a:t>유사체</a:t>
          </a:r>
          <a:endParaRPr lang="ko-KR" altLang="en-US" sz="2000" kern="1200" dirty="0">
            <a:solidFill>
              <a:schemeClr val="tx1"/>
            </a:solidFill>
          </a:endParaRPr>
        </a:p>
        <a:p>
          <a:pPr marL="457200" lvl="2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000" kern="1200" dirty="0" err="1" smtClean="0">
              <a:solidFill>
                <a:schemeClr val="tx1"/>
              </a:solidFill>
            </a:rPr>
            <a:t>Dasabuvir</a:t>
          </a:r>
          <a:r>
            <a:rPr lang="en-US" altLang="ko-KR" sz="2000" kern="1200" dirty="0" smtClean="0">
              <a:solidFill>
                <a:schemeClr val="tx1"/>
              </a:solidFill>
            </a:rPr>
            <a:t> (2017)</a:t>
          </a:r>
          <a:endParaRPr lang="ko-KR" altLang="en-US" sz="2000" kern="1200" dirty="0">
            <a:solidFill>
              <a:schemeClr val="tx1"/>
            </a:solidFill>
          </a:endParaRPr>
        </a:p>
        <a:p>
          <a:pPr marL="457200" lvl="2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000" kern="1200" dirty="0" err="1" smtClean="0">
              <a:solidFill>
                <a:schemeClr val="tx1"/>
              </a:solidFill>
            </a:rPr>
            <a:t>Beclabuvir</a:t>
          </a:r>
          <a:endParaRPr lang="ko-KR" altLang="en-US" sz="2000" kern="1200" dirty="0">
            <a:solidFill>
              <a:schemeClr val="tx1"/>
            </a:solidFill>
          </a:endParaRPr>
        </a:p>
      </dsp:txBody>
      <dsp:txXfrm>
        <a:off x="5862519" y="788405"/>
        <a:ext cx="2570124" cy="28548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82FACE-036F-4863-8A9C-1E2DF27DEE80}">
      <dsp:nvSpPr>
        <dsp:cNvPr id="0" name=""/>
        <dsp:cNvSpPr/>
      </dsp:nvSpPr>
      <dsp:spPr>
        <a:xfrm>
          <a:off x="3621144" y="1820944"/>
          <a:ext cx="1398671" cy="139867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hade val="100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sx="102000" sy="102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b="1" kern="1200" dirty="0" smtClean="0"/>
            <a:t>치료제의 선택</a:t>
          </a:r>
          <a:endParaRPr lang="ko-KR" altLang="en-US" sz="1800" b="1" kern="1200" dirty="0"/>
        </a:p>
      </dsp:txBody>
      <dsp:txXfrm>
        <a:off x="3621144" y="1820944"/>
        <a:ext cx="1398671" cy="1398671"/>
      </dsp:txXfrm>
    </dsp:sp>
    <dsp:sp modelId="{8E580236-44BF-4744-B183-A31189452756}">
      <dsp:nvSpPr>
        <dsp:cNvPr id="0" name=""/>
        <dsp:cNvSpPr/>
      </dsp:nvSpPr>
      <dsp:spPr>
        <a:xfrm rot="16200000">
          <a:off x="4110598" y="1596495"/>
          <a:ext cx="419762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419762" y="14567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6200000">
        <a:off x="4309985" y="1600569"/>
        <a:ext cx="20988" cy="20988"/>
      </dsp:txXfrm>
    </dsp:sp>
    <dsp:sp modelId="{484543A8-A84D-4F83-9C83-3C58909D474E}">
      <dsp:nvSpPr>
        <dsp:cNvPr id="0" name=""/>
        <dsp:cNvSpPr/>
      </dsp:nvSpPr>
      <dsp:spPr>
        <a:xfrm>
          <a:off x="3621144" y="2511"/>
          <a:ext cx="1398671" cy="139867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hade val="100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sx="102000" sy="102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1" kern="1200" dirty="0" smtClean="0">
              <a:solidFill>
                <a:schemeClr val="tx1"/>
              </a:solidFill>
            </a:rPr>
            <a:t>이전 치료    병력</a:t>
          </a:r>
          <a:endParaRPr lang="ko-KR" altLang="en-US" sz="1600" b="1" kern="1200" dirty="0">
            <a:solidFill>
              <a:schemeClr val="tx1"/>
            </a:solidFill>
          </a:endParaRPr>
        </a:p>
      </dsp:txBody>
      <dsp:txXfrm>
        <a:off x="3621144" y="2511"/>
        <a:ext cx="1398671" cy="1398671"/>
      </dsp:txXfrm>
    </dsp:sp>
    <dsp:sp modelId="{E56C58A6-0B5F-4D61-817E-077323F14A56}">
      <dsp:nvSpPr>
        <dsp:cNvPr id="0" name=""/>
        <dsp:cNvSpPr/>
      </dsp:nvSpPr>
      <dsp:spPr>
        <a:xfrm rot="19800000">
          <a:off x="4898003" y="2051103"/>
          <a:ext cx="419762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419762" y="14567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9800000">
        <a:off x="5097390" y="2055177"/>
        <a:ext cx="20988" cy="20988"/>
      </dsp:txXfrm>
    </dsp:sp>
    <dsp:sp modelId="{3B243D8F-30ED-45C4-BFCD-B0D45602F47E}">
      <dsp:nvSpPr>
        <dsp:cNvPr id="0" name=""/>
        <dsp:cNvSpPr/>
      </dsp:nvSpPr>
      <dsp:spPr>
        <a:xfrm>
          <a:off x="5195953" y="911727"/>
          <a:ext cx="1398671" cy="1398671"/>
        </a:xfrm>
        <a:prstGeom prst="ellipse">
          <a:avLst/>
        </a:prstGeom>
        <a:gradFill rotWithShape="0">
          <a:gsLst>
            <a:gs pos="0">
              <a:schemeClr val="accent3">
                <a:hueOff val="2250053"/>
                <a:satOff val="-3376"/>
                <a:lumOff val="-549"/>
                <a:alphaOff val="0"/>
                <a:tint val="92000"/>
                <a:shade val="100000"/>
                <a:satMod val="170000"/>
              </a:schemeClr>
            </a:gs>
            <a:gs pos="15000">
              <a:schemeClr val="accent3">
                <a:hueOff val="2250053"/>
                <a:satOff val="-3376"/>
                <a:lumOff val="-549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2250053"/>
                <a:satOff val="-3376"/>
                <a:lumOff val="-549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2250053"/>
                <a:satOff val="-3376"/>
                <a:lumOff val="-549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2250053"/>
                <a:satOff val="-3376"/>
                <a:lumOff val="-549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sx="102000" sy="102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b="1" kern="1200" dirty="0" smtClean="0">
              <a:solidFill>
                <a:schemeClr val="tx1"/>
              </a:solidFill>
            </a:rPr>
            <a:t>HCV </a:t>
          </a:r>
          <a:r>
            <a:rPr lang="ko-KR" altLang="en-US" sz="1600" b="1" kern="1200" dirty="0" smtClean="0">
              <a:solidFill>
                <a:schemeClr val="tx1"/>
              </a:solidFill>
            </a:rPr>
            <a:t>유전형</a:t>
          </a:r>
          <a:r>
            <a:rPr lang="en-US" altLang="ko-KR" sz="1600" b="1" kern="1200" dirty="0" smtClean="0">
              <a:solidFill>
                <a:schemeClr val="tx1"/>
              </a:solidFill>
            </a:rPr>
            <a:t>/</a:t>
          </a:r>
          <a:r>
            <a:rPr lang="ko-KR" altLang="en-US" sz="1600" b="1" kern="1200" dirty="0" smtClean="0">
              <a:solidFill>
                <a:schemeClr val="tx1"/>
              </a:solidFill>
            </a:rPr>
            <a:t>유전아형</a:t>
          </a:r>
          <a:endParaRPr lang="ko-KR" altLang="en-US" sz="1600" b="1" kern="1200" dirty="0">
            <a:solidFill>
              <a:schemeClr val="tx1"/>
            </a:solidFill>
          </a:endParaRPr>
        </a:p>
      </dsp:txBody>
      <dsp:txXfrm>
        <a:off x="5195953" y="911727"/>
        <a:ext cx="1398671" cy="1398671"/>
      </dsp:txXfrm>
    </dsp:sp>
    <dsp:sp modelId="{1AC5B2DF-BC5E-4EA3-9FE8-EABB745B76BF}">
      <dsp:nvSpPr>
        <dsp:cNvPr id="0" name=""/>
        <dsp:cNvSpPr/>
      </dsp:nvSpPr>
      <dsp:spPr>
        <a:xfrm rot="1800000">
          <a:off x="4898003" y="2960320"/>
          <a:ext cx="419762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419762" y="14567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800000">
        <a:off x="5097390" y="2964394"/>
        <a:ext cx="20988" cy="20988"/>
      </dsp:txXfrm>
    </dsp:sp>
    <dsp:sp modelId="{AFDDB721-0B06-49A3-8ABB-7FA129EFBA0F}">
      <dsp:nvSpPr>
        <dsp:cNvPr id="0" name=""/>
        <dsp:cNvSpPr/>
      </dsp:nvSpPr>
      <dsp:spPr>
        <a:xfrm>
          <a:off x="5195953" y="2730161"/>
          <a:ext cx="1398671" cy="1398671"/>
        </a:xfrm>
        <a:prstGeom prst="ellipse">
          <a:avLst/>
        </a:prstGeom>
        <a:gradFill rotWithShape="0">
          <a:gsLst>
            <a:gs pos="0">
              <a:schemeClr val="accent3">
                <a:hueOff val="4500106"/>
                <a:satOff val="-6752"/>
                <a:lumOff val="-1098"/>
                <a:alphaOff val="0"/>
                <a:tint val="92000"/>
                <a:shade val="100000"/>
                <a:satMod val="170000"/>
              </a:schemeClr>
            </a:gs>
            <a:gs pos="15000">
              <a:schemeClr val="accent3">
                <a:hueOff val="4500106"/>
                <a:satOff val="-6752"/>
                <a:lumOff val="-1098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4500106"/>
                <a:satOff val="-6752"/>
                <a:lumOff val="-1098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4500106"/>
                <a:satOff val="-6752"/>
                <a:lumOff val="-1098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4500106"/>
                <a:satOff val="-6752"/>
                <a:lumOff val="-1098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sx="102000" sy="102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1" kern="1200" dirty="0" smtClean="0">
              <a:solidFill>
                <a:schemeClr val="tx1"/>
              </a:solidFill>
            </a:rPr>
            <a:t>간 질환의    심각 정도</a:t>
          </a:r>
          <a:endParaRPr lang="ko-KR" altLang="en-US" sz="1600" b="1" kern="1200" dirty="0">
            <a:solidFill>
              <a:schemeClr val="tx1"/>
            </a:solidFill>
          </a:endParaRPr>
        </a:p>
      </dsp:txBody>
      <dsp:txXfrm>
        <a:off x="5195953" y="2730161"/>
        <a:ext cx="1398671" cy="1398671"/>
      </dsp:txXfrm>
    </dsp:sp>
    <dsp:sp modelId="{C9C9E0DC-3651-4A14-9E0B-7CA5239E2F46}">
      <dsp:nvSpPr>
        <dsp:cNvPr id="0" name=""/>
        <dsp:cNvSpPr/>
      </dsp:nvSpPr>
      <dsp:spPr>
        <a:xfrm rot="5400000">
          <a:off x="4110598" y="3414928"/>
          <a:ext cx="419762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419762" y="14567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5400000">
        <a:off x="4309985" y="3419002"/>
        <a:ext cx="20988" cy="20988"/>
      </dsp:txXfrm>
    </dsp:sp>
    <dsp:sp modelId="{5FBC0A60-1484-4D19-84E3-C30E9230829B}">
      <dsp:nvSpPr>
        <dsp:cNvPr id="0" name=""/>
        <dsp:cNvSpPr/>
      </dsp:nvSpPr>
      <dsp:spPr>
        <a:xfrm>
          <a:off x="3621144" y="3639377"/>
          <a:ext cx="1398671" cy="1398671"/>
        </a:xfrm>
        <a:prstGeom prst="ellipse">
          <a:avLst/>
        </a:prstGeom>
        <a:gradFill rotWithShape="0">
          <a:gsLst>
            <a:gs pos="0">
              <a:schemeClr val="accent3">
                <a:hueOff val="6750158"/>
                <a:satOff val="-10128"/>
                <a:lumOff val="-1647"/>
                <a:alphaOff val="0"/>
                <a:tint val="92000"/>
                <a:shade val="100000"/>
                <a:satMod val="170000"/>
              </a:schemeClr>
            </a:gs>
            <a:gs pos="15000">
              <a:schemeClr val="accent3">
                <a:hueOff val="6750158"/>
                <a:satOff val="-10128"/>
                <a:lumOff val="-1647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6750158"/>
                <a:satOff val="-10128"/>
                <a:lumOff val="-1647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6750158"/>
                <a:satOff val="-10128"/>
                <a:lumOff val="-1647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6750158"/>
                <a:satOff val="-10128"/>
                <a:lumOff val="-1647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sx="102000" sy="102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1" kern="1200" dirty="0" smtClean="0">
              <a:solidFill>
                <a:schemeClr val="tx1"/>
              </a:solidFill>
            </a:rPr>
            <a:t>환자의          공존 질환</a:t>
          </a:r>
          <a:endParaRPr lang="ko-KR" altLang="en-US" sz="1600" b="1" kern="1200" dirty="0">
            <a:solidFill>
              <a:schemeClr val="tx1"/>
            </a:solidFill>
          </a:endParaRPr>
        </a:p>
      </dsp:txBody>
      <dsp:txXfrm>
        <a:off x="3621144" y="3639377"/>
        <a:ext cx="1398671" cy="1398671"/>
      </dsp:txXfrm>
    </dsp:sp>
    <dsp:sp modelId="{1389F032-2421-4383-9843-567C7985CC5D}">
      <dsp:nvSpPr>
        <dsp:cNvPr id="0" name=""/>
        <dsp:cNvSpPr/>
      </dsp:nvSpPr>
      <dsp:spPr>
        <a:xfrm rot="9000000">
          <a:off x="3323194" y="2960320"/>
          <a:ext cx="419762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419762" y="14567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9000000">
        <a:off x="3522581" y="2964394"/>
        <a:ext cx="20988" cy="20988"/>
      </dsp:txXfrm>
    </dsp:sp>
    <dsp:sp modelId="{3FE166C3-D6D6-4DF0-8BBC-1E713EB97A8A}">
      <dsp:nvSpPr>
        <dsp:cNvPr id="0" name=""/>
        <dsp:cNvSpPr/>
      </dsp:nvSpPr>
      <dsp:spPr>
        <a:xfrm>
          <a:off x="2046335" y="2730161"/>
          <a:ext cx="1398671" cy="1398671"/>
        </a:xfrm>
        <a:prstGeom prst="ellipse">
          <a:avLst/>
        </a:prstGeom>
        <a:gradFill rotWithShape="0">
          <a:gsLst>
            <a:gs pos="0">
              <a:schemeClr val="accent3">
                <a:hueOff val="9000211"/>
                <a:satOff val="-13504"/>
                <a:lumOff val="-2196"/>
                <a:alphaOff val="0"/>
                <a:tint val="92000"/>
                <a:shade val="100000"/>
                <a:satMod val="170000"/>
              </a:schemeClr>
            </a:gs>
            <a:gs pos="15000">
              <a:schemeClr val="accent3">
                <a:hueOff val="9000211"/>
                <a:satOff val="-13504"/>
                <a:lumOff val="-2196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9000211"/>
                <a:satOff val="-13504"/>
                <a:lumOff val="-2196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9000211"/>
                <a:satOff val="-13504"/>
                <a:lumOff val="-2196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9000211"/>
                <a:satOff val="-13504"/>
                <a:lumOff val="-2196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sx="102000" sy="102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1" kern="1200" dirty="0" smtClean="0">
              <a:solidFill>
                <a:schemeClr val="tx1"/>
              </a:solidFill>
            </a:rPr>
            <a:t>치료제의 약동학적 특성</a:t>
          </a:r>
          <a:endParaRPr lang="ko-KR" altLang="en-US" sz="1600" b="1" kern="1200" dirty="0">
            <a:solidFill>
              <a:schemeClr val="tx1"/>
            </a:solidFill>
          </a:endParaRPr>
        </a:p>
      </dsp:txBody>
      <dsp:txXfrm>
        <a:off x="2046335" y="2730161"/>
        <a:ext cx="1398671" cy="1398671"/>
      </dsp:txXfrm>
    </dsp:sp>
    <dsp:sp modelId="{59B26AAD-DDE3-4EE2-B904-7BAF92575193}">
      <dsp:nvSpPr>
        <dsp:cNvPr id="0" name=""/>
        <dsp:cNvSpPr/>
      </dsp:nvSpPr>
      <dsp:spPr>
        <a:xfrm rot="12600000">
          <a:off x="3323194" y="2051103"/>
          <a:ext cx="419762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419762" y="14567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2600000">
        <a:off x="3522581" y="2055177"/>
        <a:ext cx="20988" cy="20988"/>
      </dsp:txXfrm>
    </dsp:sp>
    <dsp:sp modelId="{A072355B-2320-49BF-9A38-274B320E53CB}">
      <dsp:nvSpPr>
        <dsp:cNvPr id="0" name=""/>
        <dsp:cNvSpPr/>
      </dsp:nvSpPr>
      <dsp:spPr>
        <a:xfrm>
          <a:off x="2046335" y="911727"/>
          <a:ext cx="1398671" cy="1398671"/>
        </a:xfrm>
        <a:prstGeom prst="ellipse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92000"/>
                <a:shade val="100000"/>
                <a:satMod val="170000"/>
              </a:schemeClr>
            </a:gs>
            <a:gs pos="15000">
              <a:schemeClr val="accent3">
                <a:hueOff val="11250264"/>
                <a:satOff val="-16880"/>
                <a:lumOff val="-2745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11250264"/>
                <a:satOff val="-16880"/>
                <a:lumOff val="-2745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11250264"/>
                <a:satOff val="-16880"/>
                <a:lumOff val="-2745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sx="102000" sy="102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1" kern="1200" dirty="0" smtClean="0">
              <a:solidFill>
                <a:schemeClr val="tx1"/>
              </a:solidFill>
            </a:rPr>
            <a:t>약물</a:t>
          </a:r>
          <a:r>
            <a:rPr lang="en-US" altLang="ko-KR" sz="1600" b="1" kern="1200" dirty="0" smtClean="0">
              <a:solidFill>
                <a:schemeClr val="tx1"/>
              </a:solidFill>
            </a:rPr>
            <a:t>-</a:t>
          </a:r>
          <a:r>
            <a:rPr lang="ko-KR" altLang="en-US" sz="1600" b="1" kern="1200" dirty="0" smtClean="0">
              <a:solidFill>
                <a:schemeClr val="tx1"/>
              </a:solidFill>
            </a:rPr>
            <a:t>약물 상호작용</a:t>
          </a:r>
          <a:r>
            <a:rPr lang="en-US" altLang="ko-KR" sz="1600" b="1" kern="1200" dirty="0" smtClean="0">
              <a:solidFill>
                <a:schemeClr val="tx1"/>
              </a:solidFill>
            </a:rPr>
            <a:t>*</a:t>
          </a:r>
          <a:endParaRPr lang="ko-KR" altLang="en-US" sz="1600" b="1" kern="1200" dirty="0">
            <a:solidFill>
              <a:schemeClr val="tx1"/>
            </a:solidFill>
          </a:endParaRPr>
        </a:p>
      </dsp:txBody>
      <dsp:txXfrm>
        <a:off x="2046335" y="911727"/>
        <a:ext cx="1398671" cy="13986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B7CA2-1968-4EF1-B3F8-29EAEEE2C866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1177D-4869-4F0A-89F8-D4915784A5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824482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안녕하세요</a:t>
            </a:r>
            <a:r>
              <a:rPr lang="en-US" altLang="ko-KR" dirty="0" smtClean="0"/>
              <a:t>? </a:t>
            </a:r>
            <a:r>
              <a:rPr lang="ko-KR" altLang="en-US" dirty="0" smtClean="0"/>
              <a:t>저는 단국대학교 약학대학의 이윤정 교수입니다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이번에는 온라인 강의로 충남약사회의 약사님들을 만나뵙게 되어 반갑습니다</a:t>
            </a:r>
            <a:r>
              <a:rPr lang="en-US" altLang="ko-KR" dirty="0" smtClean="0"/>
              <a:t>^^</a:t>
            </a:r>
          </a:p>
          <a:p>
            <a:r>
              <a:rPr lang="ko-KR" altLang="en-US" dirty="0" smtClean="0"/>
              <a:t>이번 강의 주제는 최근 주사바늘 재사용 때문에 이슈가 되었던 </a:t>
            </a:r>
            <a:r>
              <a:rPr lang="en-US" altLang="ko-KR" dirty="0" smtClean="0"/>
              <a:t>C</a:t>
            </a:r>
            <a:r>
              <a:rPr lang="ko-KR" altLang="en-US" dirty="0" smtClean="0"/>
              <a:t>형 간염에 대해 준비하였습니다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C</a:t>
            </a:r>
            <a:r>
              <a:rPr lang="ko-KR" altLang="en-US" dirty="0" smtClean="0"/>
              <a:t>형 간염 치료제는 아주 빠른 속도로 신약이 출시되며 그에 따른 치료 전략이 바뀌고 있어 이번에는 </a:t>
            </a:r>
            <a:r>
              <a:rPr lang="en-US" altLang="ko-KR" dirty="0" smtClean="0"/>
              <a:t>C</a:t>
            </a:r>
            <a:r>
              <a:rPr lang="ko-KR" altLang="en-US" dirty="0" smtClean="0"/>
              <a:t>형 간염의 신규 치료제와 가이드라인 업데이트를 위주로 정리해보았습니다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altLang="ko-KR" dirty="0" smtClean="0"/>
              <a:t>C</a:t>
            </a:r>
            <a:r>
              <a:rPr lang="ko-KR" altLang="en-US" dirty="0" smtClean="0"/>
              <a:t>형 간염은 사전 예방 백신도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사후 예방 면역글로불린도 효과적이지 않기 때문에 사용이 권장되지 않아 노출을 유의해야 합니다</a:t>
            </a:r>
            <a:r>
              <a:rPr lang="en-US" altLang="ko-KR" dirty="0" smtClean="0"/>
              <a:t>.</a:t>
            </a:r>
          </a:p>
          <a:p>
            <a:pPr>
              <a:buFontTx/>
              <a:buChar char="-"/>
            </a:pP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33460-C326-437E-8303-D217A53FEE80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113909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- C</a:t>
            </a:r>
            <a:r>
              <a:rPr lang="ko-KR" altLang="en-US" dirty="0" smtClean="0"/>
              <a:t>형 간염에 대한 치료 가이드라인은 전 세계적으로 조금씩 차이가 있습니다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한국</a:t>
            </a:r>
            <a:r>
              <a:rPr lang="en-US" altLang="ko-KR" dirty="0" smtClean="0"/>
              <a:t>, </a:t>
            </a:r>
            <a:r>
              <a:rPr lang="ko-KR" altLang="en-US" dirty="0" smtClean="0"/>
              <a:t>미국외에도 유럽</a:t>
            </a:r>
            <a:r>
              <a:rPr lang="en-US" altLang="ko-KR" dirty="0" smtClean="0"/>
              <a:t>,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세계보건기구</a:t>
            </a:r>
            <a:r>
              <a:rPr lang="en-US" altLang="ko-KR" baseline="0" dirty="0" smtClean="0"/>
              <a:t>(WHO), </a:t>
            </a:r>
            <a:r>
              <a:rPr lang="ko-KR" altLang="en-US" baseline="0" dirty="0" smtClean="0"/>
              <a:t>아시아 태평양 가이드라인도 있습니다</a:t>
            </a:r>
            <a:r>
              <a:rPr lang="en-US" altLang="ko-KR" baseline="0" dirty="0" smtClean="0"/>
              <a:t>.</a:t>
            </a:r>
            <a:endParaRPr lang="en-US" altLang="ko-KR" dirty="0" smtClean="0"/>
          </a:p>
          <a:p>
            <a:r>
              <a:rPr lang="en-US" altLang="ko-KR" dirty="0" smtClean="0"/>
              <a:t>- </a:t>
            </a:r>
            <a:r>
              <a:rPr lang="ko-KR" altLang="en-US" dirty="0" smtClean="0"/>
              <a:t>이 중 본 강의 자료는 </a:t>
            </a:r>
            <a:r>
              <a:rPr lang="en-US" altLang="ko-KR" dirty="0" smtClean="0"/>
              <a:t>2015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12</a:t>
            </a:r>
            <a:r>
              <a:rPr lang="ko-KR" altLang="en-US" dirty="0" smtClean="0"/>
              <a:t>월에 업데이트 된 대한간약회의 가이드라인을 중점적으로 말씀드리겠습니다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33460-C326-437E-8303-D217A53FEE80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176964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altLang="ko-KR" dirty="0" smtClean="0"/>
              <a:t>SVR</a:t>
            </a:r>
            <a:r>
              <a:rPr lang="en-US" altLang="ko-KR" baseline="0" dirty="0" smtClean="0"/>
              <a:t> </a:t>
            </a:r>
            <a:r>
              <a:rPr lang="en-US" altLang="ko-KR" baseline="0" dirty="0" smtClean="0"/>
              <a:t>(sustained </a:t>
            </a:r>
            <a:r>
              <a:rPr lang="en-US" altLang="ko-KR" baseline="0" dirty="0" err="1" smtClean="0"/>
              <a:t>virological</a:t>
            </a:r>
            <a:r>
              <a:rPr lang="en-US" altLang="ko-KR" baseline="0" dirty="0" smtClean="0"/>
              <a:t> response – </a:t>
            </a:r>
            <a:r>
              <a:rPr lang="ko-KR" altLang="en-US" baseline="0" dirty="0" smtClean="0"/>
              <a:t>치료 종료 시점 </a:t>
            </a:r>
            <a:r>
              <a:rPr lang="en-US" altLang="ko-KR" baseline="0" dirty="0" smtClean="0"/>
              <a:t>12</a:t>
            </a:r>
            <a:r>
              <a:rPr lang="ko-KR" altLang="en-US" baseline="0" dirty="0" smtClean="0"/>
              <a:t>주 또는 </a:t>
            </a:r>
            <a:r>
              <a:rPr lang="en-US" altLang="ko-KR" baseline="0" dirty="0" smtClean="0"/>
              <a:t>24</a:t>
            </a:r>
            <a:r>
              <a:rPr lang="ko-KR" altLang="en-US" baseline="0" dirty="0" smtClean="0"/>
              <a:t>주째 혈중 </a:t>
            </a:r>
            <a:r>
              <a:rPr lang="en-US" altLang="ko-KR" baseline="0" dirty="0" smtClean="0"/>
              <a:t>C</a:t>
            </a:r>
            <a:r>
              <a:rPr lang="ko-KR" altLang="en-US" baseline="0" dirty="0" smtClean="0"/>
              <a:t>형 간염 </a:t>
            </a:r>
            <a:r>
              <a:rPr lang="en-US" altLang="ko-KR" baseline="0" dirty="0" smtClean="0"/>
              <a:t>RNA </a:t>
            </a:r>
            <a:r>
              <a:rPr lang="ko-KR" altLang="en-US" baseline="0" dirty="0" smtClean="0"/>
              <a:t>비검출률</a:t>
            </a:r>
            <a:r>
              <a:rPr lang="en-US" altLang="ko-KR" baseline="0" dirty="0" smtClean="0"/>
              <a:t>) – </a:t>
            </a:r>
            <a:r>
              <a:rPr lang="ko-KR" altLang="en-US" baseline="0" dirty="0" smtClean="0"/>
              <a:t>개념 잘 알고 계세요</a:t>
            </a:r>
            <a:r>
              <a:rPr lang="en-US" altLang="ko-KR" baseline="0" dirty="0" smtClean="0"/>
              <a:t>! </a:t>
            </a:r>
          </a:p>
          <a:p>
            <a:pPr>
              <a:buFontTx/>
              <a:buChar char="-"/>
            </a:pPr>
            <a:r>
              <a:rPr lang="en-US" altLang="ko-KR" baseline="0" dirty="0" smtClean="0"/>
              <a:t>SVR</a:t>
            </a:r>
            <a:r>
              <a:rPr lang="ko-KR" altLang="en-US" baseline="0" dirty="0" smtClean="0"/>
              <a:t>에 도달하는 것이 환자가 합병증 등으로 진행되지 않는 좋은 예후를 나타내는 지표입니다</a:t>
            </a:r>
            <a:r>
              <a:rPr lang="en-US" altLang="ko-KR" baseline="0" dirty="0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F3</a:t>
            </a:r>
            <a:r>
              <a:rPr lang="ko-KR" altLang="en-US" baseline="0" dirty="0" smtClean="0"/>
              <a:t> 정도의 섬유화는 간경변증 직전의 섬유화 심각도를 칭합니다</a:t>
            </a:r>
            <a:r>
              <a:rPr lang="en-US" altLang="ko-KR" baseline="0" dirty="0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0531509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altLang="ko-KR" dirty="0" smtClean="0"/>
              <a:t>C</a:t>
            </a:r>
            <a:r>
              <a:rPr lang="ko-KR" altLang="en-US" dirty="0" smtClean="0"/>
              <a:t>형 간염 치료제는 오랫동안 </a:t>
            </a:r>
            <a:r>
              <a:rPr lang="en-US" altLang="ko-KR" dirty="0" err="1" smtClean="0"/>
              <a:t>peginterferon</a:t>
            </a:r>
            <a:r>
              <a:rPr lang="en-US" altLang="ko-KR" dirty="0" smtClean="0"/>
              <a:t> (PEG-IFN) alpha</a:t>
            </a:r>
            <a:r>
              <a:rPr lang="ko-KR" altLang="en-US" dirty="0" smtClean="0"/>
              <a:t>와 </a:t>
            </a:r>
            <a:r>
              <a:rPr lang="en-US" altLang="ko-KR" dirty="0" err="1" smtClean="0"/>
              <a:t>ribavirin</a:t>
            </a:r>
            <a:r>
              <a:rPr lang="ko-KR" altLang="en-US" dirty="0" smtClean="0"/>
              <a:t>을 병용하여 총 </a:t>
            </a:r>
            <a:r>
              <a:rPr lang="en-US" altLang="ko-KR" dirty="0" smtClean="0"/>
              <a:t>48</a:t>
            </a:r>
            <a:r>
              <a:rPr lang="ko-KR" altLang="en-US" dirty="0" smtClean="0"/>
              <a:t>주 </a:t>
            </a:r>
            <a:r>
              <a:rPr lang="en-US" altLang="ko-KR" dirty="0" smtClean="0"/>
              <a:t>(</a:t>
            </a:r>
            <a:r>
              <a:rPr lang="ko-KR" altLang="en-US" dirty="0" smtClean="0"/>
              <a:t>일부 </a:t>
            </a:r>
            <a:r>
              <a:rPr lang="ko-KR" altLang="en-US" dirty="0" smtClean="0"/>
              <a:t>경우에 </a:t>
            </a:r>
            <a:r>
              <a:rPr lang="en-US" altLang="ko-KR" dirty="0" smtClean="0"/>
              <a:t>24</a:t>
            </a:r>
            <a:r>
              <a:rPr lang="ko-KR" altLang="en-US" dirty="0" smtClean="0"/>
              <a:t>주</a:t>
            </a:r>
            <a:r>
              <a:rPr lang="en-US" altLang="ko-KR" dirty="0" smtClean="0"/>
              <a:t>) </a:t>
            </a:r>
            <a:r>
              <a:rPr lang="ko-KR" altLang="en-US" dirty="0" smtClean="0"/>
              <a:t>치료로 진행해왔지만</a:t>
            </a:r>
            <a:r>
              <a:rPr lang="en-US" altLang="ko-KR" dirty="0" smtClean="0"/>
              <a:t>, PEG-IFN</a:t>
            </a:r>
            <a:r>
              <a:rPr lang="ko-KR" altLang="en-US" dirty="0" smtClean="0"/>
              <a:t>이 주사제라는 점과 두 약물 모두 골수억제 관련 부작용이 있는 점 등 치료에 어려움이 있었습니다</a:t>
            </a:r>
            <a:r>
              <a:rPr lang="en-US" altLang="ko-KR" dirty="0" smtClean="0"/>
              <a:t>.</a:t>
            </a:r>
          </a:p>
          <a:p>
            <a:pPr>
              <a:buFontTx/>
              <a:buChar char="-"/>
            </a:pPr>
            <a:r>
              <a:rPr lang="ko-KR" altLang="en-US" dirty="0" smtClean="0"/>
              <a:t>이후 새로 나온 약제가 바로 직접작용 항바이러스제</a:t>
            </a:r>
            <a:r>
              <a:rPr lang="en-US" altLang="ko-KR" dirty="0" smtClean="0"/>
              <a:t>(DAA)</a:t>
            </a:r>
            <a:r>
              <a:rPr lang="ko-KR" altLang="en-US" dirty="0" smtClean="0"/>
              <a:t>인데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이는 모두 </a:t>
            </a:r>
            <a:r>
              <a:rPr lang="ko-KR" altLang="en-US" dirty="0" smtClean="0"/>
              <a:t>경구용 제제들이고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기존 치료제보다 단기간으로만 치료를 하여도 반응률이 우수한 제제들입니다</a:t>
            </a:r>
            <a:r>
              <a:rPr lang="en-US" altLang="ko-KR" dirty="0" smtClean="0"/>
              <a:t>.</a:t>
            </a:r>
          </a:p>
          <a:p>
            <a:pPr>
              <a:buFontTx/>
              <a:buChar char="-"/>
            </a:pPr>
            <a:r>
              <a:rPr lang="en-US" altLang="ko-KR" dirty="0" smtClean="0"/>
              <a:t>DAA</a:t>
            </a:r>
            <a:r>
              <a:rPr lang="ko-KR" altLang="en-US" dirty="0" smtClean="0"/>
              <a:t>는 작용 부위에 따라 총 세가지로 분류할 수 있습니다</a:t>
            </a:r>
            <a:r>
              <a:rPr lang="en-US" altLang="ko-KR" dirty="0" smtClean="0"/>
              <a:t>.</a:t>
            </a:r>
          </a:p>
          <a:p>
            <a:pPr>
              <a:buFontTx/>
              <a:buChar char="-"/>
            </a:pPr>
            <a:r>
              <a:rPr lang="ko-KR" altLang="en-US" dirty="0" smtClean="0"/>
              <a:t>가장 먼저 개발된 </a:t>
            </a:r>
            <a:r>
              <a:rPr lang="en-US" altLang="ko-KR" dirty="0" smtClean="0"/>
              <a:t>DAA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protease </a:t>
            </a:r>
            <a:r>
              <a:rPr lang="ko-KR" altLang="en-US" dirty="0" smtClean="0"/>
              <a:t>억제제</a:t>
            </a:r>
            <a:r>
              <a:rPr lang="en-US" altLang="ko-KR" dirty="0" smtClean="0"/>
              <a:t>(NS3/4A)</a:t>
            </a:r>
            <a:r>
              <a:rPr lang="ko-KR" altLang="en-US" dirty="0" smtClean="0"/>
              <a:t>인데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처음 나온 </a:t>
            </a:r>
            <a:r>
              <a:rPr lang="en-US" altLang="ko-KR" dirty="0" smtClean="0"/>
              <a:t>1</a:t>
            </a:r>
            <a:r>
              <a:rPr lang="ko-KR" altLang="en-US" dirty="0" smtClean="0"/>
              <a:t>세대 약물은 기존 </a:t>
            </a:r>
            <a:r>
              <a:rPr lang="en-US" altLang="ko-KR" dirty="0" smtClean="0"/>
              <a:t>PEG-IFN + </a:t>
            </a:r>
            <a:r>
              <a:rPr lang="en-US" altLang="ko-KR" dirty="0" err="1" smtClean="0"/>
              <a:t>ribavirin</a:t>
            </a:r>
            <a:r>
              <a:rPr lang="ko-KR" altLang="en-US" dirty="0" smtClean="0"/>
              <a:t>에 추가하여 연구되었습니다</a:t>
            </a:r>
            <a:r>
              <a:rPr lang="en-US" altLang="ko-KR" dirty="0" smtClean="0"/>
              <a:t>.</a:t>
            </a:r>
          </a:p>
          <a:p>
            <a:pPr>
              <a:buFontTx/>
              <a:buChar char="-"/>
            </a:pPr>
            <a:r>
              <a:rPr lang="ko-KR" altLang="en-US" dirty="0" smtClean="0"/>
              <a:t>반면 </a:t>
            </a:r>
            <a:r>
              <a:rPr lang="en-US" altLang="ko-KR" dirty="0" smtClean="0"/>
              <a:t>protease </a:t>
            </a:r>
            <a:r>
              <a:rPr lang="ko-KR" altLang="en-US" dirty="0" smtClean="0"/>
              <a:t>억제제 </a:t>
            </a:r>
            <a:r>
              <a:rPr lang="en-US" altLang="ko-KR" dirty="0" smtClean="0"/>
              <a:t>2</a:t>
            </a:r>
            <a:r>
              <a:rPr lang="ko-KR" altLang="en-US" dirty="0" smtClean="0"/>
              <a:t>세대는 타 </a:t>
            </a:r>
            <a:r>
              <a:rPr lang="en-US" altLang="ko-KR" dirty="0" smtClean="0"/>
              <a:t>DAA</a:t>
            </a:r>
            <a:r>
              <a:rPr lang="ko-KR" altLang="en-US" dirty="0" smtClean="0"/>
              <a:t>와 더하여 연구가 진행되었고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현재는 </a:t>
            </a:r>
            <a:r>
              <a:rPr lang="en-US" altLang="ko-KR" baseline="0" dirty="0" smtClean="0"/>
              <a:t>1</a:t>
            </a:r>
            <a:r>
              <a:rPr lang="ko-KR" altLang="en-US" baseline="0" dirty="0" smtClean="0"/>
              <a:t>세대 보다는 </a:t>
            </a:r>
            <a:r>
              <a:rPr lang="en-US" altLang="ko-KR" baseline="0" dirty="0" smtClean="0"/>
              <a:t>2</a:t>
            </a:r>
            <a:r>
              <a:rPr lang="ko-KR" altLang="en-US" baseline="0" dirty="0" smtClean="0"/>
              <a:t>세대 약물들이 사용되고 있습니다</a:t>
            </a:r>
            <a:r>
              <a:rPr lang="en-US" altLang="ko-KR" baseline="0" dirty="0" smtClean="0"/>
              <a:t>.</a:t>
            </a:r>
          </a:p>
          <a:p>
            <a:pPr>
              <a:buFontTx/>
              <a:buChar char="-"/>
            </a:pPr>
            <a:r>
              <a:rPr lang="en-US" altLang="ko-KR" dirty="0" smtClean="0"/>
              <a:t>Polymerase</a:t>
            </a:r>
            <a:r>
              <a:rPr lang="en-US" altLang="ko-KR" baseline="0" dirty="0" smtClean="0"/>
              <a:t> (NS5B) </a:t>
            </a:r>
            <a:r>
              <a:rPr lang="ko-KR" altLang="en-US" baseline="0" dirty="0" smtClean="0"/>
              <a:t>억제제는 구조에 따라 </a:t>
            </a:r>
            <a:r>
              <a:rPr lang="en-US" altLang="ko-KR" baseline="0" dirty="0" smtClean="0"/>
              <a:t>nucleotide </a:t>
            </a:r>
            <a:r>
              <a:rPr lang="ko-KR" altLang="en-US" baseline="0" dirty="0" smtClean="0"/>
              <a:t>유사체와 비</a:t>
            </a:r>
            <a:r>
              <a:rPr lang="en-US" altLang="ko-KR" baseline="0" dirty="0" smtClean="0"/>
              <a:t>nucleotide </a:t>
            </a:r>
            <a:r>
              <a:rPr lang="ko-KR" altLang="en-US" baseline="0" dirty="0" smtClean="0"/>
              <a:t>유사체로 나뉩니다</a:t>
            </a:r>
            <a:r>
              <a:rPr lang="en-US" altLang="ko-KR" baseline="0" dirty="0" smtClean="0"/>
              <a:t>.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8281895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ko-KR" altLang="en-US" dirty="0" smtClean="0"/>
              <a:t>이 </a:t>
            </a:r>
            <a:r>
              <a:rPr lang="ko-KR" altLang="en-US" dirty="0" smtClean="0"/>
              <a:t>제제들은 바이러스 단백질에 직접적으로 작용하며 세가지가 작용부위가 다릅니다</a:t>
            </a:r>
            <a:r>
              <a:rPr lang="en-US" altLang="ko-KR" dirty="0" smtClean="0"/>
              <a:t>.</a:t>
            </a:r>
          </a:p>
          <a:p>
            <a:pPr>
              <a:buFontTx/>
              <a:buChar char="-"/>
            </a:pPr>
            <a:r>
              <a:rPr lang="en-US" altLang="ko-KR" dirty="0" smtClean="0"/>
              <a:t>NS3/NS4A </a:t>
            </a:r>
            <a:r>
              <a:rPr lang="ko-KR" altLang="en-US" dirty="0" smtClean="0"/>
              <a:t>부분은 </a:t>
            </a:r>
            <a:r>
              <a:rPr lang="en-US" altLang="ko-KR" dirty="0" smtClean="0"/>
              <a:t>protease</a:t>
            </a:r>
            <a:r>
              <a:rPr lang="ko-KR" altLang="en-US" dirty="0" smtClean="0"/>
              <a:t>를 포함하고</a:t>
            </a:r>
            <a:r>
              <a:rPr lang="en-US" altLang="ko-KR" dirty="0" smtClean="0"/>
              <a:t>, NS5B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RNA</a:t>
            </a:r>
            <a:r>
              <a:rPr lang="en-US" altLang="ko-KR" baseline="0" dirty="0" smtClean="0"/>
              <a:t> polymerase </a:t>
            </a:r>
            <a:r>
              <a:rPr lang="ko-KR" altLang="en-US" baseline="0" dirty="0" smtClean="0"/>
              <a:t>부분에 속하여 각각을 </a:t>
            </a:r>
            <a:r>
              <a:rPr lang="en-US" altLang="ko-KR" baseline="0" dirty="0" smtClean="0"/>
              <a:t>protease </a:t>
            </a:r>
            <a:r>
              <a:rPr lang="ko-KR" altLang="en-US" baseline="0" dirty="0" smtClean="0"/>
              <a:t>억제제</a:t>
            </a:r>
            <a:r>
              <a:rPr lang="en-US" altLang="ko-KR" baseline="0" dirty="0" smtClean="0"/>
              <a:t>, polymerase </a:t>
            </a:r>
            <a:r>
              <a:rPr lang="ko-KR" altLang="en-US" baseline="0" dirty="0" smtClean="0"/>
              <a:t>억제제로도 칭합니다</a:t>
            </a:r>
            <a:r>
              <a:rPr lang="en-US" altLang="ko-KR" baseline="0" dirty="0" smtClean="0"/>
              <a:t>.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ko-KR" altLang="en-US" dirty="0" smtClean="0"/>
              <a:t>새로나온 직접작용항바이러스제는 모두 국내 출시가 </a:t>
            </a:r>
            <a:r>
              <a:rPr lang="en-US" altLang="ko-KR" dirty="0" smtClean="0"/>
              <a:t>2014</a:t>
            </a:r>
            <a:r>
              <a:rPr lang="ko-KR" altLang="en-US" dirty="0" smtClean="0"/>
              <a:t>년 이후로 신규 약물들이지만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기존 </a:t>
            </a:r>
            <a:r>
              <a:rPr lang="en-US" altLang="ko-KR" dirty="0" smtClean="0"/>
              <a:t>PEG-IFN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기반 치료제를 완전히 뒤엎고 새로운 </a:t>
            </a:r>
            <a:r>
              <a:rPr lang="en-US" altLang="ko-KR" baseline="0" dirty="0" smtClean="0"/>
              <a:t>1</a:t>
            </a:r>
            <a:r>
              <a:rPr lang="ko-KR" altLang="en-US" baseline="0" dirty="0" smtClean="0"/>
              <a:t>차 제제들로 자리매김 하고 있습니다</a:t>
            </a:r>
            <a:r>
              <a:rPr lang="en-US" altLang="ko-KR" baseline="0" dirty="0" smtClean="0"/>
              <a:t>.</a:t>
            </a:r>
          </a:p>
          <a:p>
            <a:pPr>
              <a:buFontTx/>
              <a:buChar char="-"/>
            </a:pPr>
            <a:r>
              <a:rPr lang="ko-KR" altLang="en-US" dirty="0" smtClean="0"/>
              <a:t>이 약물들은 특히 두개 이상 병용으로 사용되었을 때 매우 높은 </a:t>
            </a:r>
            <a:r>
              <a:rPr lang="en-US" altLang="ko-KR" dirty="0" smtClean="0"/>
              <a:t>SVR</a:t>
            </a:r>
            <a:r>
              <a:rPr lang="ko-KR" altLang="en-US" dirty="0" smtClean="0"/>
              <a:t>을 보여 복합제제로 시판되는 경우도 많이 있습니다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ko-KR" altLang="en-US" dirty="0" smtClean="0"/>
              <a:t>현재까지 국내 승인된 직접작용 항바이러스제</a:t>
            </a:r>
            <a:r>
              <a:rPr lang="en-US" altLang="ko-KR" dirty="0" smtClean="0"/>
              <a:t>(DAA) </a:t>
            </a:r>
            <a:r>
              <a:rPr lang="ko-KR" altLang="en-US" dirty="0" smtClean="0"/>
              <a:t>목록입니다</a:t>
            </a:r>
            <a:r>
              <a:rPr lang="en-US" altLang="ko-KR" dirty="0" smtClean="0"/>
              <a:t>.</a:t>
            </a:r>
          </a:p>
          <a:p>
            <a:pPr>
              <a:buFontTx/>
              <a:buChar char="-"/>
            </a:pPr>
            <a:r>
              <a:rPr lang="ko-KR" altLang="en-US" dirty="0" smtClean="0"/>
              <a:t>이들 약물을 내성의 위험 때문에 단독 성분으로 사용되지 않고 병용하여 사용되며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비급여인 </a:t>
            </a:r>
            <a:r>
              <a:rPr lang="en-US" altLang="ko-KR" dirty="0" err="1" smtClean="0"/>
              <a:t>boceprevir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1</a:t>
            </a:r>
            <a:r>
              <a:rPr lang="ko-KR" altLang="en-US" dirty="0" smtClean="0"/>
              <a:t>세대 </a:t>
            </a:r>
            <a:r>
              <a:rPr lang="en-US" altLang="ko-KR" dirty="0" smtClean="0"/>
              <a:t>protease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억제제로서 현재는 권장되지 않는 약물 요법에 속합니다</a:t>
            </a:r>
            <a:r>
              <a:rPr lang="en-US" altLang="ko-KR" baseline="0" dirty="0" smtClean="0"/>
              <a:t>.</a:t>
            </a:r>
          </a:p>
          <a:p>
            <a:pPr>
              <a:buFontTx/>
              <a:buChar char="-"/>
            </a:pPr>
            <a:r>
              <a:rPr lang="ko-KR" altLang="en-US" baseline="0" dirty="0" smtClean="0"/>
              <a:t>예를 들어 많이 사용하여 쉽게 칭하는 약물 요법 중 하나는 </a:t>
            </a:r>
            <a:r>
              <a:rPr lang="en-US" altLang="ko-KR" baseline="0" dirty="0" smtClean="0"/>
              <a:t>“</a:t>
            </a:r>
            <a:r>
              <a:rPr lang="ko-KR" altLang="en-US" baseline="0" dirty="0" smtClean="0"/>
              <a:t>다클린자</a:t>
            </a:r>
            <a:r>
              <a:rPr lang="en-US" altLang="ko-KR" baseline="0" dirty="0" smtClean="0"/>
              <a:t>(</a:t>
            </a:r>
            <a:r>
              <a:rPr lang="en-US" altLang="ko-KR" baseline="0" dirty="0" err="1" smtClean="0"/>
              <a:t>daclatasvir</a:t>
            </a:r>
            <a:r>
              <a:rPr lang="en-US" altLang="ko-KR" baseline="0" dirty="0" smtClean="0"/>
              <a:t>)”</a:t>
            </a:r>
            <a:r>
              <a:rPr lang="ko-KR" altLang="en-US" baseline="0" dirty="0" smtClean="0"/>
              <a:t>와 </a:t>
            </a:r>
            <a:r>
              <a:rPr lang="en-US" altLang="ko-KR" baseline="0" dirty="0" smtClean="0"/>
              <a:t>“</a:t>
            </a:r>
            <a:r>
              <a:rPr lang="ko-KR" altLang="en-US" baseline="0" dirty="0" smtClean="0"/>
              <a:t>순베프라</a:t>
            </a:r>
            <a:r>
              <a:rPr lang="en-US" altLang="ko-KR" baseline="0" dirty="0" smtClean="0"/>
              <a:t>(</a:t>
            </a:r>
            <a:r>
              <a:rPr lang="en-US" altLang="ko-KR" baseline="0" dirty="0" err="1" smtClean="0"/>
              <a:t>asunaprevir</a:t>
            </a:r>
            <a:r>
              <a:rPr lang="en-US" altLang="ko-KR" baseline="0" dirty="0" smtClean="0"/>
              <a:t>)”</a:t>
            </a:r>
            <a:r>
              <a:rPr lang="ko-KR" altLang="en-US" baseline="0" dirty="0" smtClean="0"/>
              <a:t>을 같이 사용하는 </a:t>
            </a:r>
            <a:r>
              <a:rPr lang="en-US" altLang="ko-KR" baseline="0" dirty="0" smtClean="0"/>
              <a:t>“</a:t>
            </a:r>
            <a:r>
              <a:rPr lang="ko-KR" altLang="en-US" b="1" dirty="0" smtClean="0"/>
              <a:t>닥순요법</a:t>
            </a:r>
            <a:r>
              <a:rPr lang="en-US" altLang="ko-KR" dirty="0" smtClean="0"/>
              <a:t>” </a:t>
            </a:r>
            <a:r>
              <a:rPr lang="ko-KR" altLang="en-US" dirty="0" smtClean="0"/>
              <a:t>입니다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3380637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- DAA </a:t>
            </a:r>
            <a:r>
              <a:rPr lang="ko-KR" altLang="en-US" dirty="0" smtClean="0"/>
              <a:t>중 가장 처음 나온 약물 군인 </a:t>
            </a:r>
            <a:r>
              <a:rPr lang="en-US" altLang="ko-KR" dirty="0" smtClean="0"/>
              <a:t>NS3/4A </a:t>
            </a:r>
            <a:r>
              <a:rPr lang="ko-KR" altLang="en-US" dirty="0" smtClean="0"/>
              <a:t>억제제는 처음에는 기존 치료인 </a:t>
            </a:r>
            <a:r>
              <a:rPr lang="en-US" altLang="ko-KR" dirty="0" smtClean="0"/>
              <a:t>PEG-IFN</a:t>
            </a:r>
            <a:r>
              <a:rPr lang="en-US" altLang="ko-KR" baseline="0" dirty="0" smtClean="0"/>
              <a:t> + </a:t>
            </a:r>
            <a:r>
              <a:rPr lang="en-US" altLang="ko-KR" baseline="0" dirty="0" err="1" smtClean="0"/>
              <a:t>ribavirin</a:t>
            </a:r>
            <a:r>
              <a:rPr lang="ko-KR" altLang="en-US" baseline="0" dirty="0" smtClean="0"/>
              <a:t>에 추가하여 사용하도록 연구되어 높은 반응률을 보였지만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이제는 </a:t>
            </a:r>
            <a:r>
              <a:rPr lang="en-US" altLang="ko-KR" baseline="0" dirty="0" smtClean="0"/>
              <a:t>PEG-IFN + </a:t>
            </a:r>
            <a:r>
              <a:rPr lang="en-US" altLang="ko-KR" baseline="0" dirty="0" err="1" smtClean="0"/>
              <a:t>ribavirin</a:t>
            </a:r>
            <a:r>
              <a:rPr lang="ko-KR" altLang="en-US" baseline="0" dirty="0" smtClean="0"/>
              <a:t>이 기반되지 않는</a:t>
            </a:r>
            <a:r>
              <a:rPr lang="en-US" altLang="ko-KR" baseline="0" dirty="0" smtClean="0"/>
              <a:t>, DAA </a:t>
            </a:r>
            <a:r>
              <a:rPr lang="ko-KR" altLang="en-US" baseline="0" dirty="0" smtClean="0"/>
              <a:t>병용 요법만으로 사용되는 약물들이 사용되고 있습니다</a:t>
            </a:r>
            <a:r>
              <a:rPr lang="en-US" altLang="ko-KR" baseline="0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33460-C326-437E-8303-D217A53FEE80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9499406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- </a:t>
            </a:r>
            <a:r>
              <a:rPr lang="ko-KR" altLang="en-US" dirty="0" smtClean="0"/>
              <a:t>이들 약물은 구역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피로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두통 등의 비특이적인 부작용을 보였고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간 기능검사 수치 중 </a:t>
            </a:r>
            <a:r>
              <a:rPr lang="en-US" altLang="ko-KR" dirty="0" smtClean="0"/>
              <a:t>AST/ALT </a:t>
            </a:r>
            <a:r>
              <a:rPr lang="ko-KR" altLang="en-US" dirty="0" smtClean="0"/>
              <a:t>상승이 나타날 수 있다고 알려져 있습니다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33460-C326-437E-8303-D217A53FEE80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545360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목차는 다음순으로 진행하게 됩니다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altLang="ko-KR" baseline="0" dirty="0" smtClean="0"/>
              <a:t>NS5A </a:t>
            </a:r>
            <a:r>
              <a:rPr lang="ko-KR" altLang="en-US" baseline="0" dirty="0" smtClean="0"/>
              <a:t>억제제는 </a:t>
            </a:r>
            <a:r>
              <a:rPr lang="en-US" altLang="ko-KR" baseline="0" dirty="0" smtClean="0"/>
              <a:t>C</a:t>
            </a:r>
            <a:r>
              <a:rPr lang="ko-KR" altLang="en-US" baseline="0" dirty="0" smtClean="0"/>
              <a:t>형 간염 바이러스의</a:t>
            </a:r>
            <a:r>
              <a:rPr lang="en-US" altLang="ko-KR" dirty="0" smtClean="0"/>
              <a:t> </a:t>
            </a:r>
            <a:r>
              <a:rPr lang="ko-KR" altLang="en-US" dirty="0" smtClean="0"/>
              <a:t>복제 및 조립을 억제하며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여러 유전자형에 작용하고 다른 약제와 병합할 경우 상승 효과를 </a:t>
            </a:r>
            <a:r>
              <a:rPr lang="ko-KR" altLang="en-US" dirty="0" smtClean="0"/>
              <a:t>나타냅니다</a:t>
            </a:r>
            <a:r>
              <a:rPr lang="en-US" altLang="ko-KR" dirty="0" smtClean="0"/>
              <a:t>.</a:t>
            </a:r>
          </a:p>
          <a:p>
            <a:pPr>
              <a:buFontTx/>
              <a:buChar char="-"/>
            </a:pPr>
            <a:r>
              <a:rPr lang="ko-KR" altLang="en-US" dirty="0" smtClean="0"/>
              <a:t>이 약물군 역시 비특이적인 부작용이 주로 나타나며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간수치 검사 관련 </a:t>
            </a:r>
            <a:r>
              <a:rPr lang="en-US" altLang="ko-KR" dirty="0" smtClean="0"/>
              <a:t>ALT </a:t>
            </a:r>
            <a:r>
              <a:rPr lang="ko-KR" altLang="en-US" dirty="0" smtClean="0"/>
              <a:t>및 빌리루빈 수치의 상승 위험이 있습니다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33460-C326-437E-8303-D217A53FEE80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8007462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소발디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sofosbuvir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는 매우 효과가 우수하며 안전한 약물로 알려져 있고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대부분의 유전자형에서 활동을 가지고 있는 광범위한 약물이며 내성에 대한 높은 장벽을 가지고 있어 여러 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</a:t>
            </a:r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형 간염 치료 요법에 병용되어 사용되는 약물입니다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>
              <a:buFontTx/>
              <a:buChar char="-"/>
            </a:pPr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뉴클레오티드 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polymerase </a:t>
            </a:r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억제제와는 달리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비뉴클레오티는 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polymerase </a:t>
            </a:r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억제제들은 내성이 쉽게 나타날 수 있으며 유전자형에 대한 제한적인 활동만 지니고 있습니다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현재 엑스비라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dasbuvir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는 유전자 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형에만 효과적인 약물입니다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33460-C326-437E-8303-D217A53FEE80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370565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- </a:t>
            </a:r>
            <a:r>
              <a:rPr lang="ko-KR" altLang="en-US" dirty="0" smtClean="0"/>
              <a:t>이렇듯 신규 </a:t>
            </a:r>
            <a:r>
              <a:rPr lang="en-US" altLang="ko-KR" dirty="0" smtClean="0"/>
              <a:t>C</a:t>
            </a:r>
            <a:r>
              <a:rPr lang="ko-KR" altLang="en-US" dirty="0" smtClean="0"/>
              <a:t>형 간염 치료제인 </a:t>
            </a:r>
            <a:r>
              <a:rPr lang="en-US" altLang="ko-KR" dirty="0" smtClean="0"/>
              <a:t>DAA</a:t>
            </a:r>
            <a:r>
              <a:rPr lang="ko-KR" altLang="en-US" dirty="0" smtClean="0"/>
              <a:t>는 여러 종류가 있고</a:t>
            </a:r>
            <a:r>
              <a:rPr lang="en-US" altLang="ko-KR" dirty="0" smtClean="0"/>
              <a:t>, C</a:t>
            </a:r>
            <a:r>
              <a:rPr lang="ko-KR" altLang="en-US" dirty="0" smtClean="0"/>
              <a:t>형 간염 치료제 선택시 여러가지 요소들을 고려하여 약물 요법을 선택하게 되겠습니다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334230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ko-KR" altLang="en-US" dirty="0" smtClean="0"/>
              <a:t>이 슬라이드는 유전자형 </a:t>
            </a:r>
            <a:r>
              <a:rPr lang="en-US" altLang="ko-KR" dirty="0" smtClean="0"/>
              <a:t>1-6</a:t>
            </a:r>
            <a:r>
              <a:rPr lang="ko-KR" altLang="en-US" dirty="0" smtClean="0"/>
              <a:t>형에 대해 권장되는</a:t>
            </a:r>
            <a:r>
              <a:rPr lang="en-US" altLang="ko-KR" dirty="0" smtClean="0"/>
              <a:t>/</a:t>
            </a:r>
            <a:r>
              <a:rPr lang="ko-KR" altLang="en-US" dirty="0" smtClean="0"/>
              <a:t>되지 않는 약물 요법을 나열해 둔 것입니다</a:t>
            </a:r>
            <a:r>
              <a:rPr lang="en-US" altLang="ko-KR" dirty="0" smtClean="0"/>
              <a:t>.</a:t>
            </a:r>
          </a:p>
          <a:p>
            <a:pPr>
              <a:buFontTx/>
              <a:buChar char="-"/>
            </a:pPr>
            <a:r>
              <a:rPr lang="ko-KR" altLang="en-US" dirty="0" smtClean="0"/>
              <a:t>유전자형 마다 사용할 수 있는 약물요법이 다른 것을 보실 수 있습니다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이 슬라이드는 국내에서 가장 흔한 유전자형 </a:t>
            </a:r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1b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형에 대한 자세한 치료 가이드라인 입니다</a:t>
            </a:r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색상에 따라 얼마나 강력한 권고사항인지 알 수 있습니다</a:t>
            </a:r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(A1(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녹색</a:t>
            </a:r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가 가장 강력한 권고사항</a:t>
            </a:r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C1(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노란색</a:t>
            </a:r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이 가장 약한 권고사항 등</a:t>
            </a:r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</a:p>
          <a:p>
            <a:pPr>
              <a:buFontTx/>
              <a:buChar char="-"/>
            </a:pP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보시다시파 약물들은 </a:t>
            </a:r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DAA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의 </a:t>
            </a:r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2-3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개의 약물 계열을 병용해서 사용하고</a:t>
            </a:r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일반적으로 권장되는 치료 기간은 </a:t>
            </a:r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주로</a:t>
            </a:r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기존 </a:t>
            </a:r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24-48</a:t>
            </a:r>
            <a:r>
              <a:rPr lang="ko-KR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주보다 훨신 더 단축 된 것을 보실 수 있습니다</a:t>
            </a:r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4488338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- </a:t>
            </a:r>
            <a:r>
              <a:rPr lang="ko-KR" altLang="en-US" dirty="0" smtClean="0"/>
              <a:t>이</a:t>
            </a:r>
            <a:r>
              <a:rPr lang="ko-KR" altLang="en-US" baseline="0" dirty="0" smtClean="0"/>
              <a:t> 슬라이드는 유전자형 </a:t>
            </a:r>
            <a:r>
              <a:rPr lang="en-US" altLang="ko-KR" baseline="0" dirty="0" smtClean="0"/>
              <a:t>1a</a:t>
            </a:r>
            <a:r>
              <a:rPr lang="ko-KR" altLang="en-US" baseline="0" dirty="0" smtClean="0"/>
              <a:t>형 치료가이드라인입니다</a:t>
            </a:r>
            <a:r>
              <a:rPr lang="en-US" altLang="ko-KR" baseline="0" dirty="0" smtClean="0"/>
              <a:t>. 1b</a:t>
            </a:r>
            <a:r>
              <a:rPr lang="ko-KR" altLang="en-US" baseline="0" dirty="0" smtClean="0"/>
              <a:t>와 유사한 것 같으면서도 권장사항에 포함되지 않는 약물이 있습니다</a:t>
            </a:r>
            <a:r>
              <a:rPr lang="en-US" altLang="ko-KR" baseline="0" dirty="0" smtClean="0"/>
              <a:t>(</a:t>
            </a:r>
            <a:r>
              <a:rPr lang="ko-KR" altLang="en-US" baseline="0" dirty="0" smtClean="0"/>
              <a:t>예</a:t>
            </a:r>
            <a:r>
              <a:rPr lang="en-US" altLang="ko-KR" baseline="0" dirty="0" smtClean="0"/>
              <a:t>. </a:t>
            </a:r>
            <a:r>
              <a:rPr lang="ko-KR" altLang="en-US" baseline="0" dirty="0" smtClean="0"/>
              <a:t>닥순요법의 </a:t>
            </a:r>
            <a:r>
              <a:rPr lang="en-US" altLang="ko-KR" baseline="0" dirty="0" err="1" smtClean="0"/>
              <a:t>d</a:t>
            </a:r>
            <a:r>
              <a:rPr lang="en-US" altLang="ko-KR" dirty="0" err="1" smtClean="0"/>
              <a:t>aclatasvir+asunaprevir</a:t>
            </a:r>
            <a:r>
              <a:rPr lang="en-US" altLang="ko-KR" dirty="0" smtClean="0"/>
              <a:t>).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142374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ko-KR" altLang="en-US" dirty="0" smtClean="0"/>
              <a:t>다음으로는 유전자형 </a:t>
            </a:r>
            <a:r>
              <a:rPr lang="en-US" altLang="ko-KR" dirty="0" smtClean="0"/>
              <a:t>2</a:t>
            </a:r>
            <a:r>
              <a:rPr lang="ko-KR" altLang="en-US" dirty="0" smtClean="0"/>
              <a:t>형 치료 입니다</a:t>
            </a:r>
            <a:r>
              <a:rPr lang="en-US" altLang="ko-KR" dirty="0" smtClean="0"/>
              <a:t>. 2</a:t>
            </a:r>
            <a:r>
              <a:rPr lang="ko-KR" altLang="en-US" dirty="0" smtClean="0"/>
              <a:t>형은 일반적으로 </a:t>
            </a:r>
            <a:r>
              <a:rPr lang="en-US" altLang="ko-KR" dirty="0" smtClean="0"/>
              <a:t>1</a:t>
            </a:r>
            <a:r>
              <a:rPr lang="ko-KR" altLang="en-US" dirty="0" smtClean="0"/>
              <a:t>형에 비해 짧은 치료기간을 요구합니다</a:t>
            </a:r>
            <a:r>
              <a:rPr lang="en-US" altLang="ko-KR" dirty="0" smtClean="0"/>
              <a:t>.</a:t>
            </a:r>
          </a:p>
          <a:p>
            <a:pPr>
              <a:buFontTx/>
              <a:buChar char="-"/>
            </a:pPr>
            <a:r>
              <a:rPr lang="ko-KR" altLang="en-US" dirty="0" smtClean="0"/>
              <a:t>그 이유는 </a:t>
            </a:r>
            <a:r>
              <a:rPr lang="en-US" altLang="ko-KR" dirty="0" smtClean="0"/>
              <a:t>1</a:t>
            </a:r>
            <a:r>
              <a:rPr lang="ko-KR" altLang="en-US" dirty="0" smtClean="0"/>
              <a:t>형</a:t>
            </a:r>
            <a:r>
              <a:rPr lang="ko-KR" altLang="en-US" baseline="0" dirty="0" smtClean="0"/>
              <a:t> 유전자형이 더 치료가 어렵기 때문이며</a:t>
            </a:r>
            <a:r>
              <a:rPr lang="en-US" altLang="ko-KR" baseline="0" dirty="0" smtClean="0"/>
              <a:t>, 2</a:t>
            </a:r>
            <a:r>
              <a:rPr lang="ko-KR" altLang="en-US" baseline="0" dirty="0" smtClean="0"/>
              <a:t>형에 상대적으로 권장되는 치료 약물이 적은 까닭은 대부분의 환자들이 </a:t>
            </a:r>
            <a:r>
              <a:rPr lang="en-US" altLang="ko-KR" baseline="0" dirty="0" smtClean="0"/>
              <a:t>1</a:t>
            </a:r>
            <a:r>
              <a:rPr lang="ko-KR" altLang="en-US" baseline="0" dirty="0" smtClean="0"/>
              <a:t>형에 포함되기 때문에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초기 임상시험이 </a:t>
            </a:r>
            <a:r>
              <a:rPr lang="en-US" altLang="ko-KR" baseline="0" dirty="0" smtClean="0"/>
              <a:t>1</a:t>
            </a:r>
            <a:r>
              <a:rPr lang="ko-KR" altLang="en-US" baseline="0" dirty="0" smtClean="0"/>
              <a:t>형 환자들만을 대상으로 하기 떄문입니다</a:t>
            </a:r>
            <a:r>
              <a:rPr lang="en-US" altLang="ko-KR" baseline="0" dirty="0" smtClean="0"/>
              <a:t>. </a:t>
            </a:r>
            <a:r>
              <a:rPr lang="ko-KR" altLang="en-US" baseline="0" dirty="0" smtClean="0"/>
              <a:t>점차 </a:t>
            </a:r>
            <a:r>
              <a:rPr lang="en-US" altLang="ko-KR" baseline="0" dirty="0" smtClean="0"/>
              <a:t>2</a:t>
            </a:r>
            <a:r>
              <a:rPr lang="ko-KR" altLang="en-US" baseline="0" dirty="0" smtClean="0"/>
              <a:t>형에 권장되는 약물요법 갯수도 증가될 것이라 생각됩니다</a:t>
            </a:r>
            <a:r>
              <a:rPr lang="en-US" altLang="ko-KR" baseline="0" dirty="0" smtClean="0"/>
              <a:t>.</a:t>
            </a:r>
          </a:p>
          <a:p>
            <a:pPr>
              <a:buFontTx/>
              <a:buChar char="-"/>
            </a:pP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- 3</a:t>
            </a:r>
            <a:r>
              <a:rPr lang="ko-KR" altLang="en-US" dirty="0" smtClean="0"/>
              <a:t>형 치료 가이드라입니다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참고하세요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2985042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-4-6</a:t>
            </a:r>
            <a:r>
              <a:rPr lang="ko-KR" altLang="en-US" dirty="0" smtClean="0"/>
              <a:t>형 치료 가이드라입니다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참고하세요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9843094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-</a:t>
            </a:r>
            <a:r>
              <a:rPr lang="ko-KR" altLang="en-US" dirty="0" smtClean="0"/>
              <a:t>다음은 비대상성 간경변증</a:t>
            </a:r>
            <a:r>
              <a:rPr lang="en-US" altLang="ko-KR" dirty="0" smtClean="0"/>
              <a:t>(</a:t>
            </a:r>
            <a:r>
              <a:rPr lang="ko-KR" altLang="en-US" dirty="0" smtClean="0"/>
              <a:t>간 질환이 악화되어 복수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간성뇌증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문맥압 항진증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자발성 세균성 복막염 등 간경변증의 합병증 증상이 나타나는</a:t>
            </a:r>
            <a:r>
              <a:rPr lang="en-US" altLang="ko-KR" dirty="0" smtClean="0"/>
              <a:t>,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간손상이 심한 경우</a:t>
            </a:r>
            <a:r>
              <a:rPr lang="en-US" altLang="ko-KR" baseline="0" dirty="0" smtClean="0"/>
              <a:t>) </a:t>
            </a:r>
            <a:r>
              <a:rPr lang="ko-KR" altLang="en-US" baseline="0" dirty="0" smtClean="0"/>
              <a:t>환자에 대한 약물 치료 권고사항입니다</a:t>
            </a:r>
            <a:r>
              <a:rPr lang="en-US" altLang="ko-KR" baseline="0" dirty="0" smtClean="0"/>
              <a:t>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42416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33460-C326-437E-8303-D217A53FEE80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1253116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- DAA</a:t>
            </a:r>
            <a:r>
              <a:rPr lang="ko-KR" altLang="en-US" dirty="0" smtClean="0"/>
              <a:t>는 급성 </a:t>
            </a:r>
            <a:r>
              <a:rPr lang="en-US" altLang="ko-KR" dirty="0" smtClean="0"/>
              <a:t>C</a:t>
            </a:r>
            <a:r>
              <a:rPr lang="ko-KR" altLang="en-US" dirty="0" smtClean="0"/>
              <a:t>형 간염에 대한 데이터가 없습니다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</a:t>
            </a:r>
            <a:r>
              <a:rPr lang="en-US" altLang="ko-KR" dirty="0" smtClean="0"/>
              <a:t>DAA</a:t>
            </a:r>
            <a:r>
              <a:rPr lang="ko-KR" altLang="en-US" dirty="0" smtClean="0"/>
              <a:t>를 사용하고자 한다면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초기 감염 후 </a:t>
            </a:r>
            <a:r>
              <a:rPr lang="en-US" altLang="ko-KR" dirty="0" smtClean="0"/>
              <a:t>6</a:t>
            </a:r>
            <a:r>
              <a:rPr lang="ko-KR" altLang="en-US" dirty="0" smtClean="0"/>
              <a:t>개월 동안 경과 관찰 후 만성 </a:t>
            </a:r>
            <a:r>
              <a:rPr lang="en-US" altLang="ko-KR" dirty="0" smtClean="0"/>
              <a:t>C</a:t>
            </a:r>
            <a:r>
              <a:rPr lang="ko-KR" altLang="en-US" dirty="0" smtClean="0"/>
              <a:t>형 간염에 준하여 치료가 가능합니다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Char char="-"/>
            </a:pPr>
            <a:r>
              <a:rPr lang="en-US" altLang="ko-KR" dirty="0" smtClean="0"/>
              <a:t>SVR</a:t>
            </a:r>
            <a:r>
              <a:rPr lang="ko-KR" altLang="en-US" dirty="0" smtClean="0"/>
              <a:t>에 도달한 경우에도 치료 전 진행된 간섬유화가 있으면 감세포암종 감시검진과 간경변증의 일반 합병증 관리가 </a:t>
            </a:r>
            <a:r>
              <a:rPr lang="ko-KR" altLang="en-US" dirty="0" smtClean="0"/>
              <a:t>필요합니다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- SVR</a:t>
            </a:r>
            <a:r>
              <a:rPr lang="ko-KR" altLang="en-US" dirty="0" smtClean="0"/>
              <a:t>에 도달하지 못한 경우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만성간염 및 간경변증에 준한 관리가 </a:t>
            </a:r>
            <a:r>
              <a:rPr lang="ko-KR" altLang="en-US" dirty="0" smtClean="0"/>
              <a:t>필요합니다</a:t>
            </a:r>
            <a:r>
              <a:rPr lang="en-US" altLang="ko-KR" dirty="0" smtClean="0"/>
              <a:t>.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37992826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- </a:t>
            </a:r>
            <a:r>
              <a:rPr lang="ko-KR" altLang="en-US" dirty="0" smtClean="0"/>
              <a:t>이 외에도 </a:t>
            </a:r>
            <a:r>
              <a:rPr lang="en-US" altLang="ko-KR" dirty="0" smtClean="0"/>
              <a:t>HIV </a:t>
            </a:r>
            <a:r>
              <a:rPr lang="ko-KR" altLang="en-US" dirty="0" smtClean="0"/>
              <a:t>중복 감염 환자</a:t>
            </a:r>
            <a:r>
              <a:rPr lang="en-US" altLang="ko-KR" dirty="0" smtClean="0"/>
              <a:t>, HBV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중복 감염환자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혈우병</a:t>
            </a:r>
            <a:r>
              <a:rPr lang="en-US" altLang="ko-KR" baseline="0" dirty="0" smtClean="0"/>
              <a:t>/</a:t>
            </a:r>
            <a:r>
              <a:rPr lang="ko-KR" altLang="en-US" baseline="0" dirty="0" smtClean="0"/>
              <a:t>지중해빈혈증</a:t>
            </a:r>
            <a:r>
              <a:rPr lang="en-US" altLang="ko-KR" baseline="0" dirty="0" smtClean="0"/>
              <a:t>, </a:t>
            </a:r>
            <a:r>
              <a:rPr lang="ko-KR" altLang="en-US" baseline="0" dirty="0" err="1" smtClean="0"/>
              <a:t>면역억제제</a:t>
            </a:r>
            <a:r>
              <a:rPr lang="ko-KR" altLang="en-US" baseline="0" dirty="0" smtClean="0"/>
              <a:t> 또는 항암화학요법 치료환자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등에 대한 </a:t>
            </a:r>
            <a:r>
              <a:rPr lang="ko-KR" altLang="en-US" baseline="0" dirty="0" smtClean="0"/>
              <a:t>각별한 주의도 필요합니다</a:t>
            </a:r>
            <a:r>
              <a:rPr lang="en-US" altLang="ko-KR" baseline="0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8190779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ko-KR" altLang="en-US" dirty="0" smtClean="0"/>
              <a:t>이로써 </a:t>
            </a:r>
            <a:r>
              <a:rPr lang="en-US" altLang="ko-KR" dirty="0" smtClean="0"/>
              <a:t>C</a:t>
            </a:r>
            <a:r>
              <a:rPr lang="ko-KR" altLang="en-US" dirty="0" smtClean="0"/>
              <a:t>형 간염의 간략한 소개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신규 치료제 소개 및 가이드라인 업데이트에 대해 말씀드렸습니다</a:t>
            </a:r>
            <a:r>
              <a:rPr lang="en-US" altLang="ko-KR" dirty="0" smtClean="0"/>
              <a:t>.</a:t>
            </a:r>
          </a:p>
          <a:p>
            <a:pPr>
              <a:buFontTx/>
              <a:buChar char="-"/>
            </a:pPr>
            <a:r>
              <a:rPr lang="ko-KR" altLang="en-US" dirty="0" smtClean="0"/>
              <a:t>신규 치료제인 </a:t>
            </a:r>
            <a:r>
              <a:rPr lang="en-US" altLang="ko-KR" dirty="0" smtClean="0"/>
              <a:t>DAA</a:t>
            </a:r>
            <a:r>
              <a:rPr lang="ko-KR" altLang="en-US" dirty="0" smtClean="0"/>
              <a:t>는 전반적으로 부작용이 비특이적이며 심각하지 않습니다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하지만 내성의 위험이 있기 때문에 반드시 처방된 약물 병용 요법을 정해진 기간 동안 복용하여야 내성의 위험에서 안전할 수 있습니다</a:t>
            </a:r>
            <a:r>
              <a:rPr lang="en-US" altLang="ko-KR" dirty="0" smtClean="0"/>
              <a:t>. DAA</a:t>
            </a:r>
            <a:r>
              <a:rPr lang="ko-KR" altLang="en-US" dirty="0" smtClean="0"/>
              <a:t>가 사용되면서 기존의 인터페론 </a:t>
            </a:r>
            <a:r>
              <a:rPr lang="en-US" altLang="ko-KR" dirty="0" smtClean="0"/>
              <a:t>+ </a:t>
            </a:r>
            <a:r>
              <a:rPr lang="en-US" altLang="ko-KR" dirty="0" err="1" smtClean="0"/>
              <a:t>ribavirin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48</a:t>
            </a:r>
            <a:r>
              <a:rPr lang="ko-KR" altLang="en-US" dirty="0" smtClean="0"/>
              <a:t>주 기본 치료에서 </a:t>
            </a:r>
            <a:r>
              <a:rPr lang="en-US" altLang="ko-KR" dirty="0" smtClean="0"/>
              <a:t>12</a:t>
            </a:r>
            <a:r>
              <a:rPr lang="ko-KR" altLang="en-US" dirty="0" smtClean="0"/>
              <a:t>주 기간의 치료로 상당한 치료기간 단축이 가능해졌습니다</a:t>
            </a:r>
            <a:r>
              <a:rPr lang="en-US" altLang="ko-KR" dirty="0" smtClean="0"/>
              <a:t>.</a:t>
            </a:r>
          </a:p>
          <a:p>
            <a:pPr>
              <a:buFontTx/>
              <a:buChar char="-"/>
            </a:pPr>
            <a:r>
              <a:rPr lang="ko-KR" altLang="en-US" dirty="0" smtClean="0"/>
              <a:t>앞으로도 여러 </a:t>
            </a:r>
            <a:r>
              <a:rPr lang="en-US" altLang="ko-KR" dirty="0" smtClean="0"/>
              <a:t>C</a:t>
            </a:r>
            <a:r>
              <a:rPr lang="ko-KR" altLang="en-US" dirty="0" smtClean="0"/>
              <a:t>형 간염 치료제가 나올 것으로 기대됩니다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새로 나오는 약물에 대해서 많은 관심 가져주시고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이번 기회를 통해 </a:t>
            </a:r>
            <a:r>
              <a:rPr lang="en-US" altLang="ko-KR" dirty="0" smtClean="0"/>
              <a:t>DAA</a:t>
            </a:r>
            <a:r>
              <a:rPr lang="ko-KR" altLang="en-US" dirty="0" smtClean="0"/>
              <a:t>에 대해 조금 더 알게 된 계기가 되셨으리라 희망합니다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혹시 질문 및 기타 코멘트가 있으시다면 제 이메일로 연락주시기 바랍니다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감사합니다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altLang="ko-KR" baseline="0" dirty="0" smtClean="0"/>
              <a:t>C</a:t>
            </a:r>
            <a:r>
              <a:rPr lang="ko-KR" altLang="en-US" baseline="0" dirty="0" smtClean="0"/>
              <a:t>형 간염은 기존에 </a:t>
            </a:r>
            <a:r>
              <a:rPr lang="en-US" altLang="ko-KR" baseline="0" dirty="0" smtClean="0"/>
              <a:t>‘</a:t>
            </a:r>
            <a:r>
              <a:rPr lang="ko-KR" altLang="en-US" baseline="0" dirty="0" smtClean="0"/>
              <a:t>지정 감염병</a:t>
            </a:r>
            <a:r>
              <a:rPr lang="en-US" altLang="ko-KR" baseline="0" dirty="0" smtClean="0"/>
              <a:t>’</a:t>
            </a:r>
            <a:r>
              <a:rPr lang="ko-KR" altLang="en-US" baseline="0" dirty="0" smtClean="0"/>
              <a:t>에서 올 </a:t>
            </a:r>
            <a:r>
              <a:rPr lang="en-US" altLang="ko-KR" baseline="0" dirty="0" smtClean="0"/>
              <a:t>6</a:t>
            </a:r>
            <a:r>
              <a:rPr lang="ko-KR" altLang="en-US" baseline="0" dirty="0" smtClean="0"/>
              <a:t>월부터 </a:t>
            </a:r>
            <a:r>
              <a:rPr lang="en-US" altLang="ko-KR" baseline="0" dirty="0" smtClean="0"/>
              <a:t>‘</a:t>
            </a:r>
            <a:r>
              <a:rPr lang="ko-KR" altLang="en-US" baseline="0" dirty="0" smtClean="0"/>
              <a:t>제</a:t>
            </a:r>
            <a:r>
              <a:rPr lang="en-US" altLang="ko-KR" baseline="0" dirty="0" smtClean="0"/>
              <a:t>3</a:t>
            </a:r>
            <a:r>
              <a:rPr lang="ko-KR" altLang="en-US" baseline="0" dirty="0" smtClean="0"/>
              <a:t>군 감염병</a:t>
            </a:r>
            <a:r>
              <a:rPr lang="en-US" altLang="ko-KR" baseline="0" dirty="0" smtClean="0"/>
              <a:t>’</a:t>
            </a:r>
            <a:r>
              <a:rPr lang="ko-KR" altLang="en-US" baseline="0" dirty="0" smtClean="0"/>
              <a:t>으로 지정이 되어 더 면밀한 관리가 시작되었습니다</a:t>
            </a:r>
            <a:r>
              <a:rPr lang="en-US" altLang="ko-KR" baseline="0" dirty="0" smtClean="0"/>
              <a:t>. </a:t>
            </a:r>
            <a:r>
              <a:rPr lang="ko-KR" altLang="en-US" baseline="0" dirty="0" smtClean="0"/>
              <a:t>제</a:t>
            </a:r>
            <a:r>
              <a:rPr lang="en-US" altLang="ko-KR" baseline="0" dirty="0" smtClean="0"/>
              <a:t>3</a:t>
            </a:r>
            <a:r>
              <a:rPr lang="ko-KR" altLang="en-US" baseline="0" dirty="0" smtClean="0"/>
              <a:t>군 감염병은 간헐적으로 유행할 가능성이 계속 있어 그 발생을 감시하고 방역대책 수립이 필요한 감염병입니다</a:t>
            </a:r>
            <a:r>
              <a:rPr lang="en-US" altLang="ko-KR" baseline="0" dirty="0" smtClean="0"/>
              <a:t>.</a:t>
            </a:r>
          </a:p>
          <a:p>
            <a:pPr>
              <a:buFontTx/>
              <a:buChar char="-"/>
            </a:pPr>
            <a:r>
              <a:rPr lang="en-US" altLang="ko-KR" baseline="0" dirty="0" smtClean="0"/>
              <a:t>C</a:t>
            </a:r>
            <a:r>
              <a:rPr lang="ko-KR" altLang="en-US" baseline="0" dirty="0" smtClean="0"/>
              <a:t>형 간염의 유전자형은 </a:t>
            </a:r>
            <a:r>
              <a:rPr lang="en-US" altLang="ko-KR" baseline="0" dirty="0" smtClean="0"/>
              <a:t>1-6</a:t>
            </a:r>
            <a:r>
              <a:rPr lang="ko-KR" altLang="en-US" baseline="0" dirty="0" smtClean="0"/>
              <a:t>형이 있으며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국내에서는 </a:t>
            </a:r>
            <a:r>
              <a:rPr lang="en-US" altLang="ko-KR" baseline="0" dirty="0" smtClean="0"/>
              <a:t>1b</a:t>
            </a:r>
            <a:r>
              <a:rPr lang="ko-KR" altLang="en-US" baseline="0" dirty="0" smtClean="0"/>
              <a:t>과 </a:t>
            </a:r>
            <a:r>
              <a:rPr lang="en-US" altLang="ko-KR" baseline="0" dirty="0" smtClean="0"/>
              <a:t>2a</a:t>
            </a:r>
            <a:r>
              <a:rPr lang="ko-KR" altLang="en-US" baseline="0" dirty="0" smtClean="0"/>
              <a:t>가 가장 흔합니다</a:t>
            </a:r>
            <a:r>
              <a:rPr lang="en-US" altLang="ko-KR" baseline="0" dirty="0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altLang="ko-KR" baseline="0" dirty="0" smtClean="0"/>
              <a:t>2007-2011</a:t>
            </a:r>
            <a:r>
              <a:rPr lang="ko-KR" altLang="en-US" baseline="0" dirty="0" smtClean="0"/>
              <a:t>년도에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진행된 연구 결과에서는 국내 </a:t>
            </a:r>
            <a:r>
              <a:rPr lang="en-US" altLang="ko-KR" baseline="0" dirty="0" smtClean="0"/>
              <a:t>C</a:t>
            </a:r>
            <a:r>
              <a:rPr lang="ko-KR" altLang="en-US" baseline="0" dirty="0" smtClean="0"/>
              <a:t>형 간염 감염의 독립적인 위험 요소로는 주사용 약물남용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주사바늘 찔림</a:t>
            </a:r>
            <a:r>
              <a:rPr lang="en-US" altLang="ko-KR" baseline="0" dirty="0" smtClean="0"/>
              <a:t>, 1995</a:t>
            </a:r>
            <a:r>
              <a:rPr lang="ko-KR" altLang="en-US" baseline="0" dirty="0" smtClean="0"/>
              <a:t>년 이전 수혈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문신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나이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등이라고 보고되었습니다</a:t>
            </a:r>
            <a:r>
              <a:rPr lang="en-US" altLang="ko-KR" baseline="0" dirty="0" smtClean="0"/>
              <a:t>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altLang="ko-KR" dirty="0" smtClean="0"/>
              <a:t>C</a:t>
            </a:r>
            <a:r>
              <a:rPr lang="ko-KR" altLang="en-US" dirty="0" smtClean="0"/>
              <a:t>형 간염 감염 후 일분 환자들은 자연 치유가 되지만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일부 환자들은 감염이 </a:t>
            </a:r>
            <a:r>
              <a:rPr lang="en-US" altLang="ko-KR" dirty="0" smtClean="0"/>
              <a:t>6</a:t>
            </a:r>
            <a:r>
              <a:rPr lang="ko-KR" altLang="en-US" dirty="0" smtClean="0"/>
              <a:t>개월 이상 지속되여 만성 감염으로 변환되고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시간에 따라 간에 합병증이 나타날 수 있습니다</a:t>
            </a:r>
            <a:r>
              <a:rPr lang="en-US" altLang="ko-KR" dirty="0" smtClean="0"/>
              <a:t>.</a:t>
            </a:r>
            <a:endParaRPr lang="ko-KR" altLang="en-US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51878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altLang="ko-KR" dirty="0" smtClean="0"/>
              <a:t>C</a:t>
            </a:r>
            <a:r>
              <a:rPr lang="ko-KR" altLang="en-US" dirty="0" smtClean="0"/>
              <a:t>형 간염을 진단하기 위해 반드시 </a:t>
            </a:r>
            <a:r>
              <a:rPr lang="en-US" altLang="ko-KR" dirty="0" smtClean="0"/>
              <a:t>C</a:t>
            </a:r>
            <a:r>
              <a:rPr lang="ko-KR" altLang="en-US" dirty="0" smtClean="0"/>
              <a:t>형 간염 바이러스 항체와 </a:t>
            </a:r>
            <a:r>
              <a:rPr lang="en-US" altLang="ko-KR" dirty="0" smtClean="0"/>
              <a:t>HCV RNA </a:t>
            </a:r>
            <a:r>
              <a:rPr lang="ko-KR" altLang="en-US" dirty="0" smtClean="0"/>
              <a:t>검사를 통한 혈중 내 </a:t>
            </a:r>
            <a:r>
              <a:rPr lang="en-US" altLang="ko-KR" dirty="0" smtClean="0"/>
              <a:t>HCV RNA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수치 확인이 필요합니다</a:t>
            </a:r>
            <a:r>
              <a:rPr lang="en-US" altLang="ko-KR" baseline="0" dirty="0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33460-C326-437E-8303-D217A53FEE80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393191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ko-KR" altLang="en-US" dirty="0" smtClean="0"/>
              <a:t>약제 내성 검사는 반드시 필요한 것은 아닙니다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33460-C326-437E-8303-D217A53FEE80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393191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Anti-HCV </a:t>
            </a:r>
            <a:r>
              <a:rPr lang="ko-KR" altLang="en-US" dirty="0" smtClean="0"/>
              <a:t>항체와 </a:t>
            </a:r>
            <a:r>
              <a:rPr lang="en-US" altLang="ko-KR" dirty="0" smtClean="0"/>
              <a:t>HCV</a:t>
            </a:r>
            <a:r>
              <a:rPr lang="en-US" altLang="ko-KR" baseline="0" dirty="0" smtClean="0"/>
              <a:t> RNA </a:t>
            </a:r>
            <a:r>
              <a:rPr lang="ko-KR" altLang="en-US" baseline="0" dirty="0" smtClean="0"/>
              <a:t>검사 결과가 다음과 같을 때 예상될 수 있는 임상 결과는 표와 같습니다</a:t>
            </a:r>
            <a:r>
              <a:rPr lang="en-US" altLang="ko-KR" baseline="0" dirty="0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1177D-4869-4F0A-89F8-D4915784A5B9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- </a:t>
            </a:r>
            <a:r>
              <a:rPr lang="ko-KR" altLang="en-US" dirty="0" smtClean="0"/>
              <a:t>급성 감염에서는 대부분 무증상이기 때문에 급성기에서 진단되는 경우는 </a:t>
            </a:r>
            <a:r>
              <a:rPr lang="ko-KR" altLang="en-US" dirty="0" smtClean="0"/>
              <a:t>매우 드뭅니다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33460-C326-437E-8303-D217A53FEE80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963002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 bwMode="gray">
          <a:xfrm>
            <a:off x="0" y="1929384"/>
            <a:ext cx="9144000" cy="492861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46" descr="2.pn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65" b="15496"/>
          <a:stretch>
            <a:fillRect/>
          </a:stretch>
        </p:blipFill>
        <p:spPr bwMode="gray">
          <a:xfrm>
            <a:off x="5072066" y="3571876"/>
            <a:ext cx="3717091" cy="328612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758952" y="786384"/>
            <a:ext cx="6400800" cy="841248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E8B2-91F7-4702-A1B0-99638B6536D9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F6AD-3850-4638-8C74-CCECFF1FD5E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Group 20"/>
          <p:cNvGrpSpPr/>
          <p:nvPr/>
        </p:nvGrpSpPr>
        <p:grpSpPr bwMode="gray">
          <a:xfrm>
            <a:off x="7342632" y="740664"/>
            <a:ext cx="738052" cy="1640146"/>
            <a:chOff x="6869341" y="609600"/>
            <a:chExt cx="738052" cy="1640146"/>
          </a:xfrm>
        </p:grpSpPr>
        <p:sp>
          <p:nvSpPr>
            <p:cNvPr id="20" name="Rectangle 19"/>
            <p:cNvSpPr/>
            <p:nvPr userDrawn="1"/>
          </p:nvSpPr>
          <p:spPr bwMode="gray">
            <a:xfrm rot="360000">
              <a:off x="7397081" y="748488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8"/>
            <p:cNvGrpSpPr/>
            <p:nvPr userDrawn="1"/>
          </p:nvGrpSpPr>
          <p:grpSpPr bwMode="gray">
            <a:xfrm>
              <a:off x="6869341" y="609600"/>
              <a:ext cx="586829" cy="1640146"/>
              <a:chOff x="6850291" y="609600"/>
              <a:chExt cx="586829" cy="1640146"/>
            </a:xfrm>
          </p:grpSpPr>
          <p:sp>
            <p:nvSpPr>
              <p:cNvPr id="17" name="Rectangle 16"/>
              <p:cNvSpPr/>
              <p:nvPr userDrawn="1"/>
            </p:nvSpPr>
            <p:spPr bwMode="gray">
              <a:xfrm rot="360000">
                <a:off x="6934200" y="609600"/>
                <a:ext cx="502920" cy="57607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 userDrawn="1"/>
            </p:nvSpPr>
            <p:spPr bwMode="gray">
              <a:xfrm rot="360000">
                <a:off x="6850291" y="1179898"/>
                <a:ext cx="502920" cy="106984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" name="Group 26"/>
          <p:cNvGrpSpPr/>
          <p:nvPr/>
        </p:nvGrpSpPr>
        <p:grpSpPr bwMode="gray">
          <a:xfrm>
            <a:off x="7946136" y="1106424"/>
            <a:ext cx="753801" cy="1637570"/>
            <a:chOff x="7946136" y="1106424"/>
            <a:chExt cx="753801" cy="1637570"/>
          </a:xfrm>
        </p:grpSpPr>
        <p:sp>
          <p:nvSpPr>
            <p:cNvPr id="23" name="Rectangle 22"/>
            <p:cNvSpPr/>
            <p:nvPr userDrawn="1"/>
          </p:nvSpPr>
          <p:spPr bwMode="gray">
            <a:xfrm rot="600000">
              <a:off x="8489625" y="1245312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 bwMode="gray">
            <a:xfrm rot="600000">
              <a:off x="8083296" y="1106424"/>
              <a:ext cx="502920" cy="5760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 userDrawn="1"/>
          </p:nvSpPr>
          <p:spPr bwMode="gray">
            <a:xfrm rot="600000">
              <a:off x="7946136" y="1674146"/>
              <a:ext cx="502920" cy="106984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41"/>
          <p:cNvGrpSpPr/>
          <p:nvPr/>
        </p:nvGrpSpPr>
        <p:grpSpPr bwMode="gray">
          <a:xfrm>
            <a:off x="0" y="1810512"/>
            <a:ext cx="9144000" cy="120460"/>
            <a:chOff x="0" y="1810512"/>
            <a:chExt cx="9144000" cy="120460"/>
          </a:xfrm>
        </p:grpSpPr>
        <p:cxnSp>
          <p:nvCxnSpPr>
            <p:cNvPr id="32" name="Straight Connector 31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77"/>
          <p:cNvGrpSpPr>
            <a:grpSpLocks/>
          </p:cNvGrpSpPr>
          <p:nvPr/>
        </p:nvGrpSpPr>
        <p:grpSpPr bwMode="gray">
          <a:xfrm rot="5400000">
            <a:off x="396513" y="2337123"/>
            <a:ext cx="1500199" cy="1416985"/>
            <a:chOff x="42" y="4085"/>
            <a:chExt cx="224" cy="224"/>
          </a:xfrm>
          <a:solidFill>
            <a:srgbClr val="F8F7F3">
              <a:alpha val="30196"/>
            </a:srgbClr>
          </a:solidFill>
        </p:grpSpPr>
        <p:sp>
          <p:nvSpPr>
            <p:cNvPr id="40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73552"/>
            <a:ext cx="7772400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68206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0"/>
            <a:ext cx="9144000" cy="13898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7"/>
          <p:cNvGrpSpPr/>
          <p:nvPr/>
        </p:nvGrpSpPr>
        <p:grpSpPr bwMode="gray">
          <a:xfrm>
            <a:off x="0" y="1380744"/>
            <a:ext cx="9144000" cy="120460"/>
            <a:chOff x="0" y="1810512"/>
            <a:chExt cx="9144000" cy="120460"/>
          </a:xfrm>
        </p:grpSpPr>
        <p:cxnSp>
          <p:nvCxnSpPr>
            <p:cNvPr id="9" name="Straight Connector 8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E8B2-91F7-4702-A1B0-99638B6536D9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F6AD-3850-4638-8C74-CCECFF1FD5E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Vertical Text Placeholder 14"/>
          <p:cNvSpPr>
            <a:spLocks noGrp="1"/>
          </p:cNvSpPr>
          <p:nvPr>
            <p:ph type="body" orient="vert" sz="quarter" idx="13"/>
          </p:nvPr>
        </p:nvSpPr>
        <p:spPr>
          <a:xfrm>
            <a:off x="457200" y="1719072"/>
            <a:ext cx="8229600" cy="452628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4010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세로 제목 및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8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0" name="Freeform 9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gray">
          <a:xfrm>
            <a:off x="7004304" y="429768"/>
            <a:ext cx="1499616" cy="582472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6CCEE8B2-91F7-4702-A1B0-99638B6536D9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444F6AD-3850-4638-8C74-CCECFF1FD5E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Vertical Text Placeholder 13"/>
          <p:cNvSpPr>
            <a:spLocks noGrp="1"/>
          </p:cNvSpPr>
          <p:nvPr>
            <p:ph type="body" orient="vert" sz="quarter" idx="13"/>
          </p:nvPr>
        </p:nvSpPr>
        <p:spPr bwMode="gray">
          <a:xfrm>
            <a:off x="457200" y="429768"/>
            <a:ext cx="6400800" cy="582472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4282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E8B2-91F7-4702-A1B0-99638B6536D9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F6AD-3850-4638-8C74-CCECFF1FD5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167040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E8B2-91F7-4702-A1B0-99638B6536D9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cxnSp>
        <p:nvCxnSpPr>
          <p:cNvPr id="7" name="Straight Connector 6"/>
          <p:cNvCxnSpPr/>
          <p:nvPr/>
        </p:nvCxnSpPr>
        <p:spPr bwMode="gray">
          <a:xfrm>
            <a:off x="0" y="1316736"/>
            <a:ext cx="8577072" cy="1588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  <a:effectLst>
            <a:outerShdw dist="25400" dir="5400000" algn="ctr" rotWithShape="0">
              <a:srgbClr val="000000">
                <a:alpha val="2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77"/>
          <p:cNvGrpSpPr>
            <a:grpSpLocks/>
          </p:cNvGrpSpPr>
          <p:nvPr/>
        </p:nvGrpSpPr>
        <p:grpSpPr bwMode="gray">
          <a:xfrm rot="5400000">
            <a:off x="301752" y="228600"/>
            <a:ext cx="996696" cy="969264"/>
            <a:chOff x="42" y="4085"/>
            <a:chExt cx="224" cy="224"/>
          </a:xfrm>
          <a:solidFill>
            <a:schemeClr val="bg2">
              <a:lumMod val="75000"/>
              <a:alpha val="30196"/>
            </a:schemeClr>
          </a:solidFill>
        </p:grpSpPr>
        <p:sp>
          <p:nvSpPr>
            <p:cNvPr id="10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Rectangle 11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8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5" name="Freeform 14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F6AD-3850-4638-8C74-CCECFF1FD5E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09857" cy="45259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1082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gray">
          <a:xfrm>
            <a:off x="0" y="4718304"/>
            <a:ext cx="9144000" cy="172821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99232"/>
            <a:ext cx="6291072" cy="149961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E8B2-91F7-4702-A1B0-99638B6536D9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F6AD-3850-4638-8C74-CCECFF1FD5E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7" name="Group 6"/>
          <p:cNvGrpSpPr/>
          <p:nvPr/>
        </p:nvGrpSpPr>
        <p:grpSpPr bwMode="gray">
          <a:xfrm>
            <a:off x="7086600" y="3465576"/>
            <a:ext cx="738052" cy="1640146"/>
            <a:chOff x="6869341" y="609600"/>
            <a:chExt cx="738052" cy="1640146"/>
          </a:xfrm>
        </p:grpSpPr>
        <p:sp>
          <p:nvSpPr>
            <p:cNvPr id="8" name="Rectangle 7"/>
            <p:cNvSpPr/>
            <p:nvPr userDrawn="1"/>
          </p:nvSpPr>
          <p:spPr bwMode="gray">
            <a:xfrm rot="360000">
              <a:off x="7397081" y="748488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18"/>
            <p:cNvGrpSpPr/>
            <p:nvPr userDrawn="1"/>
          </p:nvGrpSpPr>
          <p:grpSpPr bwMode="gray">
            <a:xfrm>
              <a:off x="6869341" y="609600"/>
              <a:ext cx="586829" cy="1640146"/>
              <a:chOff x="6850291" y="609600"/>
              <a:chExt cx="586829" cy="1640146"/>
            </a:xfrm>
          </p:grpSpPr>
          <p:sp>
            <p:nvSpPr>
              <p:cNvPr id="10" name="Rectangle 9"/>
              <p:cNvSpPr/>
              <p:nvPr userDrawn="1"/>
            </p:nvSpPr>
            <p:spPr bwMode="gray">
              <a:xfrm rot="360000">
                <a:off x="6934200" y="609600"/>
                <a:ext cx="502920" cy="57607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 userDrawn="1"/>
            </p:nvSpPr>
            <p:spPr bwMode="gray">
              <a:xfrm rot="360000">
                <a:off x="6850291" y="1179898"/>
                <a:ext cx="502920" cy="106984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" name="Group 11"/>
          <p:cNvGrpSpPr/>
          <p:nvPr/>
        </p:nvGrpSpPr>
        <p:grpSpPr bwMode="gray">
          <a:xfrm>
            <a:off x="7708392" y="3831336"/>
            <a:ext cx="753801" cy="1637570"/>
            <a:chOff x="7946136" y="1106424"/>
            <a:chExt cx="753801" cy="1637570"/>
          </a:xfrm>
        </p:grpSpPr>
        <p:sp>
          <p:nvSpPr>
            <p:cNvPr id="13" name="Rectangle 12"/>
            <p:cNvSpPr/>
            <p:nvPr userDrawn="1"/>
          </p:nvSpPr>
          <p:spPr bwMode="gray">
            <a:xfrm rot="600000">
              <a:off x="8489625" y="1245312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 bwMode="gray">
            <a:xfrm rot="600000">
              <a:off x="8083296" y="1106424"/>
              <a:ext cx="502920" cy="5760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 bwMode="gray">
            <a:xfrm rot="600000">
              <a:off x="7946136" y="1674146"/>
              <a:ext cx="502920" cy="106984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 bwMode="gray">
          <a:xfrm>
            <a:off x="0" y="4575048"/>
            <a:ext cx="9144000" cy="120460"/>
            <a:chOff x="0" y="1810512"/>
            <a:chExt cx="9144000" cy="120460"/>
          </a:xfrm>
        </p:grpSpPr>
        <p:cxnSp>
          <p:nvCxnSpPr>
            <p:cNvPr id="16" name="Straight Connector 15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77"/>
          <p:cNvGrpSpPr>
            <a:grpSpLocks/>
          </p:cNvGrpSpPr>
          <p:nvPr/>
        </p:nvGrpSpPr>
        <p:grpSpPr bwMode="gray">
          <a:xfrm rot="5400000">
            <a:off x="320040" y="5038344"/>
            <a:ext cx="1069848" cy="996696"/>
            <a:chOff x="42" y="4085"/>
            <a:chExt cx="224" cy="224"/>
          </a:xfrm>
          <a:solidFill>
            <a:schemeClr val="bg2">
              <a:alpha val="70000"/>
            </a:schemeClr>
          </a:solidFill>
        </p:grpSpPr>
        <p:sp>
          <p:nvSpPr>
            <p:cNvPr id="22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9616" y="4855464"/>
            <a:ext cx="6986016" cy="1362075"/>
          </a:xfrm>
        </p:spPr>
        <p:txBody>
          <a:bodyPr anchor="ctr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714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600199"/>
            <a:ext cx="3858768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8848" y="1600199"/>
            <a:ext cx="3858768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E8B2-91F7-4702-A1B0-99638B6536D9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9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1" name="Freeform 10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" name="Straight Connector 13"/>
          <p:cNvCxnSpPr/>
          <p:nvPr/>
        </p:nvCxnSpPr>
        <p:spPr bwMode="gray">
          <a:xfrm>
            <a:off x="0" y="1316736"/>
            <a:ext cx="8577072" cy="1588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  <a:effectLst>
            <a:outerShdw dist="25400" dir="5400000" algn="ctr" rotWithShape="0">
              <a:srgbClr val="000000">
                <a:alpha val="2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F6AD-3850-4638-8C74-CCECFF1FD5E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9590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0" y="0"/>
            <a:ext cx="9144000" cy="1143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9768" y="1535113"/>
            <a:ext cx="3931920" cy="639762"/>
          </a:xfrm>
          <a:solidFill>
            <a:srgbClr val="77933C">
              <a:alpha val="20000"/>
            </a:srgb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9768" y="2267712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2312" y="1535113"/>
            <a:ext cx="3931920" cy="639762"/>
          </a:xfrm>
          <a:solidFill>
            <a:srgbClr val="E46C0A">
              <a:alpha val="20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2312" y="2267712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E8B2-91F7-4702-A1B0-99638B6536D9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F6AD-3850-4638-8C74-CCECFF1FD5E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2" name="Group 10"/>
          <p:cNvGrpSpPr/>
          <p:nvPr/>
        </p:nvGrpSpPr>
        <p:grpSpPr bwMode="gray">
          <a:xfrm>
            <a:off x="0" y="1143000"/>
            <a:ext cx="9144000" cy="120460"/>
            <a:chOff x="0" y="1810512"/>
            <a:chExt cx="9144000" cy="120460"/>
          </a:xfrm>
        </p:grpSpPr>
        <p:cxnSp>
          <p:nvCxnSpPr>
            <p:cNvPr id="12" name="Straight Connector 11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77"/>
          <p:cNvGrpSpPr>
            <a:grpSpLocks/>
          </p:cNvGrpSpPr>
          <p:nvPr/>
        </p:nvGrpSpPr>
        <p:grpSpPr bwMode="gray">
          <a:xfrm rot="5400000">
            <a:off x="246888" y="182880"/>
            <a:ext cx="932688" cy="859536"/>
            <a:chOff x="42" y="4085"/>
            <a:chExt cx="224" cy="224"/>
          </a:xfrm>
          <a:solidFill>
            <a:schemeClr val="bg2">
              <a:alpha val="70000"/>
            </a:schemeClr>
          </a:solidFill>
        </p:grpSpPr>
        <p:sp>
          <p:nvSpPr>
            <p:cNvPr id="16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069848" y="146304"/>
            <a:ext cx="6931152" cy="996696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4300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E8B2-91F7-4702-A1B0-99638B6536D9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F6AD-3850-4638-8C74-CCECFF1FD5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01540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E8B2-91F7-4702-A1B0-99638B6536D9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F6AD-3850-4638-8C74-CCECFF1FD5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11271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64" y="356616"/>
            <a:ext cx="8147304" cy="71323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1568" y="1216152"/>
            <a:ext cx="5029200" cy="50749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3464" y="1216152"/>
            <a:ext cx="3008313" cy="50749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E8B2-91F7-4702-A1B0-99638B6536D9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F6AD-3850-4638-8C74-CCECFF1FD5E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1" name="Freeform 10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97129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307592" y="1143000"/>
            <a:ext cx="6163056" cy="5029200"/>
          </a:xfrm>
          <a:solidFill>
            <a:srgbClr val="FFFFFF"/>
          </a:solidFill>
          <a:ln w="92075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anchor="b">
            <a:normAutofit/>
          </a:bodyPr>
          <a:lstStyle>
            <a:lvl1pPr marL="0" indent="0">
              <a:buFont typeface="Arial" pitchFamily="34" charset="0"/>
              <a:buChar char="•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 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1216152" y="384048"/>
            <a:ext cx="6300216" cy="566738"/>
          </a:xfrm>
        </p:spPr>
        <p:txBody>
          <a:bodyPr anchor="b"/>
          <a:lstStyle>
            <a:lvl1pPr algn="l">
              <a:defRPr sz="2000" b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316736" y="1143000"/>
            <a:ext cx="6108192" cy="3867912"/>
          </a:xfrm>
          <a:solidFill>
            <a:srgbClr val="F8F8F8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E8B2-91F7-4702-A1B0-99638B6536D9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4F6AD-3850-4638-8C74-CCECFF1FD5E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0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2" name="Freeform 11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39354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3952"/>
            <a:ext cx="21336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EE8B2-91F7-4702-A1B0-99638B6536D9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3952"/>
            <a:ext cx="28956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73952" y="6473952"/>
            <a:ext cx="21336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4F6AD-3850-4638-8C74-CCECFF1FD5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29425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accent2"/>
        </a:buClr>
        <a:buSzPct val="75000"/>
        <a:buFont typeface="Wingdings" pitchFamily="2" charset="2"/>
        <a:buChar char="q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3"/>
        </a:buClr>
        <a:buSzPct val="70000"/>
        <a:buFont typeface="Wingdings 2" pitchFamily="18" charset="2"/>
        <a:buChar char="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4"/>
        </a:buClr>
        <a:buSzPct val="70000"/>
        <a:buFont typeface="Wingdings 2" pitchFamily="18" charset="2"/>
        <a:buChar char="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5"/>
        </a:buClr>
        <a:buSzPct val="100000"/>
        <a:buFont typeface="Wingdings 2" pitchFamily="18" charset="2"/>
        <a:buChar char="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6"/>
        </a:buClr>
        <a:buSzPct val="100000"/>
        <a:buFont typeface="Wingdings 2" pitchFamily="18" charset="2"/>
        <a:buChar char="¡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9832" y="4797152"/>
            <a:ext cx="6400800" cy="841248"/>
          </a:xfrm>
        </p:spPr>
        <p:txBody>
          <a:bodyPr>
            <a:noAutofit/>
          </a:bodyPr>
          <a:lstStyle/>
          <a:p>
            <a:pPr algn="l"/>
            <a:endParaRPr lang="en-US" altLang="ko-KR" sz="2400" b="1" dirty="0" smtClean="0"/>
          </a:p>
          <a:p>
            <a:pPr algn="l"/>
            <a:r>
              <a:rPr lang="ko-KR" altLang="en-US" sz="2400" b="1" dirty="0" smtClean="0"/>
              <a:t>단국대학교 약학대학</a:t>
            </a:r>
            <a:endParaRPr lang="en-US" altLang="ko-KR" sz="2400" b="1" dirty="0" smtClean="0"/>
          </a:p>
          <a:p>
            <a:pPr algn="l"/>
            <a:r>
              <a:rPr lang="ko-KR" altLang="en-US" sz="2400" b="1" dirty="0" smtClean="0"/>
              <a:t>이윤정 교수</a:t>
            </a:r>
            <a:endParaRPr lang="ko-KR" altLang="en-US" sz="24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492896"/>
            <a:ext cx="8496944" cy="1470025"/>
          </a:xfrm>
        </p:spPr>
        <p:txBody>
          <a:bodyPr>
            <a:normAutofit/>
          </a:bodyPr>
          <a:lstStyle/>
          <a:p>
            <a:r>
              <a:rPr lang="en-US" altLang="ko-KR" sz="3600" dirty="0" smtClean="0"/>
              <a:t>C</a:t>
            </a:r>
            <a:r>
              <a:rPr lang="ko-KR" altLang="en-US" sz="3600" dirty="0" smtClean="0"/>
              <a:t>형 간염의 신규 치료제와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ko-KR" altLang="en-US" sz="3600" dirty="0" smtClean="0"/>
              <a:t>가이드라인 업데이트</a:t>
            </a:r>
            <a:endParaRPr lang="ko-KR" altLang="en-US" sz="3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1056481" y="35288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99792" y="5013176"/>
            <a:ext cx="1080120" cy="774560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02146"/>
            <a:ext cx="2019300" cy="590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</a:t>
            </a:r>
            <a:r>
              <a:rPr lang="ko-KR" altLang="en-US" smtClean="0"/>
              <a:t>형 간염의 예방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3D0F-A5B2-458E-9192-8F7A31ACD4B4}" type="slidenum">
              <a:rPr lang="ko-KR" altLang="en-US" smtClean="0"/>
              <a:pPr/>
              <a:t>10</a:t>
            </a:fld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8192"/>
            <a:ext cx="8229600" cy="5329808"/>
          </a:xfrm>
        </p:spPr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사전 노출 예방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고위험군 환자에게 상담을 통한 위험 행동 예방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병원 기관에서의 예방 조치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C</a:t>
            </a:r>
            <a:r>
              <a:rPr lang="ko-KR" altLang="en-US" dirty="0" smtClean="0"/>
              <a:t>형 간염 감염자는 혈액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장기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조직</a:t>
            </a:r>
            <a:r>
              <a:rPr lang="en-US" altLang="ko-KR" dirty="0" smtClean="0"/>
              <a:t>, </a:t>
            </a:r>
            <a:r>
              <a:rPr lang="ko-KR" altLang="en-US" dirty="0" smtClean="0"/>
              <a:t>또는 정액 기부를 삼갈 것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여러 파트너가 있는 경우 콘돔 사용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바늘을 재사용하거나 공유하지 말 것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참고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임신은 </a:t>
            </a:r>
            <a:r>
              <a:rPr lang="en-US" altLang="ko-KR" dirty="0" smtClean="0"/>
              <a:t>C</a:t>
            </a:r>
            <a:r>
              <a:rPr lang="ko-KR" altLang="en-US" dirty="0" smtClean="0"/>
              <a:t>형 간염 감염에 있어 금기사항이 아님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알코올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비만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인슐린 저항은 질병의 진행과 연관됨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 </a:t>
            </a:r>
            <a:r>
              <a:rPr lang="ko-KR" altLang="en-US" dirty="0" smtClean="0"/>
              <a:t>단주</a:t>
            </a:r>
            <a:r>
              <a:rPr lang="en-US" altLang="ko-KR" dirty="0" smtClean="0"/>
              <a:t>/</a:t>
            </a:r>
            <a:r>
              <a:rPr lang="ko-KR" altLang="en-US" dirty="0" smtClean="0"/>
              <a:t>절주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운동 및 식이조절을 통한 적정 체중 유지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</a:t>
            </a:r>
            <a:r>
              <a:rPr lang="ko-KR" altLang="en-US" dirty="0" smtClean="0"/>
              <a:t>형</a:t>
            </a:r>
            <a:r>
              <a:rPr lang="en-US" altLang="ko-KR" dirty="0" smtClean="0"/>
              <a:t>, B</a:t>
            </a:r>
            <a:r>
              <a:rPr lang="ko-KR" altLang="en-US" dirty="0" smtClean="0"/>
              <a:t>형 간염 바이러스에 대한</a:t>
            </a:r>
            <a:r>
              <a:rPr lang="en-US" altLang="ko-KR" dirty="0" smtClean="0"/>
              <a:t> </a:t>
            </a:r>
            <a:r>
              <a:rPr lang="ko-KR" altLang="en-US" dirty="0" smtClean="0"/>
              <a:t>항체가 없을시</a:t>
            </a:r>
            <a:r>
              <a:rPr lang="en-US" altLang="ko-KR" dirty="0" smtClean="0"/>
              <a:t>, A</a:t>
            </a:r>
            <a:r>
              <a:rPr lang="ko-KR" altLang="en-US" dirty="0" smtClean="0"/>
              <a:t>형</a:t>
            </a:r>
            <a:r>
              <a:rPr lang="en-US" altLang="ko-KR" dirty="0" smtClean="0"/>
              <a:t>, B</a:t>
            </a:r>
            <a:r>
              <a:rPr lang="ko-KR" altLang="en-US" dirty="0" smtClean="0"/>
              <a:t>형 간염</a:t>
            </a:r>
            <a:r>
              <a:rPr lang="en-US" altLang="ko-KR" dirty="0" smtClean="0"/>
              <a:t> </a:t>
            </a:r>
            <a:r>
              <a:rPr lang="ko-KR" altLang="en-US" dirty="0" smtClean="0"/>
              <a:t>예방접종 시행</a:t>
            </a:r>
            <a:endParaRPr lang="en-US" altLang="ko-KR" dirty="0" smtClean="0"/>
          </a:p>
          <a:p>
            <a:pPr lvl="1"/>
            <a:endParaRPr lang="en-US" altLang="ko-KR" sz="1700" dirty="0" smtClean="0"/>
          </a:p>
          <a:p>
            <a:r>
              <a:rPr lang="ko-KR" altLang="en-US" dirty="0" smtClean="0"/>
              <a:t>사후 노출 예방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B</a:t>
            </a:r>
            <a:r>
              <a:rPr lang="ko-KR" altLang="en-US" dirty="0" smtClean="0"/>
              <a:t>형 간염과는 달리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면역글로불린</a:t>
            </a:r>
            <a:r>
              <a:rPr lang="en-US" altLang="ko-KR" dirty="0" smtClean="0"/>
              <a:t>(immunoglobulin)      </a:t>
            </a:r>
            <a:r>
              <a:rPr lang="ko-KR" altLang="en-US" dirty="0" smtClean="0"/>
              <a:t>투여는 효과적이지 않기 때문에</a:t>
            </a:r>
            <a:r>
              <a:rPr lang="en-US" altLang="ko-KR" dirty="0" smtClean="0"/>
              <a:t> </a:t>
            </a:r>
            <a:r>
              <a:rPr lang="ko-KR" altLang="en-US" dirty="0" smtClean="0"/>
              <a:t>권장되지 않음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94857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499992" y="152400"/>
            <a:ext cx="4186808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C</a:t>
            </a:r>
            <a:r>
              <a:rPr lang="ko-KR" altLang="en-US" dirty="0" smtClean="0"/>
              <a:t>형 간염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치료 </a:t>
            </a:r>
            <a:r>
              <a:rPr lang="ko-KR" altLang="en-US" dirty="0" smtClean="0"/>
              <a:t>가이드라인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3D0F-A5B2-458E-9192-8F7A31ACD4B4}" type="slidenum">
              <a:rPr lang="ko-KR" altLang="en-US" smtClean="0"/>
              <a:pPr/>
              <a:t>11</a:t>
            </a:fld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716016" y="2132856"/>
            <a:ext cx="4320480" cy="4525963"/>
          </a:xfrm>
        </p:spPr>
        <p:txBody>
          <a:bodyPr>
            <a:normAutofit lnSpcReduction="10000"/>
          </a:bodyPr>
          <a:lstStyle/>
          <a:p>
            <a:r>
              <a:rPr lang="ko-KR" altLang="en-US" sz="2400" dirty="0" smtClean="0"/>
              <a:t>대한간학회 </a:t>
            </a:r>
            <a:r>
              <a:rPr lang="en-US" altLang="ko-KR" sz="2400" dirty="0" smtClean="0"/>
              <a:t>– 2015</a:t>
            </a:r>
            <a:r>
              <a:rPr lang="ko-KR" altLang="en-US" sz="2400" dirty="0" smtClean="0"/>
              <a:t>년 출판</a:t>
            </a:r>
            <a:endParaRPr lang="en-US" altLang="ko-KR" sz="2400" dirty="0" smtClean="0"/>
          </a:p>
          <a:p>
            <a:endParaRPr lang="en-US" altLang="ko-KR" sz="2100" dirty="0" smtClean="0"/>
          </a:p>
          <a:p>
            <a:r>
              <a:rPr lang="ko-KR" altLang="en-US" sz="2400" dirty="0" smtClean="0"/>
              <a:t>참고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미국 가이드라인</a:t>
            </a:r>
            <a:endParaRPr lang="en-US" altLang="ko-KR" sz="2400" dirty="0" smtClean="0"/>
          </a:p>
          <a:p>
            <a:pPr lvl="1"/>
            <a:r>
              <a:rPr lang="en-US" altLang="ko-KR" sz="2000" dirty="0" smtClean="0"/>
              <a:t>American Association for the Study of Liver Diseases (AASLD)/ Infectious Diseases Society of America (IDSA)</a:t>
            </a:r>
          </a:p>
          <a:p>
            <a:pPr lvl="1"/>
            <a:r>
              <a:rPr lang="en-US" altLang="ko-KR" sz="2000" dirty="0" smtClean="0"/>
              <a:t>http://www.hcvguidelines.org/</a:t>
            </a:r>
          </a:p>
          <a:p>
            <a:pPr lvl="2"/>
            <a:r>
              <a:rPr lang="en-US" altLang="ko-KR" sz="1800" dirty="0" smtClean="0"/>
              <a:t>C</a:t>
            </a:r>
            <a:r>
              <a:rPr lang="ko-KR" altLang="en-US" sz="1800" dirty="0" smtClean="0"/>
              <a:t>형 간염 치료제가 지속적으로 업데이트 되면서 미국 가이드라인은 문서 파일이 아닌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지속적으로 업데이트 할 수 있는 온라인 </a:t>
            </a:r>
            <a:r>
              <a:rPr lang="en-US" altLang="ko-KR" sz="1800" dirty="0" smtClean="0"/>
              <a:t>“</a:t>
            </a:r>
            <a:r>
              <a:rPr lang="ko-KR" altLang="en-US" sz="1800" dirty="0" smtClean="0"/>
              <a:t>살아있는 문서</a:t>
            </a:r>
            <a:r>
              <a:rPr lang="en-US" altLang="ko-KR" sz="1800" dirty="0" smtClean="0"/>
              <a:t>” </a:t>
            </a:r>
            <a:r>
              <a:rPr lang="ko-KR" altLang="en-US" sz="1800" dirty="0" smtClean="0"/>
              <a:t>형태로 제공됨</a:t>
            </a:r>
            <a:r>
              <a:rPr lang="en-US" altLang="ko-KR" sz="1800" dirty="0" smtClean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72008" y="6639163"/>
            <a:ext cx="5558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 2015 </a:t>
            </a:r>
            <a:r>
              <a:rPr lang="ko-KR" altLang="en-US" sz="1000" dirty="0" smtClean="0"/>
              <a:t>대한간학회 </a:t>
            </a:r>
            <a:r>
              <a:rPr lang="en-US" altLang="ko-KR" sz="1000" dirty="0" smtClean="0"/>
              <a:t>C</a:t>
            </a:r>
            <a:r>
              <a:rPr lang="ko-KR" altLang="en-US" sz="1000" dirty="0" smtClean="0"/>
              <a:t>형 간염 진료 가이드라인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대한간학회 </a:t>
            </a:r>
            <a:r>
              <a:rPr lang="en-US" altLang="ko-KR" sz="1000" dirty="0" smtClean="0"/>
              <a:t> 2015.</a:t>
            </a:r>
            <a:endParaRPr lang="ko-KR" altLang="en-US" sz="1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6187" y="295113"/>
            <a:ext cx="4125813" cy="60862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치료의 목표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궁극적 목표</a:t>
            </a:r>
            <a:r>
              <a:rPr lang="en-US" altLang="ko-KR" sz="2800" dirty="0" smtClean="0"/>
              <a:t>: C</a:t>
            </a:r>
            <a:r>
              <a:rPr lang="ko-KR" altLang="en-US" sz="2800" dirty="0" smtClean="0"/>
              <a:t>형 간염 바이러스</a:t>
            </a:r>
            <a:r>
              <a:rPr lang="en-US" altLang="ko-KR" sz="2800" dirty="0" smtClean="0"/>
              <a:t>(HCV)</a:t>
            </a:r>
            <a:r>
              <a:rPr lang="ko-KR" altLang="en-US" sz="2800" dirty="0" smtClean="0"/>
              <a:t>를 박멸하여 </a:t>
            </a:r>
            <a:r>
              <a:rPr lang="en-US" altLang="ko-KR" sz="2800" dirty="0" smtClean="0"/>
              <a:t>HCV </a:t>
            </a:r>
            <a:r>
              <a:rPr lang="ko-KR" altLang="en-US" sz="2800" dirty="0" smtClean="0"/>
              <a:t>감염으로 인한 </a:t>
            </a:r>
            <a:r>
              <a:rPr lang="ko-KR" altLang="en-US" sz="2800" b="1" u="sng" dirty="0" smtClean="0"/>
              <a:t>간경변증의 합병증</a:t>
            </a:r>
            <a:r>
              <a:rPr lang="en-US" altLang="ko-KR" sz="2800" b="1" u="sng" dirty="0" smtClean="0"/>
              <a:t>, </a:t>
            </a:r>
            <a:r>
              <a:rPr lang="ko-KR" altLang="en-US" sz="2800" b="1" u="sng" dirty="0" smtClean="0"/>
              <a:t>간세포암종</a:t>
            </a:r>
            <a:r>
              <a:rPr lang="en-US" altLang="ko-KR" sz="2800" b="1" u="sng" dirty="0" smtClean="0"/>
              <a:t>, </a:t>
            </a:r>
            <a:r>
              <a:rPr lang="ko-KR" altLang="en-US" sz="2800" b="1" u="sng" dirty="0" smtClean="0"/>
              <a:t>간외 합병증의 발생 및 이로 인한 사망 예방</a:t>
            </a:r>
            <a:endParaRPr lang="en-US" altLang="ko-KR" sz="2800" dirty="0" smtClean="0"/>
          </a:p>
          <a:p>
            <a:pPr>
              <a:buNone/>
            </a:pPr>
            <a:endParaRPr lang="en-US" altLang="ko-KR" sz="1600" dirty="0" smtClean="0"/>
          </a:p>
          <a:p>
            <a:r>
              <a:rPr lang="ko-KR" altLang="en-US" sz="2800" dirty="0" smtClean="0"/>
              <a:t>단기 목표</a:t>
            </a:r>
            <a:r>
              <a:rPr lang="en-US" altLang="ko-KR" sz="2800" dirty="0" smtClean="0"/>
              <a:t>: </a:t>
            </a:r>
            <a:r>
              <a:rPr lang="ko-KR" altLang="en-US" sz="2800" b="1" u="sng" dirty="0" smtClean="0"/>
              <a:t>치료 종료 </a:t>
            </a:r>
            <a:r>
              <a:rPr lang="en-US" altLang="ko-KR" sz="2800" b="1" u="sng" dirty="0" smtClean="0"/>
              <a:t>12</a:t>
            </a:r>
            <a:r>
              <a:rPr lang="ko-KR" altLang="en-US" sz="2800" b="1" u="sng" dirty="0" smtClean="0"/>
              <a:t>주 또는 </a:t>
            </a:r>
            <a:r>
              <a:rPr lang="en-US" altLang="ko-KR" sz="2800" b="1" u="sng" dirty="0" smtClean="0"/>
              <a:t>24</a:t>
            </a:r>
            <a:r>
              <a:rPr lang="ko-KR" altLang="en-US" sz="2800" b="1" u="sng" dirty="0" smtClean="0"/>
              <a:t>주째 혈중 </a:t>
            </a:r>
            <a:r>
              <a:rPr lang="en-US" altLang="ko-KR" sz="2800" b="1" u="sng" dirty="0" smtClean="0"/>
              <a:t>HCV RNA</a:t>
            </a:r>
            <a:r>
              <a:rPr lang="ko-KR" altLang="en-US" sz="2800" b="1" u="sng" dirty="0" smtClean="0"/>
              <a:t>가 검출되지 않는 상태인 </a:t>
            </a:r>
            <a:r>
              <a:rPr lang="en-US" altLang="ko-KR" sz="2800" b="1" u="sng" dirty="0" smtClean="0"/>
              <a:t>SVR(sustained </a:t>
            </a:r>
            <a:r>
              <a:rPr lang="en-US" altLang="ko-KR" sz="2800" b="1" u="sng" dirty="0" err="1" smtClean="0"/>
              <a:t>virological</a:t>
            </a:r>
            <a:r>
              <a:rPr lang="en-US" altLang="ko-KR" sz="2800" b="1" u="sng" dirty="0" smtClean="0"/>
              <a:t> response)</a:t>
            </a:r>
            <a:r>
              <a:rPr lang="ko-KR" altLang="en-US" sz="2800" b="1" u="sng" dirty="0" smtClean="0"/>
              <a:t>에 도달</a:t>
            </a:r>
            <a:r>
              <a:rPr lang="ko-KR" altLang="en-US" sz="2800" dirty="0" smtClean="0"/>
              <a:t>하는 것</a:t>
            </a:r>
            <a:endParaRPr lang="en-US" altLang="ko-KR" sz="2800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107504" y="89972"/>
            <a:ext cx="1296144" cy="338554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o-KR" altLang="en-US" sz="1600" b="1" dirty="0" err="1"/>
              <a:t>대한간학회</a:t>
            </a:r>
            <a:endParaRPr lang="ko-KR" altLang="en-US" sz="1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치료 적응증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치료 금기가 없는 </a:t>
            </a:r>
            <a:r>
              <a:rPr lang="ko-KR" altLang="en-US" sz="2800" b="1" u="sng" dirty="0" smtClean="0"/>
              <a:t>모든 </a:t>
            </a:r>
            <a:r>
              <a:rPr lang="en-US" altLang="ko-KR" sz="2800" b="1" u="sng" dirty="0" smtClean="0"/>
              <a:t>C</a:t>
            </a:r>
            <a:r>
              <a:rPr lang="ko-KR" altLang="en-US" sz="2800" b="1" u="sng" dirty="0" smtClean="0"/>
              <a:t>형감염 환자</a:t>
            </a:r>
            <a:r>
              <a:rPr lang="ko-KR" altLang="en-US" sz="2800" dirty="0" smtClean="0"/>
              <a:t>는 치료의 대상으로 고려함</a:t>
            </a:r>
            <a:endParaRPr lang="en-US" altLang="ko-KR" sz="2800" dirty="0" smtClean="0"/>
          </a:p>
          <a:p>
            <a:endParaRPr lang="en-US" altLang="ko-KR" sz="1000" dirty="0" smtClean="0"/>
          </a:p>
          <a:p>
            <a:r>
              <a:rPr lang="en-US" altLang="ko-KR" sz="2800" dirty="0" smtClean="0"/>
              <a:t>F3 </a:t>
            </a:r>
            <a:r>
              <a:rPr lang="ko-KR" altLang="en-US" sz="2800" dirty="0" smtClean="0"/>
              <a:t>이상의 진행된 섬유화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대상성 및 비대상성 간경변증 포함</a:t>
            </a:r>
            <a:r>
              <a:rPr lang="en-US" altLang="ko-KR" sz="2800" dirty="0" smtClean="0"/>
              <a:t>)</a:t>
            </a:r>
            <a:r>
              <a:rPr lang="ko-KR" altLang="en-US" sz="2800" dirty="0" smtClean="0"/>
              <a:t> 환자 및 간이식 전후 환자는 우선적으로 치료함</a:t>
            </a:r>
            <a:endParaRPr lang="en-US" altLang="ko-KR" sz="2800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107504" y="89972"/>
            <a:ext cx="1296144" cy="338554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o-KR" altLang="en-US" sz="1600" b="1" dirty="0" err="1"/>
              <a:t>대한간학회</a:t>
            </a:r>
            <a:endParaRPr lang="ko-KR" altLang="en-US" sz="1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</a:t>
            </a:r>
            <a:r>
              <a:rPr lang="ko-KR" altLang="en-US" dirty="0" smtClean="0"/>
              <a:t>형 간염 치료제의 종류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ts val="2600"/>
              </a:lnSpc>
            </a:pPr>
            <a:r>
              <a:rPr lang="ko-KR" altLang="en-US" sz="2600" dirty="0" smtClean="0"/>
              <a:t>기존 치료제</a:t>
            </a:r>
            <a:endParaRPr lang="en-US" altLang="ko-KR" sz="2600" dirty="0" smtClean="0"/>
          </a:p>
          <a:p>
            <a:pPr lvl="1">
              <a:lnSpc>
                <a:spcPts val="2600"/>
              </a:lnSpc>
            </a:pPr>
            <a:r>
              <a:rPr lang="en-US" altLang="ko-KR" sz="2200" dirty="0" err="1" smtClean="0"/>
              <a:t>Peginterferon</a:t>
            </a:r>
            <a:r>
              <a:rPr lang="en-US" altLang="ko-KR" sz="2200" dirty="0" smtClean="0"/>
              <a:t> (PEG-IFN) </a:t>
            </a:r>
            <a:r>
              <a:rPr lang="el-GR" altLang="ko-KR" sz="2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α</a:t>
            </a:r>
            <a:r>
              <a:rPr lang="en-US" altLang="ko-KR" sz="2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(</a:t>
            </a:r>
            <a:r>
              <a:rPr lang="ko-KR" altLang="en-US" sz="2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페가시스</a:t>
            </a:r>
            <a:r>
              <a:rPr lang="en-US" altLang="ko-KR" sz="2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페그인트론</a:t>
            </a:r>
            <a:r>
              <a:rPr lang="en-US" altLang="ko-KR" sz="2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 +</a:t>
            </a:r>
            <a:r>
              <a:rPr lang="en-US" altLang="ko-KR" sz="2200" dirty="0" smtClean="0"/>
              <a:t> </a:t>
            </a:r>
            <a:r>
              <a:rPr lang="en-US" altLang="ko-KR" sz="2200" dirty="0" err="1" smtClean="0"/>
              <a:t>ribavirin</a:t>
            </a:r>
            <a:endParaRPr lang="en-US" altLang="ko-KR" sz="400" dirty="0" smtClean="0"/>
          </a:p>
          <a:p>
            <a:pPr>
              <a:lnSpc>
                <a:spcPts val="2800"/>
              </a:lnSpc>
            </a:pPr>
            <a:r>
              <a:rPr lang="ko-KR" altLang="en-US" sz="2600" dirty="0" smtClean="0"/>
              <a:t>신규 치료제</a:t>
            </a:r>
            <a:endParaRPr lang="en-US" altLang="ko-KR" sz="2600" dirty="0" smtClean="0"/>
          </a:p>
          <a:p>
            <a:pPr lvl="1">
              <a:lnSpc>
                <a:spcPts val="2800"/>
              </a:lnSpc>
            </a:pPr>
            <a:r>
              <a:rPr lang="ko-KR" altLang="en-US" sz="2200" b="1" u="sng" dirty="0" smtClean="0"/>
              <a:t>직접작용 항바이러스제</a:t>
            </a:r>
            <a:r>
              <a:rPr lang="en-US" altLang="ko-KR" sz="2200" b="1" u="sng" dirty="0" smtClean="0"/>
              <a:t>(Direct-acting antivirals (DAAs)</a:t>
            </a:r>
            <a:endParaRPr lang="ko-KR" altLang="en-US" sz="2200" b="1" u="sng" dirty="0"/>
          </a:p>
        </p:txBody>
      </p:sp>
      <p:graphicFrame>
        <p:nvGraphicFramePr>
          <p:cNvPr id="4" name="다이어그램 3"/>
          <p:cNvGraphicFramePr/>
          <p:nvPr>
            <p:extLst>
              <p:ext uri="{D42A27DB-BD31-4B8C-83A1-F6EECF244321}">
                <p14:modId xmlns="" xmlns:p14="http://schemas.microsoft.com/office/powerpoint/2010/main" val="449476846"/>
              </p:ext>
            </p:extLst>
          </p:nvPr>
        </p:nvGraphicFramePr>
        <p:xfrm>
          <a:off x="543812" y="2996953"/>
          <a:ext cx="8435280" cy="3672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왼쪽 중괄호 5"/>
          <p:cNvSpPr/>
          <p:nvPr/>
        </p:nvSpPr>
        <p:spPr>
          <a:xfrm>
            <a:off x="513384" y="3933057"/>
            <a:ext cx="133672" cy="576064"/>
          </a:xfrm>
          <a:prstGeom prst="leftBrac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왼쪽 중괄호 6"/>
          <p:cNvSpPr/>
          <p:nvPr/>
        </p:nvSpPr>
        <p:spPr>
          <a:xfrm>
            <a:off x="503040" y="4581129"/>
            <a:ext cx="144016" cy="1584176"/>
          </a:xfrm>
          <a:prstGeom prst="leftBrac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43000" y="4005065"/>
            <a:ext cx="53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1</a:t>
            </a:r>
            <a:r>
              <a:rPr lang="en-US" altLang="ko-KR" sz="1200" b="1" baseline="30000" dirty="0" smtClean="0"/>
              <a:t>st</a:t>
            </a:r>
            <a:r>
              <a:rPr lang="en-US" altLang="ko-KR" sz="1200" b="1" dirty="0" smtClean="0"/>
              <a:t>  gen</a:t>
            </a:r>
            <a:endParaRPr lang="ko-KR" altLang="en-US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43000" y="5157193"/>
            <a:ext cx="53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2</a:t>
            </a:r>
            <a:r>
              <a:rPr lang="en-US" altLang="ko-KR" sz="1200" b="1" baseline="30000" dirty="0" smtClean="0"/>
              <a:t>nd</a:t>
            </a:r>
            <a:r>
              <a:rPr lang="en-US" altLang="ko-KR" sz="1200" b="1" dirty="0" smtClean="0"/>
              <a:t> gen</a:t>
            </a:r>
            <a:endParaRPr lang="ko-KR" altLang="en-US" sz="1200" b="1" dirty="0"/>
          </a:p>
        </p:txBody>
      </p:sp>
      <p:sp>
        <p:nvSpPr>
          <p:cNvPr id="10" name="직사각형 3"/>
          <p:cNvSpPr/>
          <p:nvPr/>
        </p:nvSpPr>
        <p:spPr>
          <a:xfrm>
            <a:off x="107504" y="2132856"/>
            <a:ext cx="8964488" cy="446449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344420" y="6577607"/>
            <a:ext cx="84760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※</a:t>
            </a:r>
            <a:r>
              <a:rPr lang="ko-KR" altLang="en-US" sz="1400" dirty="0"/>
              <a:t> </a:t>
            </a:r>
            <a:r>
              <a:rPr lang="ko-KR" altLang="en-US" sz="1400" dirty="0" err="1" smtClean="0"/>
              <a:t>괄호안은</a:t>
            </a:r>
            <a:r>
              <a:rPr lang="ko-KR" altLang="en-US" sz="1400" dirty="0" smtClean="0"/>
              <a:t> 국내 승인 년도임</a:t>
            </a:r>
            <a:endParaRPr lang="ko-KR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직접작용 항바이러스제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(Direct-acting </a:t>
            </a:r>
            <a:r>
              <a:rPr lang="en-US" altLang="ko-KR" dirty="0" err="1" smtClean="0"/>
              <a:t>antivirals</a:t>
            </a:r>
            <a:r>
              <a:rPr lang="en-US" altLang="ko-KR" dirty="0" smtClean="0"/>
              <a:t>, DAAs)</a:t>
            </a:r>
            <a:endParaRPr lang="ko-KR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3D0F-A5B2-458E-9192-8F7A31ACD4B4}" type="slidenum">
              <a:rPr lang="ko-KR" altLang="en-US" smtClean="0"/>
              <a:pPr/>
              <a:t>15</a:t>
            </a:fld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109857" cy="1828799"/>
          </a:xfrm>
        </p:spPr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바이러스 단백질</a:t>
            </a:r>
            <a:r>
              <a:rPr lang="en-US" altLang="ko-KR" dirty="0"/>
              <a:t>(viral </a:t>
            </a:r>
            <a:r>
              <a:rPr lang="en-US" altLang="ko-KR" dirty="0" smtClean="0"/>
              <a:t>proteins)</a:t>
            </a:r>
            <a:r>
              <a:rPr lang="ko-KR" altLang="en-US" dirty="0" smtClean="0"/>
              <a:t>의 특정 부분을 억제하여 </a:t>
            </a:r>
            <a:r>
              <a:rPr lang="en-US" altLang="ko-KR" dirty="0" smtClean="0"/>
              <a:t>C</a:t>
            </a:r>
            <a:r>
              <a:rPr lang="ko-KR" altLang="en-US" dirty="0" smtClean="0"/>
              <a:t>형 바이러스의 복제를 억제함</a:t>
            </a:r>
            <a:endParaRPr lang="en-US" altLang="ko-KR" dirty="0" smtClean="0"/>
          </a:p>
          <a:p>
            <a:pPr marL="971550" lvl="1" indent="-514350">
              <a:buFont typeface="+mj-lt"/>
              <a:buAutoNum type="arabicParenR"/>
            </a:pPr>
            <a:r>
              <a:rPr lang="en-US" altLang="ko-KR" dirty="0" smtClean="0"/>
              <a:t>NS3/4A </a:t>
            </a:r>
            <a:r>
              <a:rPr lang="ko-KR" altLang="en-US" dirty="0" err="1" smtClean="0"/>
              <a:t>억제제</a:t>
            </a:r>
            <a:r>
              <a:rPr lang="en-US" altLang="ko-KR" dirty="0" smtClean="0"/>
              <a:t>(protease inhibitors)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altLang="ko-KR" dirty="0" smtClean="0"/>
              <a:t>NS5A </a:t>
            </a:r>
            <a:r>
              <a:rPr lang="ko-KR" altLang="en-US" dirty="0" err="1"/>
              <a:t>억제제</a:t>
            </a:r>
            <a:endParaRPr lang="en-US" altLang="ko-KR" dirty="0" smtClean="0"/>
          </a:p>
          <a:p>
            <a:pPr marL="971550" lvl="1" indent="-514350">
              <a:buFont typeface="+mj-lt"/>
              <a:buAutoNum type="arabicParenR"/>
            </a:pPr>
            <a:r>
              <a:rPr lang="en-US" altLang="ko-KR" dirty="0" smtClean="0"/>
              <a:t>NS5B </a:t>
            </a:r>
            <a:r>
              <a:rPr lang="ko-KR" altLang="en-US" dirty="0" err="1" smtClean="0"/>
              <a:t>억제제</a:t>
            </a:r>
            <a:r>
              <a:rPr lang="en-US" altLang="ko-KR" dirty="0" smtClean="0"/>
              <a:t>(polymerase inhibitors)</a:t>
            </a:r>
          </a:p>
          <a:p>
            <a:pPr lvl="1"/>
            <a:endParaRPr lang="en-US" altLang="ko-K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6495" y="3356992"/>
            <a:ext cx="7049881" cy="33843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직사각형 3"/>
          <p:cNvSpPr/>
          <p:nvPr/>
        </p:nvSpPr>
        <p:spPr>
          <a:xfrm>
            <a:off x="3995936" y="4365104"/>
            <a:ext cx="1584176" cy="50405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3"/>
          <p:cNvSpPr/>
          <p:nvPr/>
        </p:nvSpPr>
        <p:spPr>
          <a:xfrm>
            <a:off x="6084168" y="4365104"/>
            <a:ext cx="864096" cy="50405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3"/>
          <p:cNvSpPr/>
          <p:nvPr/>
        </p:nvSpPr>
        <p:spPr>
          <a:xfrm>
            <a:off x="6948264" y="4365104"/>
            <a:ext cx="936104" cy="50405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8489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직접작용 항바이러스제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(Direct-acting </a:t>
            </a:r>
            <a:r>
              <a:rPr lang="en-US" altLang="ko-KR" dirty="0" err="1" smtClean="0"/>
              <a:t>antivirals</a:t>
            </a:r>
            <a:r>
              <a:rPr lang="en-US" altLang="ko-KR" dirty="0" smtClean="0"/>
              <a:t>, DAAs)</a:t>
            </a:r>
            <a:endParaRPr lang="ko-KR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3D0F-A5B2-458E-9192-8F7A31ACD4B4}" type="slidenum">
              <a:rPr lang="ko-KR" altLang="en-US" smtClean="0"/>
              <a:pPr/>
              <a:t>16</a:t>
            </a:fld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711349"/>
            <a:ext cx="8109857" cy="4525963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C</a:t>
            </a:r>
            <a:r>
              <a:rPr lang="ko-KR" altLang="en-US" dirty="0" smtClean="0"/>
              <a:t>형 간염 치료를 혁신적으로 변화시킴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치료 반응률 및 부작용 개선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&gt;90%</a:t>
            </a:r>
            <a:r>
              <a:rPr lang="ko-KR" altLang="en-US" dirty="0" smtClean="0"/>
              <a:t>의 환자가 혈중 </a:t>
            </a:r>
            <a:r>
              <a:rPr lang="en-US" altLang="ko-KR" dirty="0" smtClean="0"/>
              <a:t>HCV RNA</a:t>
            </a:r>
            <a:r>
              <a:rPr lang="ko-KR" altLang="en-US" dirty="0" smtClean="0"/>
              <a:t>가 검출되지 않는 상태인</a:t>
            </a:r>
            <a:r>
              <a:rPr lang="en-US" altLang="ko-KR" dirty="0" smtClean="0"/>
              <a:t> SVR</a:t>
            </a:r>
            <a:r>
              <a:rPr lang="ko-KR" altLang="en-US" dirty="0" smtClean="0"/>
              <a:t>에 도달함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DAA </a:t>
            </a:r>
            <a:r>
              <a:rPr lang="ko-KR" altLang="en-US" dirty="0" smtClean="0"/>
              <a:t>간 병용 치료는 매우 효과적이며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기존 </a:t>
            </a:r>
            <a:r>
              <a:rPr lang="en-US" altLang="ko-KR" dirty="0" smtClean="0"/>
              <a:t>PEG-IFN + </a:t>
            </a:r>
            <a:r>
              <a:rPr lang="en-US" altLang="ko-KR" dirty="0" err="1" smtClean="0"/>
              <a:t>ribavirin</a:t>
            </a:r>
            <a:r>
              <a:rPr lang="en-US" altLang="ko-KR" dirty="0" smtClean="0"/>
              <a:t> </a:t>
            </a:r>
            <a:r>
              <a:rPr lang="ko-KR" altLang="en-US" dirty="0" smtClean="0"/>
              <a:t>치료에 실패한 환자들에게도 효과적임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기존 </a:t>
            </a:r>
            <a:r>
              <a:rPr lang="en-US" altLang="ko-KR" dirty="0" smtClean="0"/>
              <a:t>PEG-IFN + </a:t>
            </a:r>
            <a:r>
              <a:rPr lang="en-US" altLang="ko-KR" dirty="0" err="1" smtClean="0"/>
              <a:t>ribavirin</a:t>
            </a:r>
            <a:r>
              <a:rPr lang="en-US" altLang="ko-KR" dirty="0" smtClean="0"/>
              <a:t> </a:t>
            </a:r>
            <a:r>
              <a:rPr lang="ko-KR" altLang="en-US" dirty="0" smtClean="0"/>
              <a:t>치료를 대체함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사용이 용이하도록 여러 약물이 하나의 복합제제로 시판됨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38489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직접작용 항바이러스제</a:t>
            </a:r>
            <a:r>
              <a:rPr lang="en-US" altLang="ko-KR" dirty="0" smtClean="0"/>
              <a:t>(DAAs):</a:t>
            </a:r>
            <a:br>
              <a:rPr lang="en-US" altLang="ko-KR" dirty="0" smtClean="0"/>
            </a:br>
            <a:r>
              <a:rPr lang="ko-KR" altLang="en-US" dirty="0" smtClean="0"/>
              <a:t>국내 승인 약물</a:t>
            </a:r>
            <a:endParaRPr lang="ko-KR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32625102"/>
              </p:ext>
            </p:extLst>
          </p:nvPr>
        </p:nvGraphicFramePr>
        <p:xfrm>
          <a:off x="310140" y="1575008"/>
          <a:ext cx="8582340" cy="5166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0160"/>
                <a:gridCol w="2029612"/>
                <a:gridCol w="1008112"/>
                <a:gridCol w="3096344"/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 smtClean="0"/>
                        <a:t>상품명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 smtClean="0"/>
                        <a:t>성분명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 smtClean="0"/>
                        <a:t>유전</a:t>
                      </a:r>
                      <a:endParaRPr lang="en-US" altLang="ko-KR" sz="1500" dirty="0" smtClean="0"/>
                    </a:p>
                    <a:p>
                      <a:pPr algn="ctr" latinLnBrk="1"/>
                      <a:r>
                        <a:rPr lang="ko-KR" altLang="en-US" sz="1500" dirty="0" smtClean="0"/>
                        <a:t>자형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 smtClean="0"/>
                        <a:t>용법</a:t>
                      </a:r>
                      <a:r>
                        <a:rPr lang="en-US" altLang="ko-KR" sz="1500" dirty="0" smtClean="0"/>
                        <a:t>·</a:t>
                      </a:r>
                      <a:r>
                        <a:rPr lang="ko-KR" altLang="en-US" sz="1500" dirty="0" smtClean="0"/>
                        <a:t>용량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 smtClean="0"/>
                        <a:t>보험급여</a:t>
                      </a:r>
                      <a:endParaRPr lang="ko-KR" alt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/>
                        <a:t>빅트렐리스</a:t>
                      </a:r>
                      <a:r>
                        <a:rPr lang="en-US" altLang="ko-KR" sz="1500" b="1" dirty="0" smtClean="0"/>
                        <a:t> </a:t>
                      </a:r>
                      <a:endParaRPr lang="ko-KR" altLang="en-US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dirty="0" err="1" smtClean="0"/>
                        <a:t>Boceprevir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1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dirty="0" smtClean="0"/>
                        <a:t>800 mg PO 1</a:t>
                      </a:r>
                      <a:r>
                        <a:rPr lang="ko-KR" altLang="en-US" sz="1500" dirty="0" smtClean="0"/>
                        <a:t>일 </a:t>
                      </a:r>
                      <a:r>
                        <a:rPr lang="en-US" altLang="ko-KR" sz="1500" dirty="0" smtClean="0"/>
                        <a:t>3</a:t>
                      </a:r>
                      <a:r>
                        <a:rPr lang="ko-KR" altLang="en-US" sz="1500" dirty="0" smtClean="0"/>
                        <a:t>회</a:t>
                      </a:r>
                      <a:r>
                        <a:rPr lang="en-US" altLang="ko-KR" sz="1500" dirty="0" smtClean="0"/>
                        <a:t/>
                      </a:r>
                      <a:br>
                        <a:rPr lang="en-US" altLang="ko-KR" sz="1500" dirty="0" smtClean="0"/>
                      </a:br>
                      <a:r>
                        <a:rPr lang="en-US" altLang="ko-KR" sz="1500" dirty="0" smtClean="0"/>
                        <a:t>Taken with PEG-IFN</a:t>
                      </a:r>
                      <a:r>
                        <a:rPr lang="en-US" altLang="ko-KR" sz="1500" baseline="0" dirty="0" smtClean="0"/>
                        <a:t> </a:t>
                      </a:r>
                      <a:r>
                        <a:rPr lang="el-GR" altLang="ko-KR" sz="1500" baseline="0" dirty="0" smtClean="0"/>
                        <a:t>α</a:t>
                      </a:r>
                      <a:r>
                        <a:rPr lang="en-US" altLang="ko-KR" sz="1500" baseline="0" dirty="0" smtClean="0"/>
                        <a:t>+</a:t>
                      </a:r>
                      <a:r>
                        <a:rPr lang="en-US" altLang="ko-KR" sz="1500" baseline="0" dirty="0" err="1" smtClean="0"/>
                        <a:t>ribavirin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 smtClean="0"/>
                        <a:t>비급여</a:t>
                      </a:r>
                      <a:endParaRPr lang="ko-KR" alt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/>
                        <a:t>다클린자</a:t>
                      </a:r>
                      <a:endParaRPr lang="ko-KR" altLang="en-US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dirty="0" err="1" smtClean="0"/>
                        <a:t>Daclatasvir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dirty="0" smtClean="0"/>
                        <a:t>1, 3</a:t>
                      </a:r>
                      <a:endParaRPr lang="ko-KR" altLang="en-US" sz="15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dirty="0" smtClean="0"/>
                        <a:t>60 mg PO 1</a:t>
                      </a:r>
                      <a:r>
                        <a:rPr lang="ko-KR" altLang="en-US" sz="1500" dirty="0" smtClean="0"/>
                        <a:t>일 일회</a:t>
                      </a:r>
                      <a:endParaRPr lang="en-US" altLang="ko-KR" sz="150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dirty="0" smtClean="0"/>
                        <a:t>To</a:t>
                      </a:r>
                      <a:r>
                        <a:rPr lang="en-US" altLang="ko-KR" sz="1500" baseline="0" dirty="0" smtClean="0"/>
                        <a:t> be used in combination</a:t>
                      </a:r>
                      <a:endParaRPr lang="ko-KR" altLang="en-US" sz="15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aseline="0" dirty="0" smtClean="0"/>
                        <a:t>급여</a:t>
                      </a:r>
                      <a:endParaRPr lang="en-US" altLang="ko-KR" sz="1500" baseline="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/>
                        <a:t>순베프라</a:t>
                      </a:r>
                      <a:endParaRPr lang="ko-KR" altLang="en-US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dirty="0" err="1" smtClean="0"/>
                        <a:t>Asunaprevir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1b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dirty="0" smtClean="0"/>
                        <a:t>100 mg PO 1</a:t>
                      </a:r>
                      <a:r>
                        <a:rPr lang="ko-KR" altLang="en-US" sz="1500" dirty="0" smtClean="0"/>
                        <a:t>일 </a:t>
                      </a:r>
                      <a:r>
                        <a:rPr lang="en-US" altLang="ko-KR" sz="1500" dirty="0" smtClean="0"/>
                        <a:t>2</a:t>
                      </a:r>
                      <a:r>
                        <a:rPr lang="ko-KR" altLang="en-US" sz="1500" dirty="0" smtClean="0"/>
                        <a:t>회</a:t>
                      </a:r>
                      <a:endParaRPr lang="en-US" altLang="ko-KR" sz="1500" dirty="0" smtClean="0"/>
                    </a:p>
                    <a:p>
                      <a:pPr latinLnBrk="1"/>
                      <a:r>
                        <a:rPr lang="en-US" altLang="ko-KR" sz="1500" dirty="0" smtClean="0"/>
                        <a:t>To</a:t>
                      </a:r>
                      <a:r>
                        <a:rPr lang="en-US" altLang="ko-KR" sz="1500" baseline="0" dirty="0" smtClean="0"/>
                        <a:t> be used </a:t>
                      </a:r>
                      <a:r>
                        <a:rPr lang="en-US" altLang="ko-KR" sz="1500" dirty="0" smtClean="0"/>
                        <a:t>with </a:t>
                      </a:r>
                      <a:r>
                        <a:rPr lang="en-US" altLang="ko-KR" sz="1500" dirty="0" err="1" smtClean="0"/>
                        <a:t>daclatasvir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aseline="0" dirty="0" smtClean="0"/>
                        <a:t>급여</a:t>
                      </a:r>
                      <a:endParaRPr lang="en-US" altLang="ko-KR" sz="1500" baseline="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/>
                        <a:t>소발디</a:t>
                      </a:r>
                      <a:endParaRPr lang="ko-KR" altLang="en-US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dirty="0" err="1" smtClean="0"/>
                        <a:t>Sofosbuvir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1,2,3,4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dirty="0" smtClean="0"/>
                        <a:t>400 mg PO 1</a:t>
                      </a:r>
                      <a:r>
                        <a:rPr lang="ko-KR" altLang="en-US" sz="1500" dirty="0" smtClean="0"/>
                        <a:t>일 </a:t>
                      </a:r>
                      <a:r>
                        <a:rPr lang="en-US" altLang="ko-KR" sz="1500" dirty="0" smtClean="0"/>
                        <a:t>1</a:t>
                      </a:r>
                      <a:r>
                        <a:rPr lang="ko-KR" altLang="en-US" sz="1500" dirty="0" smtClean="0"/>
                        <a:t>회</a:t>
                      </a:r>
                      <a:endParaRPr lang="en-US" altLang="ko-KR" sz="150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dirty="0" smtClean="0"/>
                        <a:t>To</a:t>
                      </a:r>
                      <a:r>
                        <a:rPr lang="en-US" altLang="ko-KR" sz="1500" baseline="0" dirty="0" smtClean="0"/>
                        <a:t> be used in combination</a:t>
                      </a:r>
                      <a:endParaRPr lang="ko-KR" altLang="en-US" sz="15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aseline="0" dirty="0" smtClean="0"/>
                        <a:t>급여</a:t>
                      </a:r>
                      <a:endParaRPr lang="en-US" altLang="ko-KR" sz="1500" baseline="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/>
                        <a:t>하보니</a:t>
                      </a:r>
                      <a:endParaRPr lang="ko-KR" altLang="en-US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dirty="0" err="1" smtClean="0"/>
                        <a:t>Ledipasvir</a:t>
                      </a:r>
                      <a:r>
                        <a:rPr lang="en-US" altLang="ko-KR" sz="1500" dirty="0" smtClean="0"/>
                        <a:t>/</a:t>
                      </a:r>
                      <a:r>
                        <a:rPr lang="en-US" altLang="ko-KR" sz="1500" dirty="0" err="1" smtClean="0"/>
                        <a:t>sofosbuvir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1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dirty="0" smtClean="0"/>
                        <a:t>90/400 mg PO</a:t>
                      </a:r>
                      <a:r>
                        <a:rPr lang="en-US" altLang="ko-KR" sz="1500" baseline="0" dirty="0" smtClean="0"/>
                        <a:t> 1</a:t>
                      </a:r>
                      <a:r>
                        <a:rPr lang="ko-KR" altLang="en-US" sz="1500" baseline="0" dirty="0" smtClean="0"/>
                        <a:t>일 </a:t>
                      </a:r>
                      <a:r>
                        <a:rPr lang="en-US" altLang="ko-KR" sz="1500" baseline="0" dirty="0" smtClean="0"/>
                        <a:t>1</a:t>
                      </a:r>
                      <a:r>
                        <a:rPr lang="ko-KR" altLang="en-US" sz="1500" baseline="0" dirty="0" smtClean="0"/>
                        <a:t>회</a:t>
                      </a:r>
                      <a:endParaRPr lang="en-US" altLang="ko-KR" sz="1500" dirty="0" smtClean="0"/>
                    </a:p>
                    <a:p>
                      <a:pPr latinLnBrk="1"/>
                      <a:r>
                        <a:rPr lang="en-US" altLang="ko-KR" sz="1500" dirty="0" smtClean="0"/>
                        <a:t>May</a:t>
                      </a:r>
                      <a:r>
                        <a:rPr lang="en-US" altLang="ko-KR" sz="1500" baseline="0" dirty="0" smtClean="0"/>
                        <a:t> be used alone or in combination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aseline="0" dirty="0" smtClean="0"/>
                        <a:t>급여</a:t>
                      </a:r>
                      <a:endParaRPr lang="en-US" altLang="ko-KR" sz="1500" baseline="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/>
                        <a:t>제파티어</a:t>
                      </a:r>
                      <a:endParaRPr lang="ko-KR" altLang="en-US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dirty="0" err="1" smtClean="0"/>
                        <a:t>Elbasvir</a:t>
                      </a:r>
                      <a:r>
                        <a:rPr lang="en-US" altLang="ko-KR" sz="1500" dirty="0" smtClean="0"/>
                        <a:t>/</a:t>
                      </a:r>
                      <a:r>
                        <a:rPr lang="en-US" altLang="ko-KR" sz="1500" dirty="0" err="1" smtClean="0"/>
                        <a:t>grazoprevir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1,4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dirty="0" smtClean="0"/>
                        <a:t>50/100 mg PO 1</a:t>
                      </a:r>
                      <a:r>
                        <a:rPr lang="ko-KR" altLang="en-US" sz="1500" dirty="0" smtClean="0"/>
                        <a:t>일 </a:t>
                      </a:r>
                      <a:r>
                        <a:rPr lang="en-US" altLang="ko-KR" sz="1500" dirty="0" smtClean="0"/>
                        <a:t>1</a:t>
                      </a:r>
                      <a:r>
                        <a:rPr lang="ko-KR" altLang="en-US" sz="1500" dirty="0" smtClean="0"/>
                        <a:t>회</a:t>
                      </a:r>
                      <a:endParaRPr lang="en-US" altLang="ko-KR" sz="150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dirty="0" smtClean="0"/>
                        <a:t>May</a:t>
                      </a:r>
                      <a:r>
                        <a:rPr lang="en-US" altLang="ko-KR" sz="1500" baseline="0" dirty="0" smtClean="0"/>
                        <a:t> be used alone or in combination</a:t>
                      </a:r>
                      <a:endParaRPr lang="ko-KR" altLang="en-US" sz="15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aseline="0" dirty="0" smtClean="0"/>
                        <a:t>급여</a:t>
                      </a:r>
                      <a:endParaRPr lang="en-US" altLang="ko-KR" sz="1500" baseline="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/>
                        <a:t>비키라</a:t>
                      </a:r>
                      <a:endParaRPr lang="ko-KR" altLang="en-US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dirty="0" err="1" smtClean="0"/>
                        <a:t>Ombitasivr</a:t>
                      </a:r>
                      <a:r>
                        <a:rPr lang="en-US" altLang="ko-KR" sz="1500" dirty="0" smtClean="0"/>
                        <a:t>/</a:t>
                      </a:r>
                    </a:p>
                    <a:p>
                      <a:pPr latinLnBrk="1"/>
                      <a:r>
                        <a:rPr lang="en-US" altLang="ko-KR" sz="1500" dirty="0" err="1" smtClean="0"/>
                        <a:t>paritaprevir</a:t>
                      </a:r>
                      <a:r>
                        <a:rPr lang="en-US" altLang="ko-KR" sz="1500" dirty="0" smtClean="0"/>
                        <a:t>/</a:t>
                      </a:r>
                      <a:r>
                        <a:rPr lang="en-US" altLang="ko-KR" sz="1500" dirty="0" err="1" smtClean="0"/>
                        <a:t>ritonavir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1,4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dirty="0" smtClean="0"/>
                        <a:t>25/150/100 mg</a:t>
                      </a:r>
                      <a:r>
                        <a:rPr lang="en-US" altLang="ko-KR" sz="1500" baseline="0" dirty="0" smtClean="0"/>
                        <a:t> PO 1</a:t>
                      </a:r>
                      <a:r>
                        <a:rPr lang="ko-KR" altLang="en-US" sz="1500" baseline="0" dirty="0" smtClean="0"/>
                        <a:t>일 </a:t>
                      </a:r>
                      <a:r>
                        <a:rPr lang="en-US" altLang="ko-KR" sz="1500" baseline="0" dirty="0" smtClean="0"/>
                        <a:t>1</a:t>
                      </a:r>
                      <a:r>
                        <a:rPr lang="ko-KR" altLang="en-US" sz="1500" baseline="0" dirty="0" smtClean="0"/>
                        <a:t>회</a:t>
                      </a:r>
                      <a:endParaRPr lang="en-US" altLang="ko-KR" sz="1500" baseline="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dirty="0" smtClean="0"/>
                        <a:t>To be </a:t>
                      </a:r>
                      <a:r>
                        <a:rPr lang="en-US" altLang="ko-KR" sz="1500" baseline="0" dirty="0" smtClean="0"/>
                        <a:t>used with </a:t>
                      </a:r>
                      <a:r>
                        <a:rPr lang="en-US" altLang="ko-KR" sz="1500" baseline="0" dirty="0" err="1" smtClean="0"/>
                        <a:t>dasabuvir</a:t>
                      </a:r>
                      <a:r>
                        <a:rPr lang="en-US" altLang="ko-KR" sz="1500" baseline="0" dirty="0" smtClean="0"/>
                        <a:t> or </a:t>
                      </a:r>
                      <a:r>
                        <a:rPr lang="en-US" altLang="ko-KR" sz="1500" baseline="0" dirty="0" err="1" smtClean="0"/>
                        <a:t>ribavirin</a:t>
                      </a:r>
                      <a:endParaRPr lang="en-US" altLang="ko-KR" sz="1500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aseline="0" dirty="0" smtClean="0"/>
                        <a:t>급여</a:t>
                      </a:r>
                      <a:endParaRPr lang="en-US" altLang="ko-KR" sz="1500" baseline="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/>
                        <a:t>엑스비라</a:t>
                      </a:r>
                      <a:endParaRPr lang="ko-KR" altLang="en-US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dirty="0" err="1" smtClean="0"/>
                        <a:t>Dasabuvir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1</a:t>
                      </a:r>
                      <a:endParaRPr lang="ko-KR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dirty="0" smtClean="0"/>
                        <a:t>250</a:t>
                      </a:r>
                      <a:r>
                        <a:rPr lang="en-US" altLang="ko-KR" sz="1500" baseline="0" dirty="0" smtClean="0"/>
                        <a:t> mg PO 1</a:t>
                      </a:r>
                      <a:r>
                        <a:rPr lang="ko-KR" altLang="en-US" sz="1500" baseline="0" dirty="0" smtClean="0"/>
                        <a:t>일 </a:t>
                      </a:r>
                      <a:r>
                        <a:rPr lang="en-US" altLang="ko-KR" sz="1500" baseline="0" dirty="0" smtClean="0"/>
                        <a:t>2</a:t>
                      </a:r>
                      <a:r>
                        <a:rPr lang="ko-KR" altLang="en-US" sz="1500" baseline="0" dirty="0" smtClean="0"/>
                        <a:t>회</a:t>
                      </a:r>
                      <a:endParaRPr lang="en-US" altLang="ko-KR" sz="1500" baseline="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aseline="0" dirty="0" smtClean="0"/>
                        <a:t>To be used with </a:t>
                      </a:r>
                      <a:r>
                        <a:rPr lang="en-US" altLang="ko-KR" sz="1500" baseline="0" dirty="0" err="1" smtClean="0"/>
                        <a:t>ombitasvir</a:t>
                      </a:r>
                      <a:r>
                        <a:rPr lang="en-US" altLang="ko-KR" sz="1500" baseline="0" dirty="0" smtClean="0"/>
                        <a:t>/</a:t>
                      </a:r>
                      <a:r>
                        <a:rPr lang="en-US" altLang="ko-KR" sz="1500" baseline="0" dirty="0" err="1" smtClean="0"/>
                        <a:t>paritaprevir</a:t>
                      </a:r>
                      <a:r>
                        <a:rPr lang="en-US" altLang="ko-KR" sz="1500" baseline="0" dirty="0" smtClean="0"/>
                        <a:t>/ritonavir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aseline="0" dirty="0" smtClean="0"/>
                        <a:t>급여</a:t>
                      </a:r>
                      <a:endParaRPr lang="en-US" altLang="ko-KR" sz="1500" baseline="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NS3/4A </a:t>
            </a:r>
            <a:r>
              <a:rPr lang="ko-KR" altLang="en-US" dirty="0" smtClean="0"/>
              <a:t>억제제</a:t>
            </a:r>
            <a:r>
              <a:rPr lang="en-US" altLang="ko-KR" dirty="0" smtClean="0"/>
              <a:t>(Protease Inhibitors)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640960" cy="566124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ko-KR" altLang="en-US" dirty="0" smtClean="0"/>
              <a:t>비구조단백질</a:t>
            </a:r>
            <a:r>
              <a:rPr lang="en-US" altLang="ko-KR" dirty="0" smtClean="0"/>
              <a:t>(nonstructural protein, NS)</a:t>
            </a:r>
            <a:r>
              <a:rPr lang="ko-KR" altLang="en-US" dirty="0" smtClean="0"/>
              <a:t> </a:t>
            </a:r>
            <a:r>
              <a:rPr lang="en-US" altLang="ko-KR" dirty="0" smtClean="0"/>
              <a:t>3 (NS3)/4A serine protease</a:t>
            </a:r>
            <a:r>
              <a:rPr lang="ko-KR" altLang="en-US" dirty="0" smtClean="0"/>
              <a:t>를 억제하며 </a:t>
            </a:r>
            <a:r>
              <a:rPr lang="en-US" altLang="ko-KR" dirty="0" smtClean="0"/>
              <a:t>C</a:t>
            </a:r>
            <a:r>
              <a:rPr lang="ko-KR" altLang="en-US" dirty="0" smtClean="0"/>
              <a:t>형 간염 바이러스의 복제를 억제함</a:t>
            </a:r>
            <a:endParaRPr lang="en-US" altLang="ko-KR" dirty="0" smtClean="0"/>
          </a:p>
          <a:p>
            <a:pPr>
              <a:lnSpc>
                <a:spcPct val="120000"/>
              </a:lnSpc>
            </a:pPr>
            <a:r>
              <a:rPr lang="en-US" altLang="ko-KR" i="1" dirty="0" smtClean="0"/>
              <a:t>SPINT-2</a:t>
            </a:r>
            <a:r>
              <a:rPr lang="en-US" altLang="ko-KR" dirty="0" smtClean="0"/>
              <a:t> </a:t>
            </a:r>
            <a:r>
              <a:rPr lang="ko-KR" altLang="en-US" dirty="0" smtClean="0"/>
              <a:t>연구</a:t>
            </a:r>
            <a:endParaRPr lang="en-US" altLang="ko-KR" dirty="0"/>
          </a:p>
          <a:p>
            <a:pPr lvl="1">
              <a:lnSpc>
                <a:spcPct val="120000"/>
              </a:lnSpc>
            </a:pPr>
            <a:r>
              <a:rPr lang="ko-KR" altLang="en-US" dirty="0"/>
              <a:t>기존에 치료를 받은적이 없는 </a:t>
            </a:r>
            <a:r>
              <a:rPr lang="en-US" altLang="ko-KR" dirty="0" smtClean="0"/>
              <a:t>C</a:t>
            </a:r>
            <a:r>
              <a:rPr lang="ko-KR" altLang="en-US" dirty="0" smtClean="0"/>
              <a:t>형 간염 환자에게 </a:t>
            </a:r>
            <a:r>
              <a:rPr lang="en-US" altLang="ko-KR" dirty="0" smtClean="0"/>
              <a:t>PEG-IFN </a:t>
            </a:r>
            <a:r>
              <a:rPr lang="en-US" altLang="ko-KR" dirty="0"/>
              <a:t>+ </a:t>
            </a:r>
            <a:r>
              <a:rPr lang="en-US" altLang="ko-KR" dirty="0" err="1"/>
              <a:t>ribavirin</a:t>
            </a:r>
            <a:r>
              <a:rPr lang="ko-KR" altLang="en-US" dirty="0" smtClean="0"/>
              <a:t>에 더해 </a:t>
            </a:r>
            <a:r>
              <a:rPr lang="en-US" altLang="ko-KR" dirty="0" err="1"/>
              <a:t>boceprevir</a:t>
            </a:r>
            <a:r>
              <a:rPr lang="en-US" altLang="ko-KR" dirty="0"/>
              <a:t> </a:t>
            </a:r>
            <a:r>
              <a:rPr lang="ko-KR" altLang="en-US" dirty="0"/>
              <a:t>또는 위약투여</a:t>
            </a:r>
            <a:endParaRPr lang="en-US" altLang="ko-KR" dirty="0"/>
          </a:p>
          <a:p>
            <a:pPr lvl="1">
              <a:lnSpc>
                <a:spcPct val="120000"/>
              </a:lnSpc>
            </a:pPr>
            <a:r>
              <a:rPr lang="en-US" altLang="ko-KR" dirty="0" smtClean="0"/>
              <a:t>SVR (</a:t>
            </a:r>
            <a:r>
              <a:rPr lang="ko-KR" altLang="en-US" dirty="0" smtClean="0"/>
              <a:t>바이러스 비검출률</a:t>
            </a:r>
            <a:r>
              <a:rPr lang="en-US" altLang="ko-KR" dirty="0" smtClean="0"/>
              <a:t>) </a:t>
            </a:r>
            <a:r>
              <a:rPr lang="en-US" altLang="ko-KR" dirty="0"/>
              <a:t>63-66% (</a:t>
            </a:r>
            <a:r>
              <a:rPr lang="en-US" altLang="ko-KR" dirty="0" err="1" smtClean="0"/>
              <a:t>boceprevir</a:t>
            </a:r>
            <a:r>
              <a:rPr lang="ko-KR" altLang="en-US" dirty="0" smtClean="0"/>
              <a:t>군</a:t>
            </a:r>
            <a:r>
              <a:rPr lang="en-US" altLang="ko-KR" dirty="0" smtClean="0"/>
              <a:t>) </a:t>
            </a:r>
            <a:r>
              <a:rPr lang="en-US" altLang="ko-KR" dirty="0"/>
              <a:t>vs 38% </a:t>
            </a:r>
            <a:r>
              <a:rPr lang="en-US" altLang="ko-KR" dirty="0" smtClean="0"/>
              <a:t>(</a:t>
            </a:r>
            <a:r>
              <a:rPr lang="ko-KR" altLang="en-US" dirty="0" smtClean="0"/>
              <a:t>위약군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pPr>
              <a:lnSpc>
                <a:spcPct val="120000"/>
              </a:lnSpc>
            </a:pPr>
            <a:r>
              <a:rPr lang="en-US" altLang="ko-KR" dirty="0" smtClean="0"/>
              <a:t>Drugs</a:t>
            </a:r>
          </a:p>
          <a:p>
            <a:pPr lvl="1">
              <a:lnSpc>
                <a:spcPct val="120000"/>
              </a:lnSpc>
            </a:pPr>
            <a:r>
              <a:rPr lang="en-US" altLang="ko-KR" dirty="0" err="1" smtClean="0"/>
              <a:t>Boceprevir</a:t>
            </a:r>
            <a:r>
              <a:rPr lang="en-US" altLang="ko-KR" dirty="0" smtClean="0"/>
              <a:t> (</a:t>
            </a:r>
            <a:r>
              <a:rPr lang="ko-KR" altLang="en-US" dirty="0" smtClean="0"/>
              <a:t>빅트렐리스</a:t>
            </a:r>
            <a:r>
              <a:rPr lang="en-US" altLang="ko-KR" dirty="0" smtClean="0"/>
              <a:t>) 800 mg 1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3</a:t>
            </a:r>
            <a:r>
              <a:rPr lang="ko-KR" altLang="en-US" dirty="0" smtClean="0"/>
              <a:t>회</a:t>
            </a:r>
            <a:r>
              <a:rPr lang="en-US" altLang="ko-KR" dirty="0" smtClean="0"/>
              <a:t>, </a:t>
            </a:r>
            <a:r>
              <a:rPr lang="ko-KR" altLang="en-US" b="1" u="sng" dirty="0" smtClean="0"/>
              <a:t>음식 또는 스낵과 함께 복용</a:t>
            </a:r>
            <a:endParaRPr lang="en-US" altLang="ko-KR" b="1" u="sng" dirty="0" smtClean="0"/>
          </a:p>
          <a:p>
            <a:pPr lvl="2">
              <a:lnSpc>
                <a:spcPct val="120000"/>
              </a:lnSpc>
            </a:pPr>
            <a:r>
              <a:rPr lang="ko-KR" altLang="en-US" dirty="0" smtClean="0"/>
              <a:t>음식과 함께 복용시 흡수율이 증가됨</a:t>
            </a:r>
            <a:endParaRPr lang="en-US" altLang="ko-KR" dirty="0" smtClean="0"/>
          </a:p>
          <a:p>
            <a:pPr lvl="2">
              <a:lnSpc>
                <a:spcPct val="120000"/>
              </a:lnSpc>
            </a:pPr>
            <a:r>
              <a:rPr lang="en-US" altLang="ko-KR" dirty="0" smtClean="0"/>
              <a:t>PEG-IFN + </a:t>
            </a:r>
            <a:r>
              <a:rPr lang="en-US" altLang="ko-KR" dirty="0" err="1" smtClean="0"/>
              <a:t>ribavirin</a:t>
            </a:r>
            <a:r>
              <a:rPr lang="ko-KR" altLang="en-US" dirty="0" smtClean="0"/>
              <a:t>에 더해 사용됨 </a:t>
            </a:r>
            <a:r>
              <a:rPr lang="en-US" altLang="ko-KR" dirty="0" smtClean="0"/>
              <a:t> (</a:t>
            </a:r>
            <a:r>
              <a:rPr lang="ko-KR" altLang="en-US" dirty="0" smtClean="0"/>
              <a:t>더 이상 권장되지 </a:t>
            </a:r>
            <a:r>
              <a:rPr lang="ko-KR" altLang="en-US" b="1" u="sng" dirty="0" smtClean="0"/>
              <a:t>않는</a:t>
            </a:r>
            <a:r>
              <a:rPr lang="ko-KR" altLang="en-US" dirty="0" smtClean="0"/>
              <a:t> 치료요법임</a:t>
            </a:r>
            <a:r>
              <a:rPr lang="en-US" altLang="ko-KR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en-US" altLang="ko-KR" dirty="0" err="1" smtClean="0"/>
              <a:t>Asunaprevir</a:t>
            </a:r>
            <a:r>
              <a:rPr lang="en-US" altLang="ko-KR" dirty="0" smtClean="0"/>
              <a:t> (</a:t>
            </a:r>
            <a:r>
              <a:rPr lang="ko-KR" altLang="en-US" dirty="0" smtClean="0"/>
              <a:t>순베프라</a:t>
            </a:r>
            <a:r>
              <a:rPr lang="en-US" altLang="ko-KR" dirty="0" smtClean="0"/>
              <a:t>) 100 mg 1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2</a:t>
            </a:r>
            <a:r>
              <a:rPr lang="ko-KR" altLang="en-US" dirty="0" smtClean="0"/>
              <a:t>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음식과 상관없이 복용</a:t>
            </a:r>
            <a:endParaRPr lang="en-US" altLang="ko-KR" dirty="0" smtClean="0"/>
          </a:p>
          <a:p>
            <a:pPr lvl="1">
              <a:lnSpc>
                <a:spcPct val="120000"/>
              </a:lnSpc>
            </a:pPr>
            <a:r>
              <a:rPr lang="pt-BR" altLang="ko-KR" dirty="0" smtClean="0"/>
              <a:t>Grazoprevir (</a:t>
            </a:r>
            <a:r>
              <a:rPr lang="ko-KR" altLang="en-US" dirty="0" smtClean="0"/>
              <a:t>제파티어에 포함</a:t>
            </a:r>
            <a:r>
              <a:rPr lang="en-US" altLang="ko-KR" dirty="0" smtClean="0"/>
              <a:t>) 100 mg 1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1</a:t>
            </a:r>
            <a:r>
              <a:rPr lang="ko-KR" altLang="en-US" dirty="0" smtClean="0"/>
              <a:t>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음식과 상관없이 복용</a:t>
            </a:r>
            <a:endParaRPr lang="en-US" altLang="ko-KR" dirty="0" smtClean="0"/>
          </a:p>
          <a:p>
            <a:pPr lvl="1">
              <a:lnSpc>
                <a:spcPct val="120000"/>
              </a:lnSpc>
            </a:pPr>
            <a:r>
              <a:rPr lang="en-US" altLang="ko-KR" dirty="0" err="1" smtClean="0"/>
              <a:t>Paritaprevir</a:t>
            </a:r>
            <a:r>
              <a:rPr lang="en-US" altLang="ko-KR" dirty="0" smtClean="0"/>
              <a:t> (</a:t>
            </a:r>
            <a:r>
              <a:rPr lang="ko-KR" altLang="en-US" dirty="0" smtClean="0"/>
              <a:t>비키라에 포함</a:t>
            </a:r>
            <a:r>
              <a:rPr lang="en-US" altLang="ko-KR" dirty="0" smtClean="0"/>
              <a:t>) 75 mg 2</a:t>
            </a:r>
            <a:r>
              <a:rPr lang="ko-KR" altLang="en-US" dirty="0" smtClean="0"/>
              <a:t>정 </a:t>
            </a:r>
            <a:r>
              <a:rPr lang="en-US" altLang="ko-KR" dirty="0" smtClean="0"/>
              <a:t>1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1</a:t>
            </a:r>
            <a:r>
              <a:rPr lang="ko-KR" altLang="en-US" dirty="0" smtClean="0"/>
              <a:t>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음식과 상관없이 복용</a:t>
            </a:r>
            <a:endParaRPr lang="en-US" altLang="ko-KR" dirty="0" smtClean="0"/>
          </a:p>
          <a:p>
            <a:pPr lvl="1">
              <a:lnSpc>
                <a:spcPct val="120000"/>
              </a:lnSpc>
            </a:pPr>
            <a:r>
              <a:rPr lang="en-US" altLang="ko-KR" dirty="0" err="1" smtClean="0">
                <a:solidFill>
                  <a:schemeClr val="bg1">
                    <a:lumMod val="50000"/>
                  </a:schemeClr>
                </a:solidFill>
              </a:rPr>
              <a:t>Telaprevir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 1125 mg 1</a:t>
            </a:r>
            <a:r>
              <a:rPr lang="ko-KR" altLang="en-US" dirty="0" smtClean="0">
                <a:solidFill>
                  <a:schemeClr val="bg1">
                    <a:lumMod val="50000"/>
                  </a:schemeClr>
                </a:solidFill>
              </a:rPr>
              <a:t>일 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ko-KR" altLang="en-US" dirty="0" smtClean="0">
                <a:solidFill>
                  <a:schemeClr val="bg1">
                    <a:lumMod val="50000"/>
                  </a:schemeClr>
                </a:solidFill>
              </a:rPr>
              <a:t>회 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dirty="0" smtClean="0">
                <a:solidFill>
                  <a:schemeClr val="bg1">
                    <a:lumMod val="50000"/>
                  </a:schemeClr>
                </a:solidFill>
              </a:rPr>
              <a:t>국내 미시판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altLang="ko-KR" dirty="0" err="1" smtClean="0">
                <a:solidFill>
                  <a:schemeClr val="bg1">
                    <a:lumMod val="50000"/>
                  </a:schemeClr>
                </a:solidFill>
              </a:rPr>
              <a:t>Simeprevir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 150 mg 1</a:t>
            </a:r>
            <a:r>
              <a:rPr lang="ko-KR" altLang="en-US" dirty="0" smtClean="0">
                <a:solidFill>
                  <a:schemeClr val="bg1">
                    <a:lumMod val="50000"/>
                  </a:schemeClr>
                </a:solidFill>
              </a:rPr>
              <a:t>일 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ko-KR" altLang="en-US" dirty="0" smtClean="0">
                <a:solidFill>
                  <a:schemeClr val="bg1">
                    <a:lumMod val="50000"/>
                  </a:schemeClr>
                </a:solidFill>
              </a:rPr>
              <a:t>회 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ko-KR" altLang="en-US" dirty="0" smtClean="0">
                <a:solidFill>
                  <a:schemeClr val="bg1">
                    <a:lumMod val="50000"/>
                  </a:schemeClr>
                </a:solidFill>
              </a:rPr>
              <a:t>국내 미시판</a:t>
            </a:r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159601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NS3/4A </a:t>
            </a:r>
            <a:r>
              <a:rPr lang="ko-KR" altLang="en-US" dirty="0" smtClean="0"/>
              <a:t>억제제</a:t>
            </a:r>
            <a:r>
              <a:rPr lang="en-US" altLang="ko-KR" dirty="0" smtClean="0"/>
              <a:t>(Protease Inhibitors)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3D0F-A5B2-458E-9192-8F7A31ACD4B4}" type="slidenum">
              <a:rPr lang="ko-KR" altLang="en-US" smtClean="0"/>
              <a:pPr/>
              <a:t>19</a:t>
            </a:fld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09857" cy="4781128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이상반응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구역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피로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오한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불면증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과민성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어지러움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두통</a:t>
            </a:r>
            <a:r>
              <a:rPr lang="en-US" altLang="ko-KR" dirty="0" smtClean="0"/>
              <a:t>, </a:t>
            </a:r>
            <a:r>
              <a:rPr lang="ko-KR" altLang="en-US" dirty="0" smtClean="0"/>
              <a:t>탈모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발진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피부건조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미각이상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식욕 </a:t>
            </a:r>
            <a:r>
              <a:rPr lang="ko-KR" altLang="en-US" dirty="0" smtClean="0"/>
              <a:t>감소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AST/ALT </a:t>
            </a:r>
            <a:r>
              <a:rPr lang="ko-KR" altLang="en-US" dirty="0" smtClean="0"/>
              <a:t>상승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혈소판감소증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혈액검사를 통해 온혈구계산</a:t>
            </a:r>
            <a:r>
              <a:rPr lang="en-US" altLang="ko-KR" dirty="0" smtClean="0"/>
              <a:t>(CBC) </a:t>
            </a:r>
            <a:r>
              <a:rPr lang="ko-KR" altLang="en-US" dirty="0" smtClean="0"/>
              <a:t>모니터링 필요</a:t>
            </a:r>
            <a:endParaRPr lang="en-US" altLang="ko-KR" dirty="0" smtClean="0"/>
          </a:p>
          <a:p>
            <a:pPr lvl="2"/>
            <a:endParaRPr lang="en-US" altLang="ko-KR" sz="1000" dirty="0" smtClean="0"/>
          </a:p>
          <a:p>
            <a:r>
              <a:rPr lang="ko-KR" altLang="en-US" dirty="0" smtClean="0"/>
              <a:t>약물</a:t>
            </a:r>
            <a:r>
              <a:rPr lang="en-US" altLang="ko-KR" dirty="0" smtClean="0"/>
              <a:t>-</a:t>
            </a:r>
            <a:r>
              <a:rPr lang="ko-KR" altLang="en-US" dirty="0" smtClean="0"/>
              <a:t>약물 상호작용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CYP3A4</a:t>
            </a:r>
            <a:r>
              <a:rPr lang="ko-KR" altLang="en-US" dirty="0" smtClean="0"/>
              <a:t>를 통한 약물 상호작용은 흔함</a:t>
            </a:r>
            <a:endParaRPr lang="en-US" altLang="ko-KR" dirty="0" smtClean="0"/>
          </a:p>
          <a:p>
            <a:pPr lvl="2"/>
            <a:r>
              <a:rPr lang="en-US" altLang="ko-KR" dirty="0" err="1" smtClean="0"/>
              <a:t>Boceprevir</a:t>
            </a:r>
            <a:r>
              <a:rPr lang="en-US" altLang="ko-KR" dirty="0" smtClean="0"/>
              <a:t>: CYP3A4</a:t>
            </a:r>
            <a:r>
              <a:rPr lang="ko-KR" altLang="en-US" dirty="0" smtClean="0"/>
              <a:t>와</a:t>
            </a:r>
            <a:r>
              <a:rPr lang="en-US" altLang="ko-KR" dirty="0" smtClean="0"/>
              <a:t> P-glycoprotein</a:t>
            </a:r>
            <a:r>
              <a:rPr lang="ko-KR" altLang="en-US" dirty="0" smtClean="0"/>
              <a:t>의 기질 및 억제제</a:t>
            </a:r>
            <a:endParaRPr lang="en-US" altLang="ko-KR" dirty="0" smtClean="0"/>
          </a:p>
          <a:p>
            <a:pPr lvl="2"/>
            <a:r>
              <a:rPr lang="en-US" altLang="ko-KR" dirty="0" err="1" smtClean="0"/>
              <a:t>Asunaprevir</a:t>
            </a:r>
            <a:r>
              <a:rPr lang="en-US" altLang="ko-KR" dirty="0" smtClean="0"/>
              <a:t>: CYP3A</a:t>
            </a:r>
            <a:r>
              <a:rPr lang="ko-KR" altLang="en-US" dirty="0" smtClean="0"/>
              <a:t>와</a:t>
            </a:r>
            <a:r>
              <a:rPr lang="en-US" altLang="ko-KR" dirty="0" smtClean="0"/>
              <a:t> SLCO1B1</a:t>
            </a:r>
            <a:r>
              <a:rPr lang="ko-KR" altLang="en-US" dirty="0" smtClean="0"/>
              <a:t>의 기질</a:t>
            </a:r>
            <a:r>
              <a:rPr lang="en-US" altLang="ko-KR" dirty="0" smtClean="0"/>
              <a:t>, CYP2D6</a:t>
            </a:r>
            <a:r>
              <a:rPr lang="ko-KR" altLang="en-US" dirty="0" smtClean="0"/>
              <a:t>과</a:t>
            </a:r>
            <a:r>
              <a:rPr lang="en-US" altLang="ko-KR" dirty="0" smtClean="0"/>
              <a:t> P-glycoprotein</a:t>
            </a:r>
            <a:r>
              <a:rPr lang="ko-KR" altLang="en-US" dirty="0" smtClean="0"/>
              <a:t>의 중등도 억제제</a:t>
            </a:r>
            <a:endParaRPr lang="en-US" altLang="ko-KR" dirty="0" smtClean="0"/>
          </a:p>
          <a:p>
            <a:pPr lvl="2"/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390852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   차 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</a:t>
            </a:r>
            <a:r>
              <a:rPr lang="ko-KR" altLang="en-US" dirty="0" smtClean="0"/>
              <a:t>형 간염 소개</a:t>
            </a:r>
            <a:endParaRPr lang="en-US" altLang="ko-KR" dirty="0" smtClean="0"/>
          </a:p>
          <a:p>
            <a:r>
              <a:rPr lang="en-US" altLang="ko-KR" dirty="0" smtClean="0"/>
              <a:t>C</a:t>
            </a:r>
            <a:r>
              <a:rPr lang="ko-KR" altLang="en-US" dirty="0" smtClean="0"/>
              <a:t>형 간염 치료제 소개</a:t>
            </a:r>
            <a:endParaRPr lang="en-US" altLang="ko-KR" dirty="0" smtClean="0"/>
          </a:p>
          <a:p>
            <a:r>
              <a:rPr lang="ko-KR" altLang="en-US" dirty="0" smtClean="0"/>
              <a:t>대한간학회 가이드라인 업데이트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NS5A </a:t>
            </a:r>
            <a:r>
              <a:rPr lang="ko-KR" altLang="en-US" dirty="0" smtClean="0"/>
              <a:t>억제제</a:t>
            </a:r>
            <a:endParaRPr lang="ko-KR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3D0F-A5B2-458E-9192-8F7A31ACD4B4}" type="slidenum">
              <a:rPr lang="ko-KR" altLang="en-US" smtClean="0"/>
              <a:pPr/>
              <a:t>20</a:t>
            </a:fld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46856" y="1628800"/>
            <a:ext cx="8229600" cy="5544616"/>
          </a:xfrm>
        </p:spPr>
        <p:txBody>
          <a:bodyPr>
            <a:noAutofit/>
          </a:bodyPr>
          <a:lstStyle/>
          <a:p>
            <a:r>
              <a:rPr lang="en-US" altLang="ko-KR" sz="2400" dirty="0" smtClean="0"/>
              <a:t>NS5A </a:t>
            </a:r>
            <a:r>
              <a:rPr lang="ko-KR" altLang="en-US" sz="2400" dirty="0" smtClean="0"/>
              <a:t>인단백질을 억제하며 </a:t>
            </a:r>
            <a:r>
              <a:rPr lang="en-US" altLang="ko-KR" sz="2400" dirty="0" smtClean="0"/>
              <a:t>C</a:t>
            </a:r>
            <a:r>
              <a:rPr lang="ko-KR" altLang="en-US" sz="2400" dirty="0" smtClean="0"/>
              <a:t>형 간염 바이러스의 생애주기에 직접적으로 간섭하며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결국 바이러스 복제를 억제함</a:t>
            </a:r>
            <a:endParaRPr lang="en-US" altLang="ko-KR" sz="2400" dirty="0" smtClean="0"/>
          </a:p>
          <a:p>
            <a:pPr lvl="1"/>
            <a:r>
              <a:rPr lang="ko-KR" altLang="en-US" sz="2000" dirty="0" smtClean="0"/>
              <a:t>매우 </a:t>
            </a:r>
            <a:r>
              <a:rPr lang="ko-KR" altLang="en-US" sz="2000" b="1" u="sng" dirty="0" smtClean="0"/>
              <a:t>강력한 항바이러스 활성</a:t>
            </a:r>
            <a:r>
              <a:rPr lang="ko-KR" altLang="en-US" sz="2000" dirty="0" smtClean="0"/>
              <a:t>과 여러 </a:t>
            </a:r>
            <a:r>
              <a:rPr lang="en-US" altLang="ko-KR" sz="2000" dirty="0" smtClean="0"/>
              <a:t>C</a:t>
            </a:r>
            <a:r>
              <a:rPr lang="ko-KR" altLang="en-US" sz="2000" dirty="0" smtClean="0"/>
              <a:t>형 간염 유전자형에 대한    </a:t>
            </a:r>
            <a:r>
              <a:rPr lang="ko-KR" altLang="en-US" sz="2000" b="1" u="sng" dirty="0" smtClean="0"/>
              <a:t>폭넓은 활동 범위</a:t>
            </a:r>
            <a:r>
              <a:rPr lang="ko-KR" altLang="en-US" sz="2000" dirty="0" smtClean="0"/>
              <a:t>를 지님</a:t>
            </a:r>
            <a:endParaRPr lang="en-US" altLang="ko-KR" sz="2000" dirty="0" smtClean="0"/>
          </a:p>
          <a:p>
            <a:r>
              <a:rPr lang="en-US" altLang="ko-KR" sz="2400" dirty="0" err="1" smtClean="0"/>
              <a:t>Ledipasvir</a:t>
            </a:r>
            <a:r>
              <a:rPr lang="en-US" altLang="ko-KR" sz="2400" dirty="0" smtClean="0"/>
              <a:t> (</a:t>
            </a:r>
            <a:r>
              <a:rPr lang="ko-KR" altLang="en-US" sz="2400" dirty="0" smtClean="0"/>
              <a:t>하보니에 포함</a:t>
            </a:r>
            <a:r>
              <a:rPr lang="en-US" altLang="ko-KR" sz="2400" dirty="0" smtClean="0"/>
              <a:t>) 90 mg 1</a:t>
            </a:r>
            <a:r>
              <a:rPr lang="ko-KR" altLang="en-US" sz="2400" dirty="0" smtClean="0"/>
              <a:t>일 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회</a:t>
            </a:r>
            <a:endParaRPr lang="en-US" altLang="ko-KR" sz="2400" dirty="0" smtClean="0"/>
          </a:p>
          <a:p>
            <a:r>
              <a:rPr lang="en-US" altLang="ko-KR" sz="2400" dirty="0" err="1" smtClean="0"/>
              <a:t>Daclatasvir</a:t>
            </a:r>
            <a:r>
              <a:rPr lang="en-US" altLang="ko-KR" sz="2400" dirty="0" smtClean="0"/>
              <a:t> (</a:t>
            </a:r>
            <a:r>
              <a:rPr lang="ko-KR" altLang="en-US" sz="2400" dirty="0" smtClean="0"/>
              <a:t>다클린자</a:t>
            </a:r>
            <a:r>
              <a:rPr lang="en-US" altLang="ko-KR" sz="2400" dirty="0" smtClean="0"/>
              <a:t>) 60 mg 1</a:t>
            </a:r>
            <a:r>
              <a:rPr lang="ko-KR" altLang="en-US" sz="2400" dirty="0" smtClean="0"/>
              <a:t>일</a:t>
            </a:r>
            <a:r>
              <a:rPr lang="en-US" altLang="ko-KR" sz="2400" dirty="0" smtClean="0"/>
              <a:t> 1</a:t>
            </a:r>
            <a:r>
              <a:rPr lang="ko-KR" altLang="en-US" sz="2400" dirty="0" smtClean="0"/>
              <a:t>회</a:t>
            </a:r>
            <a:r>
              <a:rPr lang="en-US" altLang="ko-KR" sz="2400" dirty="0" smtClean="0"/>
              <a:t> </a:t>
            </a:r>
          </a:p>
          <a:p>
            <a:r>
              <a:rPr lang="en-US" altLang="ko-KR" sz="2400" dirty="0" err="1" smtClean="0"/>
              <a:t>Ombitasvir</a:t>
            </a:r>
            <a:r>
              <a:rPr lang="en-US" altLang="ko-KR" sz="2400" dirty="0" smtClean="0"/>
              <a:t> (</a:t>
            </a:r>
            <a:r>
              <a:rPr lang="ko-KR" altLang="en-US" sz="2400" dirty="0" smtClean="0"/>
              <a:t>비키라에 포함</a:t>
            </a:r>
            <a:r>
              <a:rPr lang="en-US" altLang="ko-KR" sz="2400" dirty="0" smtClean="0"/>
              <a:t>) 12.5 mg 2</a:t>
            </a:r>
            <a:r>
              <a:rPr lang="ko-KR" altLang="en-US" sz="2400" dirty="0" smtClean="0"/>
              <a:t>정 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일 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회</a:t>
            </a:r>
            <a:endParaRPr lang="en-US" altLang="ko-KR" sz="2400" dirty="0" smtClean="0"/>
          </a:p>
          <a:p>
            <a:r>
              <a:rPr lang="en-US" altLang="ko-KR" sz="2400" dirty="0" err="1" smtClean="0"/>
              <a:t>Elbasvir</a:t>
            </a:r>
            <a:r>
              <a:rPr lang="en-US" altLang="ko-KR" sz="2400" dirty="0" smtClean="0"/>
              <a:t> (</a:t>
            </a:r>
            <a:r>
              <a:rPr lang="ko-KR" altLang="en-US" sz="2400" dirty="0" smtClean="0"/>
              <a:t>제파티어에 포함</a:t>
            </a:r>
            <a:r>
              <a:rPr lang="en-US" altLang="ko-KR" sz="2400" dirty="0" smtClean="0"/>
              <a:t>) 50 mg 1</a:t>
            </a:r>
            <a:r>
              <a:rPr lang="ko-KR" altLang="en-US" sz="2400" dirty="0" smtClean="0"/>
              <a:t>일 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회</a:t>
            </a:r>
            <a:endParaRPr lang="en-US" altLang="ko-KR" sz="2400" dirty="0" smtClean="0"/>
          </a:p>
          <a:p>
            <a:r>
              <a:rPr lang="en-US" altLang="ko-KR" sz="2400" dirty="0" smtClean="0"/>
              <a:t>Adverse events</a:t>
            </a:r>
          </a:p>
          <a:p>
            <a:pPr lvl="1"/>
            <a:r>
              <a:rPr lang="ko-KR" altLang="en-US" sz="2000" dirty="0" smtClean="0"/>
              <a:t>피로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두통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구역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설사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불면증</a:t>
            </a:r>
            <a:endParaRPr lang="en-US" altLang="ko-KR" sz="2000" dirty="0" smtClean="0"/>
          </a:p>
          <a:p>
            <a:pPr lvl="1"/>
            <a:r>
              <a:rPr lang="en-US" altLang="ko-KR" sz="2000" dirty="0" smtClean="0"/>
              <a:t>ALT, </a:t>
            </a:r>
            <a:r>
              <a:rPr lang="ko-KR" altLang="en-US" sz="2000" dirty="0" smtClean="0"/>
              <a:t>빌리루빈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리파제</a:t>
            </a:r>
            <a:r>
              <a:rPr lang="en-US" altLang="ko-KR" sz="2000" dirty="0" smtClean="0"/>
              <a:t>(lipase) </a:t>
            </a:r>
            <a:r>
              <a:rPr lang="ko-KR" altLang="en-US" sz="2000" dirty="0" smtClean="0"/>
              <a:t>수치 상승</a:t>
            </a:r>
            <a:endParaRPr lang="en-US" altLang="ko-K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NS5B </a:t>
            </a:r>
            <a:r>
              <a:rPr lang="ko-KR" altLang="en-US" dirty="0" smtClean="0"/>
              <a:t>억제제</a:t>
            </a:r>
            <a:r>
              <a:rPr lang="en-US" altLang="ko-KR" dirty="0" smtClean="0"/>
              <a:t>(Polymerase Inhibitors)</a:t>
            </a:r>
            <a:endParaRPr lang="ko-KR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3D0F-A5B2-458E-9192-8F7A31ACD4B4}" type="slidenum">
              <a:rPr lang="ko-KR" altLang="en-US" smtClean="0"/>
              <a:pPr/>
              <a:t>21</a:t>
            </a:fld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534616"/>
            <a:ext cx="8229600" cy="5566792"/>
          </a:xfrm>
        </p:spPr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NS5B RNA-</a:t>
            </a:r>
            <a:r>
              <a:rPr lang="ko-KR" altLang="en-US" dirty="0" smtClean="0"/>
              <a:t>의존적 </a:t>
            </a:r>
            <a:r>
              <a:rPr lang="en-US" altLang="ko-KR" dirty="0" smtClean="0"/>
              <a:t>polymerase</a:t>
            </a:r>
            <a:r>
              <a:rPr lang="ko-KR" altLang="en-US" dirty="0" smtClean="0"/>
              <a:t>를 목표로 억제함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뉴클레오티드</a:t>
            </a:r>
            <a:r>
              <a:rPr lang="en-US" altLang="ko-KR" dirty="0" smtClean="0"/>
              <a:t>(nucleotide) polymerase </a:t>
            </a:r>
            <a:r>
              <a:rPr lang="ko-KR" altLang="en-US" dirty="0" smtClean="0"/>
              <a:t>억제제</a:t>
            </a:r>
            <a:r>
              <a:rPr lang="en-US" altLang="ko-KR" dirty="0" smtClean="0"/>
              <a:t> (NIs): </a:t>
            </a:r>
            <a:r>
              <a:rPr lang="en-US" altLang="ko-KR" dirty="0" err="1" smtClean="0"/>
              <a:t>Sofosbuvir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비뉴클레오티드</a:t>
            </a:r>
            <a:r>
              <a:rPr lang="en-US" altLang="ko-KR" dirty="0" smtClean="0"/>
              <a:t>(non-nucleotide) polymerase </a:t>
            </a:r>
            <a:r>
              <a:rPr lang="ko-KR" altLang="en-US" dirty="0" smtClean="0"/>
              <a:t>억제제</a:t>
            </a:r>
            <a:r>
              <a:rPr lang="en-US" altLang="ko-KR" dirty="0" smtClean="0"/>
              <a:t> (NNIs): </a:t>
            </a:r>
            <a:r>
              <a:rPr lang="en-US" altLang="ko-KR" dirty="0" err="1" smtClean="0"/>
              <a:t>Dasabuvir</a:t>
            </a:r>
            <a:endParaRPr lang="en-US" altLang="ko-KR" dirty="0" smtClean="0"/>
          </a:p>
          <a:p>
            <a:r>
              <a:rPr lang="en-US" altLang="ko-KR" dirty="0" err="1" smtClean="0"/>
              <a:t>Sofosbuvir</a:t>
            </a:r>
            <a:r>
              <a:rPr lang="en-US" altLang="ko-KR" dirty="0" smtClean="0"/>
              <a:t> (</a:t>
            </a:r>
            <a:r>
              <a:rPr lang="ko-KR" altLang="en-US" dirty="0" smtClean="0"/>
              <a:t>소발디</a:t>
            </a:r>
            <a:r>
              <a:rPr lang="en-US" altLang="ko-KR" dirty="0" smtClean="0"/>
              <a:t>)</a:t>
            </a:r>
            <a:endParaRPr lang="en-US" altLang="ko-KR" dirty="0" smtClean="0"/>
          </a:p>
          <a:p>
            <a:pPr lvl="1"/>
            <a:r>
              <a:rPr lang="ko-KR" altLang="en-US" b="1" u="sng" dirty="0" smtClean="0"/>
              <a:t>유전자형</a:t>
            </a:r>
            <a:r>
              <a:rPr lang="en-US" altLang="ko-KR" b="1" u="sng" dirty="0" smtClean="0"/>
              <a:t> 1-4 C</a:t>
            </a:r>
            <a:r>
              <a:rPr lang="ko-KR" altLang="en-US" b="1" u="sng" dirty="0" smtClean="0"/>
              <a:t>형 간염 치료에 승인받음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폭넓은 항바이러스 활동 범위를 가짐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400 mg 1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1</a:t>
            </a:r>
            <a:r>
              <a:rPr lang="ko-KR" altLang="en-US" dirty="0" smtClean="0"/>
              <a:t>회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ribavirin</a:t>
            </a:r>
            <a:r>
              <a:rPr lang="en-US" altLang="ko-KR" dirty="0" smtClean="0"/>
              <a:t> </a:t>
            </a:r>
            <a:r>
              <a:rPr lang="ko-KR" altLang="en-US" dirty="0" smtClean="0"/>
              <a:t>또는</a:t>
            </a:r>
            <a:r>
              <a:rPr lang="en-US" altLang="ko-KR" dirty="0" smtClean="0"/>
              <a:t> PEG-</a:t>
            </a:r>
            <a:r>
              <a:rPr lang="en-US" altLang="ko-KR" dirty="0" err="1" smtClean="0"/>
              <a:t>IFN+ribavirin</a:t>
            </a:r>
            <a:r>
              <a:rPr lang="en-US" altLang="ko-KR" dirty="0" smtClean="0"/>
              <a:t> </a:t>
            </a:r>
            <a:r>
              <a:rPr lang="ko-KR" altLang="en-US" dirty="0" smtClean="0"/>
              <a:t>또는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ledipasvir</a:t>
            </a:r>
            <a:r>
              <a:rPr lang="en-US" altLang="ko-KR" dirty="0" smtClean="0"/>
              <a:t> (</a:t>
            </a:r>
            <a:r>
              <a:rPr lang="ko-KR" altLang="en-US" dirty="0" smtClean="0"/>
              <a:t>하보니</a:t>
            </a:r>
            <a:r>
              <a:rPr lang="en-US" altLang="ko-KR" dirty="0" smtClean="0"/>
              <a:t>) </a:t>
            </a:r>
            <a:r>
              <a:rPr lang="ko-KR" altLang="en-US" dirty="0" smtClean="0"/>
              <a:t>또는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simeprevir</a:t>
            </a:r>
            <a:r>
              <a:rPr lang="ko-KR" altLang="en-US" dirty="0" smtClean="0"/>
              <a:t>와 함께 투여 가능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환자의 </a:t>
            </a:r>
            <a:r>
              <a:rPr lang="en-US" altLang="ko-KR" dirty="0" smtClean="0"/>
              <a:t>C</a:t>
            </a:r>
            <a:r>
              <a:rPr lang="ko-KR" altLang="en-US" dirty="0" smtClean="0"/>
              <a:t>형 간염 유전자형에 따라 병용 치료제 선택 가능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내성이 잘 나타나지 않음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흔한 이상반응</a:t>
            </a:r>
            <a:endParaRPr lang="en-US" altLang="ko-KR" dirty="0" smtClean="0"/>
          </a:p>
          <a:p>
            <a:pPr lvl="2"/>
            <a:r>
              <a:rPr lang="en-US" altLang="ko-KR" dirty="0" err="1" smtClean="0"/>
              <a:t>Sofosbuvir+ribavirin</a:t>
            </a:r>
            <a:r>
              <a:rPr lang="en-US" altLang="ko-KR" dirty="0" smtClean="0"/>
              <a:t>: </a:t>
            </a:r>
            <a:r>
              <a:rPr lang="ko-KR" altLang="en-US" dirty="0" smtClean="0"/>
              <a:t>두통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피로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오심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불면증</a:t>
            </a:r>
            <a:endParaRPr lang="en-US" altLang="ko-KR" dirty="0" smtClean="0"/>
          </a:p>
          <a:p>
            <a:pPr lvl="2"/>
            <a:r>
              <a:rPr lang="en-US" altLang="ko-KR" dirty="0" err="1" smtClean="0"/>
              <a:t>Sofosbuvir+ribavirin+PEG</a:t>
            </a:r>
            <a:r>
              <a:rPr lang="en-US" altLang="ko-KR" dirty="0" smtClean="0"/>
              <a:t>-IFN </a:t>
            </a:r>
            <a:r>
              <a:rPr lang="el-GR" altLang="ko-KR" dirty="0" smtClean="0">
                <a:ea typeface="맑은 고딕"/>
              </a:rPr>
              <a:t>α</a:t>
            </a:r>
            <a:r>
              <a:rPr lang="en-US" altLang="ko-KR" dirty="0" smtClean="0"/>
              <a:t>: </a:t>
            </a:r>
            <a:r>
              <a:rPr lang="ko-KR" altLang="en-US" dirty="0" smtClean="0"/>
              <a:t>빈혈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피로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두통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불면증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오심</a:t>
            </a:r>
            <a:endParaRPr lang="en-US" altLang="ko-KR" dirty="0" smtClean="0"/>
          </a:p>
          <a:p>
            <a:pPr lvl="2"/>
            <a:endParaRPr lang="en-US" altLang="ko-KR" sz="1100" dirty="0" smtClean="0"/>
          </a:p>
          <a:p>
            <a:r>
              <a:rPr lang="en-US" altLang="ko-KR" dirty="0" err="1" smtClean="0"/>
              <a:t>Dasabuvir</a:t>
            </a:r>
            <a:r>
              <a:rPr lang="en-US" altLang="ko-KR" dirty="0" smtClean="0"/>
              <a:t> (</a:t>
            </a:r>
            <a:r>
              <a:rPr lang="ko-KR" altLang="en-US" dirty="0" smtClean="0"/>
              <a:t>엑스비라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dirty="0" smtClean="0"/>
              <a:t>유전자형 </a:t>
            </a:r>
            <a:r>
              <a:rPr lang="en-US" altLang="ko-KR" dirty="0" smtClean="0"/>
              <a:t>1</a:t>
            </a:r>
            <a:r>
              <a:rPr lang="ko-KR" altLang="en-US" dirty="0" smtClean="0"/>
              <a:t>형에만 효과적임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250 mg 1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2</a:t>
            </a:r>
            <a:r>
              <a:rPr lang="ko-KR" altLang="en-US" dirty="0" smtClean="0"/>
              <a:t>회</a:t>
            </a:r>
            <a:r>
              <a:rPr lang="en-US" altLang="ko-KR" dirty="0" smtClean="0"/>
              <a:t>, [</a:t>
            </a:r>
            <a:r>
              <a:rPr lang="en-US" altLang="ko-KR" dirty="0" err="1" smtClean="0"/>
              <a:t>paritaprevir</a:t>
            </a:r>
            <a:r>
              <a:rPr lang="en-US" altLang="ko-KR" dirty="0" smtClean="0"/>
              <a:t> (protease </a:t>
            </a:r>
            <a:r>
              <a:rPr lang="ko-KR" altLang="en-US" dirty="0" smtClean="0"/>
              <a:t>억제제</a:t>
            </a:r>
            <a:r>
              <a:rPr lang="en-US" altLang="ko-KR" dirty="0" smtClean="0"/>
              <a:t>) + </a:t>
            </a:r>
            <a:r>
              <a:rPr lang="en-US" altLang="ko-KR" dirty="0" err="1" smtClean="0"/>
              <a:t>ombitasvir</a:t>
            </a:r>
            <a:r>
              <a:rPr lang="en-US" altLang="ko-KR" dirty="0" smtClean="0"/>
              <a:t> (NS5A </a:t>
            </a:r>
            <a:r>
              <a:rPr lang="ko-KR" altLang="en-US" dirty="0" smtClean="0"/>
              <a:t>억제제</a:t>
            </a:r>
            <a:r>
              <a:rPr lang="en-US" altLang="ko-KR" dirty="0" smtClean="0"/>
              <a:t>) + </a:t>
            </a:r>
            <a:r>
              <a:rPr lang="en-US" altLang="ko-KR" dirty="0" err="1" smtClean="0"/>
              <a:t>ritonavir</a:t>
            </a:r>
            <a:r>
              <a:rPr lang="en-US" altLang="ko-KR" dirty="0" smtClean="0"/>
              <a:t>] (</a:t>
            </a:r>
            <a:r>
              <a:rPr lang="ko-KR" altLang="en-US" dirty="0" smtClean="0"/>
              <a:t>비키라</a:t>
            </a:r>
            <a:r>
              <a:rPr lang="en-US" altLang="ko-KR" dirty="0" smtClean="0"/>
              <a:t>)</a:t>
            </a:r>
            <a:r>
              <a:rPr lang="ko-KR" altLang="en-US" dirty="0" smtClean="0"/>
              <a:t>와 병용 투여함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35280" cy="114300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치료제 선택시의 고려사항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35673727"/>
              </p:ext>
            </p:extLst>
          </p:nvPr>
        </p:nvGraphicFramePr>
        <p:xfrm>
          <a:off x="-56673" y="1403110"/>
          <a:ext cx="864096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직사각형 4"/>
          <p:cNvSpPr/>
          <p:nvPr/>
        </p:nvSpPr>
        <p:spPr>
          <a:xfrm>
            <a:off x="0" y="6598999"/>
            <a:ext cx="55081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 smtClean="0"/>
              <a:t>EASL Recommendations on Treatment of Hepatitis C 2016 Presentation.</a:t>
            </a:r>
            <a:endParaRPr lang="ko-KR" altLang="en-US" sz="1200" dirty="0"/>
          </a:p>
        </p:txBody>
      </p:sp>
      <p:sp>
        <p:nvSpPr>
          <p:cNvPr id="3" name="직사각형 2"/>
          <p:cNvSpPr/>
          <p:nvPr/>
        </p:nvSpPr>
        <p:spPr>
          <a:xfrm>
            <a:off x="4906998" y="6206437"/>
            <a:ext cx="42514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1600" dirty="0" smtClean="0"/>
              <a:t>*</a:t>
            </a:r>
            <a:r>
              <a:rPr lang="ko-KR" altLang="en-US" sz="1600" dirty="0" smtClean="0"/>
              <a:t>상호작용은 아래 웹사이트를 활용할 수 있음</a:t>
            </a:r>
            <a:r>
              <a:rPr lang="en-US" altLang="ko-KR" sz="1600" dirty="0" smtClean="0"/>
              <a:t>:</a:t>
            </a:r>
          </a:p>
          <a:p>
            <a:pPr algn="r"/>
            <a:r>
              <a:rPr lang="en-US" altLang="ko-KR" sz="1600" dirty="0"/>
              <a:t> </a:t>
            </a:r>
            <a:r>
              <a:rPr lang="en-US" altLang="ko-KR" sz="1600" dirty="0" smtClean="0"/>
              <a:t>  </a:t>
            </a:r>
            <a:r>
              <a:rPr lang="ko-KR" altLang="en-US" sz="1600" dirty="0" smtClean="0"/>
              <a:t>http</a:t>
            </a:r>
            <a:r>
              <a:rPr lang="ko-KR" altLang="en-US" sz="1600" dirty="0"/>
              <a:t>://www.hep-druginteractions.org/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</a:t>
            </a:r>
            <a:r>
              <a:rPr lang="ko-KR" altLang="en-US" dirty="0" smtClean="0"/>
              <a:t>형 간염 치료 가이드라인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ko-KR" altLang="en-US" sz="2800" dirty="0" smtClean="0"/>
              <a:t>기존 </a:t>
            </a:r>
            <a:r>
              <a:rPr lang="en-US" altLang="ko-KR" sz="2800" dirty="0" smtClean="0"/>
              <a:t>1</a:t>
            </a:r>
            <a:r>
              <a:rPr lang="ko-KR" altLang="en-US" sz="2800" dirty="0" smtClean="0"/>
              <a:t>차 치료 약물</a:t>
            </a:r>
            <a:endParaRPr lang="en-US" altLang="ko-KR" sz="2800" dirty="0" smtClean="0"/>
          </a:p>
          <a:p>
            <a:pPr lvl="1">
              <a:lnSpc>
                <a:spcPct val="120000"/>
              </a:lnSpc>
            </a:pPr>
            <a:r>
              <a:rPr lang="en-US" altLang="ko-KR" sz="2400" dirty="0" smtClean="0"/>
              <a:t>PEG-IFN + </a:t>
            </a:r>
            <a:r>
              <a:rPr lang="en-US" altLang="ko-KR" sz="2400" dirty="0" err="1" smtClean="0"/>
              <a:t>ribavirin</a:t>
            </a:r>
            <a:r>
              <a:rPr lang="en-US" altLang="ko-KR" sz="2400" dirty="0" smtClean="0"/>
              <a:t> × 48 </a:t>
            </a:r>
            <a:r>
              <a:rPr lang="ko-KR" altLang="en-US" sz="2400" dirty="0" smtClean="0"/>
              <a:t>주 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예외적으로 </a:t>
            </a:r>
            <a:r>
              <a:rPr lang="en-US" altLang="ko-KR" sz="2400" dirty="0" smtClean="0"/>
              <a:t>24</a:t>
            </a:r>
            <a:r>
              <a:rPr lang="ko-KR" altLang="en-US" sz="2400" dirty="0" smtClean="0"/>
              <a:t>주 고려</a:t>
            </a:r>
            <a:r>
              <a:rPr lang="en-US" altLang="ko-KR" sz="2400" dirty="0" smtClean="0"/>
              <a:t>)</a:t>
            </a:r>
          </a:p>
          <a:p>
            <a:pPr lvl="2">
              <a:lnSpc>
                <a:spcPct val="120000"/>
              </a:lnSpc>
            </a:pPr>
            <a:r>
              <a:rPr lang="ko-KR" altLang="en-US" sz="2000" dirty="0" smtClean="0"/>
              <a:t>아직 국내에서는 </a:t>
            </a:r>
            <a:r>
              <a:rPr lang="ko-KR" altLang="en-US" sz="2000" dirty="0" smtClean="0"/>
              <a:t>이 요법이 권장되지만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미국을 포함한 외국 가이드라인에서는 낮은 반응률과 높은 부작용 떄문에 더이상 권장되지 않음</a:t>
            </a:r>
            <a:endParaRPr lang="en-US" altLang="ko-KR" sz="2000" dirty="0" smtClean="0"/>
          </a:p>
          <a:p>
            <a:pPr>
              <a:lnSpc>
                <a:spcPct val="120000"/>
              </a:lnSpc>
            </a:pPr>
            <a:r>
              <a:rPr lang="en-US" altLang="ko-KR" sz="2800" dirty="0" smtClean="0"/>
              <a:t>C</a:t>
            </a:r>
            <a:r>
              <a:rPr lang="ko-KR" altLang="en-US" sz="2800" dirty="0" smtClean="0"/>
              <a:t>형 간염 치료제 선택 및 기간은 다음 요소에 따라 달라짐</a:t>
            </a:r>
            <a:endParaRPr lang="en-US" altLang="ko-KR" sz="2800" dirty="0" smtClean="0"/>
          </a:p>
          <a:p>
            <a:pPr lvl="1">
              <a:lnSpc>
                <a:spcPct val="120000"/>
              </a:lnSpc>
            </a:pPr>
            <a:r>
              <a:rPr lang="en-US" altLang="ko-KR" sz="2400" dirty="0" smtClean="0"/>
              <a:t>C</a:t>
            </a:r>
            <a:r>
              <a:rPr lang="ko-KR" altLang="en-US" sz="2400" dirty="0" smtClean="0"/>
              <a:t>형 간염 유전자형</a:t>
            </a:r>
            <a:endParaRPr lang="en-US" altLang="ko-KR" sz="2400" dirty="0" smtClean="0"/>
          </a:p>
          <a:p>
            <a:pPr lvl="1">
              <a:lnSpc>
                <a:spcPct val="120000"/>
              </a:lnSpc>
            </a:pPr>
            <a:r>
              <a:rPr lang="en-US" altLang="ko-KR" sz="2400" dirty="0" smtClean="0"/>
              <a:t>C</a:t>
            </a:r>
            <a:r>
              <a:rPr lang="ko-KR" altLang="en-US" sz="2400" dirty="0" smtClean="0"/>
              <a:t>형 간염 치료제에 대한 노출 여부</a:t>
            </a:r>
            <a:endParaRPr lang="en-US" altLang="ko-KR" sz="2400" dirty="0" smtClean="0"/>
          </a:p>
          <a:p>
            <a:pPr lvl="1">
              <a:lnSpc>
                <a:spcPct val="120000"/>
              </a:lnSpc>
            </a:pPr>
            <a:r>
              <a:rPr lang="ko-KR" altLang="en-US" sz="2400" dirty="0" smtClean="0"/>
              <a:t>간경변증 진행 여부</a:t>
            </a:r>
            <a:endParaRPr lang="en-US" altLang="ko-KR" sz="2400" dirty="0" smtClean="0"/>
          </a:p>
          <a:p>
            <a:pPr>
              <a:lnSpc>
                <a:spcPct val="120000"/>
              </a:lnSpc>
            </a:pPr>
            <a:r>
              <a:rPr lang="en-US" altLang="ko-KR" sz="2800" dirty="0" smtClean="0"/>
              <a:t>C</a:t>
            </a:r>
            <a:r>
              <a:rPr lang="ko-KR" altLang="en-US" sz="2800" dirty="0" smtClean="0"/>
              <a:t>형 간염의 치료 효과에 대한 지표</a:t>
            </a:r>
            <a:endParaRPr lang="en-US" altLang="ko-KR" sz="2800" dirty="0" smtClean="0"/>
          </a:p>
          <a:p>
            <a:pPr lvl="1">
              <a:lnSpc>
                <a:spcPct val="120000"/>
              </a:lnSpc>
            </a:pPr>
            <a:r>
              <a:rPr lang="en-US" altLang="ko-KR" sz="2400" dirty="0" smtClean="0"/>
              <a:t>SVR (sustained </a:t>
            </a:r>
            <a:r>
              <a:rPr lang="en-US" altLang="ko-KR" sz="2400" dirty="0" err="1" smtClean="0"/>
              <a:t>virologic</a:t>
            </a:r>
            <a:r>
              <a:rPr lang="en-US" altLang="ko-KR" sz="2400" dirty="0" smtClean="0"/>
              <a:t> response; </a:t>
            </a:r>
            <a:r>
              <a:rPr lang="ko-KR" altLang="en-US" sz="2400" dirty="0" smtClean="0"/>
              <a:t>치료 시점 </a:t>
            </a:r>
            <a:r>
              <a:rPr lang="en-US" altLang="ko-KR" sz="2400" dirty="0" smtClean="0"/>
              <a:t>12</a:t>
            </a:r>
            <a:r>
              <a:rPr lang="ko-KR" altLang="en-US" sz="2400" dirty="0" smtClean="0"/>
              <a:t>주 또는 </a:t>
            </a:r>
            <a:r>
              <a:rPr lang="en-US" altLang="ko-KR" sz="2400" dirty="0" smtClean="0"/>
              <a:t>24</a:t>
            </a:r>
            <a:r>
              <a:rPr lang="ko-KR" altLang="en-US" sz="2400" dirty="0" smtClean="0"/>
              <a:t>주 후의 </a:t>
            </a:r>
            <a:r>
              <a:rPr lang="en-US" altLang="ko-KR" sz="2400" dirty="0" smtClean="0"/>
              <a:t>HCV RNA</a:t>
            </a:r>
            <a:r>
              <a:rPr lang="ko-KR" altLang="en-US" sz="2400" dirty="0" smtClean="0"/>
              <a:t> 바이러스 미검출률</a:t>
            </a:r>
            <a:r>
              <a:rPr lang="en-US" altLang="ko-KR" sz="2400" dirty="0" smtClean="0"/>
              <a:t>)</a:t>
            </a:r>
            <a:endParaRPr lang="ko-KR" alt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대한간학회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치료 가이드라인</a:t>
            </a:r>
            <a:endParaRPr lang="ko-KR" altLang="en-US" sz="27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/>
          </p:nvPr>
        </p:nvGraphicFramePr>
        <p:xfrm>
          <a:off x="366074" y="2032090"/>
          <a:ext cx="8526405" cy="3637280"/>
        </p:xfrm>
        <a:graphic>
          <a:graphicData uri="http://schemas.openxmlformats.org/drawingml/2006/table">
            <a:tbl>
              <a:tblPr firstRow="1" firstCol="1">
                <a:tableStyleId>{D7AC3CCA-C797-4891-BE02-D94E43425B78}</a:tableStyleId>
              </a:tblPr>
              <a:tblGrid>
                <a:gridCol w="2803431"/>
                <a:gridCol w="948852"/>
                <a:gridCol w="1021840"/>
                <a:gridCol w="1015979"/>
                <a:gridCol w="864096"/>
                <a:gridCol w="893491"/>
                <a:gridCol w="978716"/>
              </a:tblGrid>
              <a:tr h="288032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bg1"/>
                          </a:solidFill>
                        </a:rPr>
                        <a:t>병용 요법</a:t>
                      </a:r>
                      <a:endParaRPr lang="ko-KR" alt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bg1"/>
                          </a:solidFill>
                        </a:rPr>
                        <a:t>유전자형</a:t>
                      </a:r>
                      <a:endParaRPr lang="ko-KR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 smtClean="0"/>
                    </a:p>
                  </a:txBody>
                  <a:tcPr anchor="ctr"/>
                </a:tc>
              </a:tr>
              <a:tr h="31279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bg1"/>
                          </a:solidFill>
                        </a:rPr>
                        <a:t>1a</a:t>
                      </a:r>
                      <a:endParaRPr lang="ko-KR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bg1"/>
                          </a:solidFill>
                        </a:rPr>
                        <a:t>1b</a:t>
                      </a:r>
                      <a:endParaRPr lang="ko-KR" alt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ko-KR" alt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ko-KR" alt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ko-KR" alt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bg1"/>
                          </a:solidFill>
                        </a:rPr>
                        <a:t>5, 6</a:t>
                      </a:r>
                      <a:endParaRPr lang="ko-KR" alt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/>
                        <a:t>Ledipasvir</a:t>
                      </a:r>
                      <a:r>
                        <a:rPr lang="en-US" altLang="ko-KR" sz="1600" dirty="0" smtClean="0"/>
                        <a:t>/</a:t>
                      </a:r>
                      <a:r>
                        <a:rPr lang="en-US" altLang="ko-KR" sz="1600" dirty="0" err="1" smtClean="0"/>
                        <a:t>sofosbuvir</a:t>
                      </a:r>
                      <a:endParaRPr lang="ko-KR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Yes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Yes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-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-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Yes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Yes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/>
                        <a:t>OPr</a:t>
                      </a:r>
                      <a:r>
                        <a:rPr lang="en-US" altLang="ko-KR" sz="1600" dirty="0" smtClean="0"/>
                        <a:t> + D / </a:t>
                      </a:r>
                      <a:r>
                        <a:rPr lang="en-US" altLang="ko-KR" sz="1600" dirty="0" err="1" smtClean="0"/>
                        <a:t>OPr</a:t>
                      </a:r>
                      <a:r>
                        <a:rPr lang="en-US" altLang="ko-KR" sz="1600" baseline="0" dirty="0" smtClean="0"/>
                        <a:t> + R</a:t>
                      </a:r>
                      <a:endParaRPr lang="ko-KR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Yes</a:t>
                      </a:r>
                      <a:endParaRPr lang="ko-KR" altLang="en-US" sz="1600" dirty="0" smtClean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Yes</a:t>
                      </a:r>
                      <a:endParaRPr lang="ko-KR" altLang="en-US" sz="1600" dirty="0" smtClean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/>
                        <a:t>-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/>
                        <a:t>-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Yes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-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/>
                        <a:t>Daclatasvir</a:t>
                      </a:r>
                      <a:r>
                        <a:rPr lang="en-US" altLang="ko-KR" sz="1600" dirty="0" smtClean="0"/>
                        <a:t> + </a:t>
                      </a:r>
                      <a:r>
                        <a:rPr lang="en-US" altLang="ko-KR" sz="1600" dirty="0" err="1" smtClean="0"/>
                        <a:t>asunaprevir</a:t>
                      </a:r>
                      <a:endParaRPr lang="ko-KR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-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Yes</a:t>
                      </a:r>
                      <a:endParaRPr lang="ko-KR" altLang="en-US" sz="1600" dirty="0" smtClean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/>
                        <a:t>-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/>
                        <a:t>-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/>
                        <a:t>-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/>
                        <a:t>-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/>
                        <a:t>Sofosbuvir</a:t>
                      </a:r>
                      <a:r>
                        <a:rPr lang="en-US" altLang="ko-KR" sz="1600" dirty="0" smtClean="0"/>
                        <a:t> + </a:t>
                      </a:r>
                      <a:r>
                        <a:rPr lang="en-US" altLang="ko-KR" sz="1600" dirty="0" err="1" smtClean="0"/>
                        <a:t>simeprevir</a:t>
                      </a:r>
                      <a:endParaRPr lang="ko-KR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Yes</a:t>
                      </a:r>
                      <a:endParaRPr lang="ko-KR" altLang="en-US" sz="1600" dirty="0" smtClean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Yes</a:t>
                      </a:r>
                      <a:endParaRPr lang="ko-KR" altLang="en-US" sz="1600" dirty="0" smtClean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/>
                        <a:t>-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-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/>
                        <a:t>-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/>
                        <a:t>-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/>
                        <a:t>Daclatasvir</a:t>
                      </a:r>
                      <a:r>
                        <a:rPr lang="en-US" altLang="ko-KR" sz="1600" dirty="0" smtClean="0"/>
                        <a:t> + </a:t>
                      </a:r>
                      <a:r>
                        <a:rPr lang="en-US" altLang="ko-KR" sz="1600" dirty="0" err="1" smtClean="0"/>
                        <a:t>sofosbuvir</a:t>
                      </a:r>
                      <a:endParaRPr lang="ko-KR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Yes</a:t>
                      </a:r>
                      <a:endParaRPr lang="ko-KR" altLang="en-US" sz="1600" dirty="0" smtClean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Yes</a:t>
                      </a:r>
                      <a:endParaRPr lang="ko-KR" altLang="en-US" sz="1600" dirty="0" smtClean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Yes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Yes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/>
                        <a:t>-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-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/>
                        <a:t>Sofosbuvir</a:t>
                      </a:r>
                      <a:r>
                        <a:rPr lang="en-US" altLang="ko-KR" sz="1600" dirty="0" smtClean="0"/>
                        <a:t> + PR</a:t>
                      </a:r>
                      <a:endParaRPr lang="ko-KR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Yes</a:t>
                      </a:r>
                      <a:endParaRPr lang="ko-KR" altLang="en-US" sz="1600" dirty="0" smtClean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Yes</a:t>
                      </a:r>
                      <a:endParaRPr lang="ko-KR" altLang="en-US" sz="1600" dirty="0" smtClean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Yes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Yes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Yes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Yes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err="1" smtClean="0"/>
                        <a:t>Sofosbuvir</a:t>
                      </a:r>
                      <a:r>
                        <a:rPr lang="en-US" altLang="ko-KR" sz="1600" dirty="0" smtClean="0"/>
                        <a:t> + R</a:t>
                      </a:r>
                      <a:endParaRPr lang="ko-KR" alt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smtClean="0"/>
                        <a:t>-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-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Yes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Yes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Yes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-</a:t>
                      </a:r>
                      <a:endParaRPr lang="ko-KR" altLang="en-US" sz="1600" dirty="0" smtClean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PR</a:t>
                      </a:r>
                      <a:endParaRPr lang="ko-KR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Yes</a:t>
                      </a:r>
                      <a:endParaRPr lang="ko-KR" altLang="en-US" sz="1600" dirty="0" smtClean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Yes</a:t>
                      </a:r>
                      <a:endParaRPr lang="ko-KR" altLang="en-US" sz="1600" dirty="0" smtClean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Yes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Yes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Yes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Yes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-187830" y="5642084"/>
            <a:ext cx="907300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ko-KR" sz="1400" dirty="0" err="1" smtClean="0"/>
              <a:t>Opr</a:t>
            </a:r>
            <a:r>
              <a:rPr lang="en-US" altLang="ko-KR" sz="1400" dirty="0" smtClean="0"/>
              <a:t> + D, </a:t>
            </a:r>
            <a:r>
              <a:rPr lang="en-US" altLang="ko-KR" sz="1400" dirty="0" err="1" smtClean="0"/>
              <a:t>ombitasvir</a:t>
            </a:r>
            <a:r>
              <a:rPr lang="en-US" altLang="ko-KR" sz="1400" dirty="0" smtClean="0"/>
              <a:t>/</a:t>
            </a:r>
            <a:r>
              <a:rPr lang="en-US" altLang="ko-KR" sz="1400" dirty="0" err="1" smtClean="0"/>
              <a:t>paritaprevir</a:t>
            </a:r>
            <a:r>
              <a:rPr lang="en-US" altLang="ko-KR" sz="1400" dirty="0" smtClean="0"/>
              <a:t>/ritonavir + </a:t>
            </a:r>
            <a:r>
              <a:rPr lang="en-US" altLang="ko-KR" sz="1400" dirty="0" err="1" smtClean="0"/>
              <a:t>dasabuvir</a:t>
            </a:r>
            <a:r>
              <a:rPr lang="en-US" altLang="ko-KR" sz="1400" dirty="0" smtClean="0"/>
              <a:t>; PR, </a:t>
            </a:r>
            <a:r>
              <a:rPr lang="en-US" altLang="ko-KR" sz="1400" dirty="0" err="1" smtClean="0"/>
              <a:t>pegylated</a:t>
            </a:r>
            <a:r>
              <a:rPr lang="en-US" altLang="ko-KR" sz="1400" dirty="0" smtClean="0"/>
              <a:t> interferon + ribavirin; R, </a:t>
            </a:r>
            <a:r>
              <a:rPr lang="en-US" altLang="ko-KR" sz="1400" dirty="0" err="1" smtClean="0"/>
              <a:t>ribavirin</a:t>
            </a:r>
            <a:endParaRPr lang="en-US" altLang="ko-KR" sz="1400" dirty="0" smtClean="0"/>
          </a:p>
        </p:txBody>
      </p:sp>
      <p:sp>
        <p:nvSpPr>
          <p:cNvPr id="3" name="직사각형 2"/>
          <p:cNvSpPr/>
          <p:nvPr/>
        </p:nvSpPr>
        <p:spPr>
          <a:xfrm>
            <a:off x="107504" y="89972"/>
            <a:ext cx="1296144" cy="338554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o-KR" altLang="en-US" sz="1600" b="1" dirty="0" err="1"/>
              <a:t>대한간학회</a:t>
            </a:r>
            <a:endParaRPr lang="ko-KR" altLang="en-US" sz="1600" b="1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463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40568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유전자형</a:t>
            </a:r>
            <a:r>
              <a:rPr lang="en-US" altLang="ko-KR" dirty="0" smtClean="0"/>
              <a:t> 1b</a:t>
            </a:r>
            <a:r>
              <a:rPr lang="ko-KR" altLang="en-US" dirty="0" smtClean="0"/>
              <a:t>형</a:t>
            </a:r>
            <a:r>
              <a:rPr lang="en-US" altLang="ko-KR" dirty="0" smtClean="0"/>
              <a:t> </a:t>
            </a:r>
            <a:r>
              <a:rPr lang="ko-KR" altLang="en-US" dirty="0" smtClean="0"/>
              <a:t>치료 가이드라인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94960173"/>
              </p:ext>
            </p:extLst>
          </p:nvPr>
        </p:nvGraphicFramePr>
        <p:xfrm>
          <a:off x="457200" y="1340768"/>
          <a:ext cx="8277805" cy="4529872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1630994"/>
                <a:gridCol w="1518876"/>
                <a:gridCol w="117476"/>
                <a:gridCol w="117476"/>
                <a:gridCol w="1552314"/>
                <a:gridCol w="1614236"/>
                <a:gridCol w="1726433"/>
              </a:tblGrid>
              <a:tr h="3708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Genotype 1b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첫 치료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치료 경험자</a:t>
                      </a:r>
                      <a:endParaRPr lang="ko-KR" altLang="en-US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93256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만성 간염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대상성 </a:t>
                      </a:r>
                      <a:endParaRPr lang="en-US" altLang="ko-KR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간경변증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만성 간염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대상성</a:t>
                      </a:r>
                      <a:endParaRPr lang="en-US" altLang="ko-KR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간경변증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8956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Ledipasvir</a:t>
                      </a:r>
                      <a:r>
                        <a:rPr lang="en-US" altLang="ko-KR" sz="1600" b="1" dirty="0" smtClean="0"/>
                        <a:t>/ </a:t>
                      </a:r>
                      <a:r>
                        <a:rPr lang="en-US" altLang="ko-KR" sz="1600" b="1" dirty="0" err="1" smtClean="0"/>
                        <a:t>sofosbuvir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wk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wk + R/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wk</a:t>
                      </a:r>
                      <a:endParaRPr lang="ko-KR" altLang="en-US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303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OPr</a:t>
                      </a:r>
                      <a:r>
                        <a:rPr lang="en-US" altLang="ko-KR" sz="1600" b="1" dirty="0" smtClean="0"/>
                        <a:t> + D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wk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Daclatasvir</a:t>
                      </a:r>
                      <a:r>
                        <a:rPr lang="en-US" altLang="ko-KR" sz="1600" b="1" baseline="0" dirty="0" smtClean="0"/>
                        <a:t> +</a:t>
                      </a:r>
                      <a:r>
                        <a:rPr lang="en-US" altLang="ko-KR" sz="1600" b="1" baseline="0" dirty="0" err="1" smtClean="0"/>
                        <a:t>asunaprevir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24 wk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Sofosbuvir</a:t>
                      </a:r>
                      <a:r>
                        <a:rPr lang="en-US" altLang="ko-KR" sz="1600" b="1" dirty="0" smtClean="0"/>
                        <a:t> + </a:t>
                      </a:r>
                      <a:r>
                        <a:rPr lang="en-US" altLang="ko-KR" sz="1600" b="1" dirty="0" err="1" smtClean="0"/>
                        <a:t>simeprevir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+ R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또는</a:t>
                      </a:r>
                      <a:endParaRPr lang="en-US" altLang="ko-KR" sz="1600" dirty="0" smtClean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wk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wk + R/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wk</a:t>
                      </a:r>
                      <a:endParaRPr lang="ko-KR" altLang="en-US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Daclatasvir</a:t>
                      </a:r>
                      <a:r>
                        <a:rPr lang="en-US" altLang="ko-KR" sz="1600" b="1" dirty="0" smtClean="0"/>
                        <a:t> + </a:t>
                      </a:r>
                      <a:r>
                        <a:rPr lang="en-US" altLang="ko-KR" sz="1600" b="1" dirty="0" err="1" smtClean="0"/>
                        <a:t>sofosbuvir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+ R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또는</a:t>
                      </a:r>
                      <a:endParaRPr lang="en-US" altLang="ko-KR" sz="1600" dirty="0" smtClean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wk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wk + R/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wk</a:t>
                      </a:r>
                      <a:endParaRPr lang="ko-KR" altLang="en-US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Sofosbuvir</a:t>
                      </a:r>
                      <a:r>
                        <a:rPr lang="en-US" altLang="ko-KR" sz="1600" b="1" dirty="0" smtClean="0"/>
                        <a:t> + PR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 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PR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 smtClean="0"/>
                        <a:t>24*~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48 </a:t>
                      </a:r>
                      <a:r>
                        <a:rPr lang="ko-KR" altLang="en-US" sz="1600" dirty="0" smtClean="0"/>
                        <a:t>주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-108520" y="5858108"/>
            <a:ext cx="907300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ko-KR" sz="1400" dirty="0" err="1" smtClean="0"/>
              <a:t>Opr</a:t>
            </a:r>
            <a:r>
              <a:rPr lang="en-US" altLang="ko-KR" sz="1400" dirty="0" smtClean="0"/>
              <a:t> + D, </a:t>
            </a:r>
            <a:r>
              <a:rPr lang="en-US" altLang="ko-KR" sz="1400" dirty="0" err="1" smtClean="0"/>
              <a:t>ombitasvir</a:t>
            </a:r>
            <a:r>
              <a:rPr lang="en-US" altLang="ko-KR" sz="1400" dirty="0" smtClean="0"/>
              <a:t>/</a:t>
            </a:r>
            <a:r>
              <a:rPr lang="en-US" altLang="ko-KR" sz="1400" dirty="0" err="1" smtClean="0"/>
              <a:t>paritaprevir</a:t>
            </a:r>
            <a:r>
              <a:rPr lang="en-US" altLang="ko-KR" sz="1400" dirty="0" smtClean="0"/>
              <a:t>/ritonavir + </a:t>
            </a:r>
            <a:r>
              <a:rPr lang="en-US" altLang="ko-KR" sz="1400" dirty="0" err="1" smtClean="0"/>
              <a:t>dasabuvir</a:t>
            </a:r>
            <a:r>
              <a:rPr lang="en-US" altLang="ko-KR" sz="1400" dirty="0" smtClean="0"/>
              <a:t>; PR, </a:t>
            </a:r>
            <a:r>
              <a:rPr lang="en-US" altLang="ko-KR" sz="1400" dirty="0" err="1" smtClean="0"/>
              <a:t>pegylated</a:t>
            </a:r>
            <a:r>
              <a:rPr lang="en-US" altLang="ko-KR" sz="1400" dirty="0" smtClean="0"/>
              <a:t> interferon + ribavirin; R, </a:t>
            </a:r>
            <a:r>
              <a:rPr lang="en-US" altLang="ko-KR" sz="1400" dirty="0" err="1" smtClean="0"/>
              <a:t>ribavirin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*Consider in those with pretreatment HCV RNA &lt;400,000 IU/mL, with rapid </a:t>
            </a:r>
            <a:r>
              <a:rPr lang="en-US" altLang="ko-KR" sz="1400" dirty="0" err="1" smtClean="0"/>
              <a:t>virological</a:t>
            </a:r>
            <a:r>
              <a:rPr lang="en-US" altLang="ko-KR" sz="1400" dirty="0" smtClean="0"/>
              <a:t> response (RVR), and without treatment failure factors such as advanced fibrosis or cirrhosis, obesity, insulin resistance</a:t>
            </a:r>
            <a:endParaRPr lang="en-US" altLang="ko-KR" sz="1400" dirty="0"/>
          </a:p>
        </p:txBody>
      </p:sp>
      <p:sp>
        <p:nvSpPr>
          <p:cNvPr id="17" name="직사각형 16"/>
          <p:cNvSpPr/>
          <p:nvPr/>
        </p:nvSpPr>
        <p:spPr>
          <a:xfrm>
            <a:off x="107504" y="89972"/>
            <a:ext cx="1296144" cy="338554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o-KR" altLang="en-US" sz="1600" b="1" dirty="0" err="1"/>
              <a:t>대한간학회</a:t>
            </a:r>
            <a:endParaRPr lang="ko-KR" altLang="en-US" sz="1600" b="1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20272" y="530096"/>
            <a:ext cx="1714734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Recommendations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  A1           B1           C1</a:t>
            </a:r>
          </a:p>
          <a:p>
            <a:pPr>
              <a:tabLst>
                <a:tab pos="984250" algn="l"/>
              </a:tabLst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   A2           B2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7092280" y="818128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7668344" y="818128"/>
            <a:ext cx="144016" cy="144016"/>
          </a:xfrm>
          <a:prstGeom prst="rect">
            <a:avLst/>
          </a:prstGeom>
          <a:solidFill>
            <a:schemeClr val="accent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7090623" y="1043444"/>
            <a:ext cx="14401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7668344" y="1027112"/>
            <a:ext cx="144016" cy="1440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8244408" y="817963"/>
            <a:ext cx="144016" cy="144016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1073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46905696"/>
              </p:ext>
            </p:extLst>
          </p:nvPr>
        </p:nvGraphicFramePr>
        <p:xfrm>
          <a:off x="457200" y="1710496"/>
          <a:ext cx="8410859" cy="3950752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1622161"/>
                <a:gridCol w="1700551"/>
                <a:gridCol w="1704526"/>
                <a:gridCol w="1605493"/>
                <a:gridCol w="1778128"/>
              </a:tblGrid>
              <a:tr h="3708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Genotype 1a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첫 치료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치료 경험자</a:t>
                      </a:r>
                      <a:endParaRPr lang="ko-KR" altLang="en-US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만성 간염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대상성</a:t>
                      </a:r>
                      <a:endParaRPr lang="en-US" altLang="ko-KR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간경변증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만성 간염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대상성 간경변증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8956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Ledipasvir</a:t>
                      </a:r>
                      <a:r>
                        <a:rPr lang="en-US" altLang="ko-KR" sz="1600" b="1" dirty="0" smtClean="0"/>
                        <a:t>/ </a:t>
                      </a:r>
                      <a:r>
                        <a:rPr lang="en-US" altLang="ko-KR" sz="1600" b="1" dirty="0" err="1" smtClean="0"/>
                        <a:t>sofosbuvir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+ R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또는</a:t>
                      </a:r>
                      <a:endParaRPr lang="en-US" altLang="ko-KR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303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OPr</a:t>
                      </a:r>
                      <a:r>
                        <a:rPr lang="en-US" altLang="ko-KR" sz="1600" b="1" dirty="0" smtClean="0"/>
                        <a:t> + D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+ R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+ R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+ R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 </a:t>
                      </a:r>
                      <a:r>
                        <a:rPr lang="en-US" altLang="ko-KR" sz="1600" dirty="0" smtClean="0"/>
                        <a:t>+ R</a:t>
                      </a:r>
                      <a:endParaRPr lang="ko-KR" altLang="en-US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Sofosbuvir</a:t>
                      </a:r>
                      <a:r>
                        <a:rPr lang="en-US" altLang="ko-KR" sz="1600" b="1" dirty="0" smtClean="0"/>
                        <a:t> + </a:t>
                      </a:r>
                      <a:r>
                        <a:rPr lang="en-US" altLang="ko-KR" sz="1600" b="1" dirty="0" err="1" smtClean="0"/>
                        <a:t>simeprevir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+ R </a:t>
                      </a:r>
                      <a:r>
                        <a:rPr lang="ko-KR" altLang="en-US" sz="1600" dirty="0" smtClean="0"/>
                        <a:t>또는</a:t>
                      </a:r>
                      <a:endParaRPr lang="en-US" altLang="ko-KR" sz="1600" dirty="0" smtClean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+ R </a:t>
                      </a:r>
                      <a:r>
                        <a:rPr lang="ko-KR" altLang="en-US" sz="1600" dirty="0" smtClean="0"/>
                        <a:t>또는</a:t>
                      </a:r>
                      <a:endParaRPr lang="en-US" altLang="ko-KR" sz="1600" dirty="0" smtClean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Daclatasvir</a:t>
                      </a:r>
                      <a:r>
                        <a:rPr lang="en-US" altLang="ko-KR" sz="1600" b="1" dirty="0" smtClean="0"/>
                        <a:t> + </a:t>
                      </a:r>
                      <a:r>
                        <a:rPr lang="en-US" altLang="ko-KR" sz="1600" b="1" dirty="0" err="1" smtClean="0"/>
                        <a:t>sofosbuvir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+ R </a:t>
                      </a:r>
                      <a:r>
                        <a:rPr lang="ko-KR" altLang="en-US" sz="1600" dirty="0" smtClean="0"/>
                        <a:t>또는</a:t>
                      </a:r>
                      <a:endParaRPr lang="en-US" altLang="ko-KR" sz="1600" dirty="0" smtClean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+ R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또는</a:t>
                      </a:r>
                      <a:endParaRPr lang="en-US" altLang="ko-KR" sz="1600" dirty="0" smtClean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Sofosbuvir</a:t>
                      </a:r>
                      <a:r>
                        <a:rPr lang="en-US" altLang="ko-KR" sz="1600" b="1" dirty="0" smtClean="0"/>
                        <a:t> + PR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 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PR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 smtClean="0"/>
                        <a:t>24~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48 </a:t>
                      </a:r>
                      <a:r>
                        <a:rPr lang="ko-KR" altLang="en-US" sz="1600" dirty="0" smtClean="0"/>
                        <a:t>주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-108520" y="5642084"/>
            <a:ext cx="907300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ko-KR" sz="1400" dirty="0" err="1" smtClean="0"/>
              <a:t>Opr</a:t>
            </a:r>
            <a:r>
              <a:rPr lang="en-US" altLang="ko-KR" sz="1400" dirty="0" smtClean="0"/>
              <a:t> + D, </a:t>
            </a:r>
            <a:r>
              <a:rPr lang="en-US" altLang="ko-KR" sz="1400" dirty="0" err="1" smtClean="0"/>
              <a:t>ombitasvir</a:t>
            </a:r>
            <a:r>
              <a:rPr lang="en-US" altLang="ko-KR" sz="1400" dirty="0" smtClean="0"/>
              <a:t>/</a:t>
            </a:r>
            <a:r>
              <a:rPr lang="en-US" altLang="ko-KR" sz="1400" dirty="0" err="1" smtClean="0"/>
              <a:t>paritaprevir</a:t>
            </a:r>
            <a:r>
              <a:rPr lang="en-US" altLang="ko-KR" sz="1400" dirty="0" smtClean="0"/>
              <a:t>/ritonavir + </a:t>
            </a:r>
            <a:r>
              <a:rPr lang="en-US" altLang="ko-KR" sz="1400" dirty="0" err="1" smtClean="0"/>
              <a:t>dasabuvir</a:t>
            </a:r>
            <a:r>
              <a:rPr lang="en-US" altLang="ko-KR" sz="1400" dirty="0" smtClean="0"/>
              <a:t>; PR, </a:t>
            </a:r>
            <a:r>
              <a:rPr lang="en-US" altLang="ko-KR" sz="1400" dirty="0" err="1" smtClean="0"/>
              <a:t>pegylated</a:t>
            </a:r>
            <a:r>
              <a:rPr lang="en-US" altLang="ko-KR" sz="1400" dirty="0" smtClean="0"/>
              <a:t> interferon + ribavirin; R, </a:t>
            </a:r>
            <a:r>
              <a:rPr lang="en-US" altLang="ko-KR" sz="1400" dirty="0" err="1" smtClean="0"/>
              <a:t>ribavirin</a:t>
            </a:r>
            <a:endParaRPr lang="en-US" altLang="ko-KR" sz="1400" dirty="0"/>
          </a:p>
        </p:txBody>
      </p:sp>
      <p:sp>
        <p:nvSpPr>
          <p:cNvPr id="13" name="직사각형 12"/>
          <p:cNvSpPr/>
          <p:nvPr/>
        </p:nvSpPr>
        <p:spPr>
          <a:xfrm>
            <a:off x="107504" y="89972"/>
            <a:ext cx="1296144" cy="338554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o-KR" altLang="en-US" sz="1600" b="1" dirty="0" err="1"/>
              <a:t>대한간학회</a:t>
            </a:r>
            <a:endParaRPr lang="ko-KR" altLang="en-US" sz="1600" b="1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20272" y="530096"/>
            <a:ext cx="1714734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Recommendations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  A1           B1           C1</a:t>
            </a:r>
          </a:p>
          <a:p>
            <a:pPr>
              <a:tabLst>
                <a:tab pos="984250" algn="l"/>
              </a:tabLst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   A2           B2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7092280" y="818128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7668344" y="818128"/>
            <a:ext cx="144016" cy="144016"/>
          </a:xfrm>
          <a:prstGeom prst="rect">
            <a:avLst/>
          </a:prstGeom>
          <a:solidFill>
            <a:schemeClr val="accent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7090623" y="1043444"/>
            <a:ext cx="14401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7668344" y="1027112"/>
            <a:ext cx="144016" cy="1440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8244408" y="817963"/>
            <a:ext cx="144016" cy="144016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-540568" y="274638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유전자형</a:t>
            </a:r>
            <a:r>
              <a:rPr lang="en-US" altLang="ko-KR" dirty="0" smtClean="0"/>
              <a:t> 1a</a:t>
            </a:r>
            <a:r>
              <a:rPr lang="ko-KR" altLang="en-US" dirty="0" smtClean="0"/>
              <a:t>형</a:t>
            </a:r>
            <a:r>
              <a:rPr lang="en-US" altLang="ko-KR" dirty="0" smtClean="0"/>
              <a:t> </a:t>
            </a:r>
            <a:r>
              <a:rPr lang="ko-KR" altLang="en-US" dirty="0" smtClean="0"/>
              <a:t>치료 가이드라인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244252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유전자형 </a:t>
            </a:r>
            <a:r>
              <a:rPr lang="en-US" altLang="ko-KR" dirty="0" smtClean="0"/>
              <a:t>2</a:t>
            </a:r>
            <a:r>
              <a:rPr lang="ko-KR" altLang="en-US" dirty="0" smtClean="0"/>
              <a:t>형 치료 가이드라인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68309209"/>
              </p:ext>
            </p:extLst>
          </p:nvPr>
        </p:nvGraphicFramePr>
        <p:xfrm>
          <a:off x="457200" y="2155552"/>
          <a:ext cx="8348288" cy="2641600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1645920"/>
                <a:gridCol w="823884"/>
                <a:gridCol w="823884"/>
                <a:gridCol w="116840"/>
                <a:gridCol w="1645920"/>
                <a:gridCol w="1549608"/>
                <a:gridCol w="1742232"/>
              </a:tblGrid>
              <a:tr h="3708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Genotype 2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첫 치료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치료 경험자</a:t>
                      </a:r>
                      <a:endParaRPr lang="ko-KR" altLang="en-US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만성 간염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대상성</a:t>
                      </a:r>
                      <a:endParaRPr lang="en-US" altLang="ko-KR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간경변증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만성 간염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대상성 </a:t>
                      </a:r>
                      <a:endParaRPr lang="en-US" altLang="ko-KR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간경변증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Sofosbuvir</a:t>
                      </a:r>
                      <a:r>
                        <a:rPr lang="en-US" altLang="ko-KR" sz="1600" b="1" dirty="0" smtClean="0"/>
                        <a:t> + 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16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16-24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Daclatasvir</a:t>
                      </a:r>
                      <a:r>
                        <a:rPr lang="en-US" altLang="ko-KR" sz="1600" b="1" dirty="0" smtClean="0"/>
                        <a:t> + </a:t>
                      </a:r>
                      <a:r>
                        <a:rPr lang="en-US" altLang="ko-KR" sz="1600" b="1" dirty="0" err="1" smtClean="0"/>
                        <a:t>sofosbuvir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Sofosbuvir</a:t>
                      </a:r>
                      <a:r>
                        <a:rPr lang="en-US" altLang="ko-KR" sz="1600" b="1" dirty="0" smtClean="0"/>
                        <a:t> + PR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PR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 smtClean="0"/>
                        <a:t>16~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주</a:t>
                      </a:r>
                      <a:endParaRPr lang="ko-KR" altLang="en-US" sz="16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-108520" y="4797152"/>
            <a:ext cx="907300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ko-KR" sz="1400" dirty="0"/>
              <a:t>R, </a:t>
            </a:r>
            <a:r>
              <a:rPr lang="en-US" altLang="ko-KR" sz="1400" dirty="0" err="1" smtClean="0"/>
              <a:t>ribavirin</a:t>
            </a:r>
            <a:r>
              <a:rPr lang="en-US" altLang="ko-KR" sz="1400" dirty="0" smtClean="0"/>
              <a:t>; PR, </a:t>
            </a:r>
            <a:r>
              <a:rPr lang="en-US" altLang="ko-KR" sz="1400" dirty="0" err="1" smtClean="0"/>
              <a:t>pegylated</a:t>
            </a:r>
            <a:r>
              <a:rPr lang="en-US" altLang="ko-KR" sz="1400" dirty="0" smtClean="0"/>
              <a:t> interferon + ribavirin</a:t>
            </a:r>
            <a:endParaRPr lang="en-US" altLang="ko-KR" sz="1400" dirty="0"/>
          </a:p>
        </p:txBody>
      </p:sp>
      <p:sp>
        <p:nvSpPr>
          <p:cNvPr id="12" name="직사각형 11"/>
          <p:cNvSpPr/>
          <p:nvPr/>
        </p:nvSpPr>
        <p:spPr>
          <a:xfrm>
            <a:off x="107504" y="89972"/>
            <a:ext cx="1296144" cy="338554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o-KR" altLang="en-US" sz="1600" b="1" dirty="0" err="1"/>
              <a:t>대한간학회</a:t>
            </a:r>
            <a:endParaRPr lang="ko-KR" altLang="en-US" sz="1600" b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20272" y="530096"/>
            <a:ext cx="1714734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Recommendations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  A1           B1           C1</a:t>
            </a:r>
          </a:p>
          <a:p>
            <a:pPr>
              <a:tabLst>
                <a:tab pos="984250" algn="l"/>
              </a:tabLst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   A2           B2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7092280" y="818128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7668344" y="818128"/>
            <a:ext cx="144016" cy="144016"/>
          </a:xfrm>
          <a:prstGeom prst="rect">
            <a:avLst/>
          </a:prstGeom>
          <a:solidFill>
            <a:schemeClr val="accent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7090623" y="1043444"/>
            <a:ext cx="14401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7668344" y="1027112"/>
            <a:ext cx="144016" cy="1440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8244408" y="817963"/>
            <a:ext cx="144016" cy="144016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65587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216" y="274638"/>
            <a:ext cx="6707088" cy="114300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유전자형 </a:t>
            </a:r>
            <a:r>
              <a:rPr lang="en-US" altLang="ko-KR" dirty="0" smtClean="0"/>
              <a:t>3</a:t>
            </a:r>
            <a:r>
              <a:rPr lang="ko-KR" altLang="en-US" dirty="0" smtClean="0"/>
              <a:t>형 치료 가이드라인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5899223"/>
              </p:ext>
            </p:extLst>
          </p:nvPr>
        </p:nvGraphicFramePr>
        <p:xfrm>
          <a:off x="457201" y="2299568"/>
          <a:ext cx="8293300" cy="2641600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1574520"/>
                <a:gridCol w="788144"/>
                <a:gridCol w="884793"/>
                <a:gridCol w="1573890"/>
                <a:gridCol w="1780593"/>
                <a:gridCol w="116840"/>
                <a:gridCol w="1574520"/>
              </a:tblGrid>
              <a:tr h="3708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Genotype 3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첫 치료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치료 경험자</a:t>
                      </a:r>
                      <a:endParaRPr lang="ko-KR" altLang="en-US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만성 간염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대상성</a:t>
                      </a:r>
                      <a:endParaRPr lang="en-US" altLang="ko-KR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간경변증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만성 간염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대상성</a:t>
                      </a:r>
                      <a:endParaRPr lang="en-US" altLang="ko-KR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간경변증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Sofosbuvir</a:t>
                      </a:r>
                      <a:r>
                        <a:rPr lang="en-US" altLang="ko-KR" sz="1600" b="1" dirty="0" smtClean="0"/>
                        <a:t> + 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Daclatasvir</a:t>
                      </a:r>
                      <a:r>
                        <a:rPr lang="en-US" altLang="ko-KR" sz="1600" b="1" dirty="0" smtClean="0"/>
                        <a:t> + </a:t>
                      </a:r>
                      <a:r>
                        <a:rPr lang="en-US" altLang="ko-KR" sz="1600" b="1" dirty="0" err="1" smtClean="0"/>
                        <a:t>sofosbuvir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</a:t>
                      </a:r>
                      <a:r>
                        <a:rPr lang="en-US" altLang="ko-KR" sz="16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± R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</a:t>
                      </a:r>
                      <a:r>
                        <a:rPr lang="en-US" altLang="ko-KR" sz="1600" dirty="0" smtClean="0">
                          <a:latin typeface="맑은 고딕" panose="020B0503020000020004" pitchFamily="50" charset="-127"/>
                          <a:ea typeface="+mn-ea"/>
                        </a:rPr>
                        <a:t>± R</a:t>
                      </a:r>
                      <a:endParaRPr lang="ko-KR" altLang="en-US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Sofosbuvir</a:t>
                      </a:r>
                      <a:r>
                        <a:rPr lang="en-US" altLang="ko-KR" sz="1600" b="1" dirty="0" smtClean="0"/>
                        <a:t> + PR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PR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 smtClean="0"/>
                        <a:t>16~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주</a:t>
                      </a:r>
                      <a:endParaRPr lang="ko-KR" altLang="en-US" sz="16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-108520" y="4941168"/>
            <a:ext cx="907300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ko-KR" sz="1400" dirty="0"/>
              <a:t>R, </a:t>
            </a:r>
            <a:r>
              <a:rPr lang="en-US" altLang="ko-KR" sz="1400" dirty="0" smtClean="0"/>
              <a:t> ribavirin; PR, </a:t>
            </a:r>
            <a:r>
              <a:rPr lang="en-US" altLang="ko-KR" sz="1400" dirty="0" err="1" smtClean="0"/>
              <a:t>pegylated</a:t>
            </a:r>
            <a:r>
              <a:rPr lang="en-US" altLang="ko-KR" sz="1400" dirty="0" smtClean="0"/>
              <a:t> interferon + ribavirin</a:t>
            </a:r>
            <a:endParaRPr lang="en-US" altLang="ko-KR" sz="1400" dirty="0"/>
          </a:p>
        </p:txBody>
      </p:sp>
      <p:sp>
        <p:nvSpPr>
          <p:cNvPr id="12" name="직사각형 11"/>
          <p:cNvSpPr/>
          <p:nvPr/>
        </p:nvSpPr>
        <p:spPr>
          <a:xfrm>
            <a:off x="107504" y="89972"/>
            <a:ext cx="1296144" cy="338554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o-KR" altLang="en-US" sz="1600" b="1" dirty="0" err="1"/>
              <a:t>대한간학회</a:t>
            </a:r>
            <a:endParaRPr lang="ko-KR" altLang="en-US" sz="1600" b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20272" y="530096"/>
            <a:ext cx="1714734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Recommendations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  A1           B1           C1</a:t>
            </a:r>
          </a:p>
          <a:p>
            <a:pPr>
              <a:tabLst>
                <a:tab pos="984250" algn="l"/>
              </a:tabLst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   A2           B2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7092280" y="818128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7668344" y="818128"/>
            <a:ext cx="144016" cy="144016"/>
          </a:xfrm>
          <a:prstGeom prst="rect">
            <a:avLst/>
          </a:prstGeom>
          <a:solidFill>
            <a:schemeClr val="accent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7090623" y="1043444"/>
            <a:ext cx="14401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7668344" y="1027112"/>
            <a:ext cx="144016" cy="1440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8244408" y="817963"/>
            <a:ext cx="144016" cy="144016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24082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유전자형 </a:t>
            </a:r>
            <a:r>
              <a:rPr lang="en-US" altLang="ko-KR" dirty="0" smtClean="0"/>
              <a:t>4, 5, 6</a:t>
            </a:r>
            <a:r>
              <a:rPr lang="ko-KR" altLang="en-US" dirty="0" smtClean="0"/>
              <a:t>형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치료 가이드라인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72977648"/>
              </p:ext>
            </p:extLst>
          </p:nvPr>
        </p:nvGraphicFramePr>
        <p:xfrm>
          <a:off x="457201" y="1770503"/>
          <a:ext cx="8291265" cy="3459797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1571319"/>
                <a:gridCol w="1647252"/>
                <a:gridCol w="1762356"/>
                <a:gridCol w="1555174"/>
                <a:gridCol w="1755164"/>
              </a:tblGrid>
              <a:tr h="380885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Genotype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en-US" altLang="ko-KR" sz="1600" dirty="0" smtClean="0"/>
                        <a:t>4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Genotype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en-US" altLang="ko-KR" sz="1600" dirty="0" smtClean="0"/>
                        <a:t>5,</a:t>
                      </a:r>
                      <a:r>
                        <a:rPr lang="en-US" altLang="ko-KR" sz="1600" baseline="0" dirty="0" smtClean="0"/>
                        <a:t> 6</a:t>
                      </a:r>
                      <a:endParaRPr lang="ko-KR" altLang="en-US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59480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만성 간염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대상성</a:t>
                      </a:r>
                      <a:endParaRPr lang="en-US" altLang="ko-KR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간경변증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만성 간염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</a:rPr>
                        <a:t>대상성 간경변증</a:t>
                      </a:r>
                      <a:endParaRPr lang="ko-KR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948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Ledipasvir</a:t>
                      </a:r>
                      <a:r>
                        <a:rPr lang="en-US" altLang="ko-KR" sz="1600" b="1" dirty="0" smtClean="0"/>
                        <a:t>/ </a:t>
                      </a:r>
                      <a:r>
                        <a:rPr lang="en-US" altLang="ko-KR" sz="1600" b="1" dirty="0" err="1" smtClean="0"/>
                        <a:t>sofosbuvir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baseline="0" dirty="0" smtClean="0"/>
                        <a:t> + R </a:t>
                      </a:r>
                      <a:r>
                        <a:rPr lang="ko-KR" altLang="en-US" sz="1600" baseline="0" dirty="0" smtClean="0"/>
                        <a:t>또는</a:t>
                      </a:r>
                      <a:endParaRPr lang="en-US" altLang="ko-KR" sz="1600" baseline="0" dirty="0" smtClean="0"/>
                    </a:p>
                    <a:p>
                      <a:pPr algn="ctr" latinLnBrk="1"/>
                      <a:r>
                        <a:rPr lang="en-US" altLang="ko-KR" sz="1600" baseline="0" dirty="0" smtClean="0"/>
                        <a:t>24 </a:t>
                      </a:r>
                      <a:r>
                        <a:rPr lang="ko-KR" altLang="en-US" sz="1600" baseline="0" dirty="0" smtClean="0"/>
                        <a:t>주</a:t>
                      </a:r>
                      <a:endParaRPr lang="en-US" altLang="ko-KR" sz="1600" baseline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+ R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또는</a:t>
                      </a:r>
                      <a:endParaRPr lang="en-US" altLang="ko-KR" sz="1600" dirty="0" smtClean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419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OPr</a:t>
                      </a:r>
                      <a:r>
                        <a:rPr lang="en-US" altLang="ko-KR" sz="1600" b="1" dirty="0" smtClean="0"/>
                        <a:t> + 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948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Sofosbuvir</a:t>
                      </a:r>
                      <a:r>
                        <a:rPr lang="en-US" altLang="ko-KR" sz="1600" b="1" dirty="0" smtClean="0"/>
                        <a:t> + 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4716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Sofosbuvir</a:t>
                      </a:r>
                      <a:r>
                        <a:rPr lang="en-US" altLang="ko-KR" sz="1600" b="1" dirty="0" smtClean="0"/>
                        <a:t> + PR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808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PR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48 </a:t>
                      </a:r>
                      <a:r>
                        <a:rPr lang="ko-KR" altLang="en-US" sz="1600" dirty="0" smtClean="0"/>
                        <a:t>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24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-108520" y="5229200"/>
            <a:ext cx="907300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ko-KR" sz="1400" dirty="0" err="1" smtClean="0"/>
              <a:t>OPr</a:t>
            </a:r>
            <a:r>
              <a:rPr lang="en-US" altLang="ko-KR" sz="1400" dirty="0" smtClean="0"/>
              <a:t>, </a:t>
            </a:r>
            <a:r>
              <a:rPr lang="en-US" altLang="ko-KR" sz="1400" dirty="0" err="1" smtClean="0"/>
              <a:t>ombitasvir</a:t>
            </a:r>
            <a:r>
              <a:rPr lang="en-US" altLang="ko-KR" sz="1400" dirty="0" smtClean="0"/>
              <a:t>/</a:t>
            </a:r>
            <a:r>
              <a:rPr lang="en-US" altLang="ko-KR" sz="1400" dirty="0" err="1" smtClean="0"/>
              <a:t>paritaprevir</a:t>
            </a:r>
            <a:r>
              <a:rPr lang="en-US" altLang="ko-KR" sz="1400" dirty="0" smtClean="0"/>
              <a:t>/ritonavir</a:t>
            </a:r>
            <a:r>
              <a:rPr lang="en-US" altLang="ko-KR" sz="1400" dirty="0"/>
              <a:t>; R, </a:t>
            </a:r>
            <a:r>
              <a:rPr lang="en-US" altLang="ko-KR" sz="1400" dirty="0" err="1" smtClean="0"/>
              <a:t>ribavirin</a:t>
            </a:r>
            <a:r>
              <a:rPr lang="en-US" altLang="ko-KR" sz="1400" dirty="0" smtClean="0"/>
              <a:t>; PR, </a:t>
            </a:r>
            <a:r>
              <a:rPr lang="en-US" altLang="ko-KR" sz="1400" dirty="0" err="1" smtClean="0"/>
              <a:t>pegylated</a:t>
            </a:r>
            <a:r>
              <a:rPr lang="en-US" altLang="ko-KR" sz="1400" dirty="0" smtClean="0"/>
              <a:t> interferon + ribavirin</a:t>
            </a:r>
            <a:endParaRPr lang="en-US" altLang="ko-KR" sz="1400" dirty="0"/>
          </a:p>
        </p:txBody>
      </p:sp>
      <p:sp>
        <p:nvSpPr>
          <p:cNvPr id="12" name="직사각형 11"/>
          <p:cNvSpPr/>
          <p:nvPr/>
        </p:nvSpPr>
        <p:spPr>
          <a:xfrm>
            <a:off x="107504" y="89972"/>
            <a:ext cx="1296144" cy="338554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o-KR" altLang="en-US" sz="1600" b="1" dirty="0" err="1"/>
              <a:t>대한간학회</a:t>
            </a:r>
            <a:endParaRPr lang="ko-KR" altLang="en-US" sz="1600" b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20272" y="530096"/>
            <a:ext cx="1714734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Recommendations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  A1           B1           C1</a:t>
            </a:r>
          </a:p>
          <a:p>
            <a:pPr>
              <a:tabLst>
                <a:tab pos="984250" algn="l"/>
              </a:tabLst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   A2           B2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7092280" y="818128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7668344" y="818128"/>
            <a:ext cx="144016" cy="144016"/>
          </a:xfrm>
          <a:prstGeom prst="rect">
            <a:avLst/>
          </a:prstGeom>
          <a:solidFill>
            <a:schemeClr val="accent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7090623" y="1043444"/>
            <a:ext cx="14401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7668344" y="1027112"/>
            <a:ext cx="144016" cy="1440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8244408" y="817963"/>
            <a:ext cx="144016" cy="144016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6449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</a:t>
            </a:r>
            <a:r>
              <a:rPr lang="ko-KR" altLang="en-US" dirty="0" smtClean="0"/>
              <a:t>형 간염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3D0F-A5B2-458E-9192-8F7A31ACD4B4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555576"/>
            <a:ext cx="8229600" cy="5257800"/>
          </a:xfrm>
        </p:spPr>
        <p:txBody>
          <a:bodyPr>
            <a:normAutofit/>
          </a:bodyPr>
          <a:lstStyle/>
          <a:p>
            <a:r>
              <a:rPr lang="en-US" altLang="ko-KR" sz="2800" dirty="0" smtClean="0"/>
              <a:t>C</a:t>
            </a:r>
            <a:r>
              <a:rPr lang="ko-KR" altLang="en-US" sz="2800" dirty="0" smtClean="0"/>
              <a:t>형 간염 바이러스</a:t>
            </a:r>
            <a:r>
              <a:rPr lang="en-US" altLang="ko-KR" sz="2800" dirty="0" smtClean="0"/>
              <a:t>(hepatitis C virus, HCV)</a:t>
            </a:r>
          </a:p>
          <a:p>
            <a:pPr lvl="1"/>
            <a:r>
              <a:rPr lang="ko-KR" altLang="en-US" sz="2400" dirty="0" smtClean="0"/>
              <a:t>단일 가닥</a:t>
            </a:r>
            <a:r>
              <a:rPr lang="en-US" altLang="ko-KR" sz="2400" dirty="0" smtClean="0"/>
              <a:t>(single-stranded), 50 nm RNA </a:t>
            </a:r>
            <a:r>
              <a:rPr lang="ko-KR" altLang="en-US" sz="2400" dirty="0" smtClean="0"/>
              <a:t>바이러스</a:t>
            </a:r>
            <a:endParaRPr lang="en-US" altLang="ko-KR" sz="2400" dirty="0" smtClean="0"/>
          </a:p>
          <a:p>
            <a:pPr lvl="1"/>
            <a:r>
              <a:rPr lang="ko-KR" altLang="en-US" sz="2400" dirty="0" smtClean="0"/>
              <a:t>돌연변이를 특징으로 하여 생체 내 면역반응을 효과적으로 회피</a:t>
            </a:r>
            <a:r>
              <a:rPr lang="ko-KR" altLang="en-US" sz="2400" dirty="0"/>
              <a:t>함</a:t>
            </a:r>
            <a:endParaRPr lang="en-US" altLang="ko-KR" sz="2400" dirty="0" smtClean="0"/>
          </a:p>
          <a:p>
            <a:r>
              <a:rPr lang="en-US" altLang="ko-KR" sz="2800" dirty="0" smtClean="0"/>
              <a:t>20-39</a:t>
            </a:r>
            <a:r>
              <a:rPr lang="ko-KR" altLang="en-US" sz="2800" dirty="0" smtClean="0"/>
              <a:t>세에 감염 흔함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유병률은 </a:t>
            </a:r>
            <a:r>
              <a:rPr lang="en-US" altLang="ko-KR" sz="2800" dirty="0" smtClean="0"/>
              <a:t>50-60</a:t>
            </a:r>
            <a:r>
              <a:rPr lang="ko-KR" altLang="en-US" sz="2800" dirty="0" smtClean="0"/>
              <a:t>대 가장 높음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남</a:t>
            </a:r>
            <a:r>
              <a:rPr lang="en-US" altLang="ko-KR" sz="2800" dirty="0" smtClean="0"/>
              <a:t>&gt;</a:t>
            </a:r>
            <a:r>
              <a:rPr lang="ko-KR" altLang="en-US" sz="2800" dirty="0" smtClean="0"/>
              <a:t>여</a:t>
            </a:r>
            <a:endParaRPr lang="en-US" altLang="ko-KR" sz="2800" dirty="0" smtClean="0"/>
          </a:p>
          <a:p>
            <a:r>
              <a:rPr lang="ko-KR" altLang="en-US" sz="2800" dirty="0" smtClean="0"/>
              <a:t>전체감염자의 </a:t>
            </a:r>
            <a:r>
              <a:rPr lang="en-US" altLang="ko-KR" sz="2800" dirty="0" smtClean="0"/>
              <a:t>80-90%</a:t>
            </a:r>
            <a:r>
              <a:rPr lang="ko-KR" altLang="en-US" sz="2800" dirty="0" smtClean="0"/>
              <a:t>이 만성간질환으로  이환됨</a:t>
            </a:r>
            <a:r>
              <a:rPr lang="en-US" altLang="ko-KR" sz="2800" dirty="0" smtClean="0"/>
              <a:t>; 1-5%</a:t>
            </a:r>
            <a:r>
              <a:rPr lang="ko-KR" altLang="en-US" sz="2800" dirty="0" smtClean="0"/>
              <a:t>는 간경화 및 간암으로 사망함</a:t>
            </a:r>
            <a:endParaRPr lang="en-US" altLang="ko-KR" sz="2800" dirty="0" smtClean="0"/>
          </a:p>
          <a:p>
            <a:r>
              <a:rPr lang="en-US" altLang="ko-KR" sz="2800" dirty="0" smtClean="0"/>
              <a:t>A, B</a:t>
            </a:r>
            <a:r>
              <a:rPr lang="ko-KR" altLang="en-US" sz="2800" dirty="0" smtClean="0"/>
              <a:t>형 간염과 달리 예방 백신이 없음</a:t>
            </a:r>
            <a:endParaRPr lang="en-US" altLang="ko-KR" sz="2800" dirty="0" smtClean="0"/>
          </a:p>
          <a:p>
            <a:pPr lvl="1"/>
            <a:r>
              <a:rPr lang="en-US" altLang="ko-KR" sz="2400" dirty="0" smtClean="0"/>
              <a:t>C</a:t>
            </a:r>
            <a:r>
              <a:rPr lang="ko-KR" altLang="en-US" sz="2400" dirty="0" err="1" smtClean="0"/>
              <a:t>형간염</a:t>
            </a:r>
            <a:r>
              <a:rPr lang="ko-KR" altLang="en-US" sz="2400" dirty="0" smtClean="0"/>
              <a:t> 바이러스는 외피를 가진 외가닥의 </a:t>
            </a:r>
            <a:r>
              <a:rPr lang="en-US" altLang="ko-KR" sz="2400" dirty="0" smtClean="0"/>
              <a:t>RNA </a:t>
            </a:r>
            <a:r>
              <a:rPr lang="ko-KR" altLang="en-US" sz="2400" dirty="0" smtClean="0"/>
              <a:t>바이러스로 유전자의 변이가 빠르게 일어나기 때문임</a:t>
            </a:r>
            <a:endParaRPr lang="ko-KR" altLang="en-US" sz="240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52320" y="60126"/>
            <a:ext cx="1656184" cy="22887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44065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945" y="274638"/>
            <a:ext cx="6777439" cy="114300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비대상성 간경변증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치료 가이드라인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33498657"/>
              </p:ext>
            </p:extLst>
          </p:nvPr>
        </p:nvGraphicFramePr>
        <p:xfrm>
          <a:off x="440353" y="2204864"/>
          <a:ext cx="8308111" cy="2758008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1738535"/>
                <a:gridCol w="2448272"/>
                <a:gridCol w="2088232"/>
                <a:gridCol w="2033072"/>
              </a:tblGrid>
              <a:tr h="476524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Genotype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en-US" altLang="ko-KR" sz="1600" dirty="0" smtClean="0"/>
                        <a:t>1, 4, 5, 6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Genotype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en-US" altLang="ko-KR" sz="1600" dirty="0" smtClean="0"/>
                        <a:t>2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Genotype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en-US" altLang="ko-KR" sz="1600" dirty="0" smtClean="0"/>
                        <a:t>3</a:t>
                      </a:r>
                      <a:endParaRPr lang="ko-KR" altLang="en-US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97782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Ledipasvir</a:t>
                      </a:r>
                      <a:r>
                        <a:rPr lang="en-US" altLang="ko-KR" sz="1600" b="1" dirty="0" smtClean="0"/>
                        <a:t>/ </a:t>
                      </a:r>
                      <a:r>
                        <a:rPr lang="en-US" altLang="ko-KR" sz="1600" b="1" dirty="0" err="1" smtClean="0"/>
                        <a:t>sofosbuvir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+ R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또는</a:t>
                      </a:r>
                      <a:endParaRPr lang="en-US" altLang="ko-KR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9778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7782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Daclatasvir</a:t>
                      </a:r>
                      <a:r>
                        <a:rPr lang="en-US" altLang="ko-KR" sz="1600" b="1" dirty="0" smtClean="0"/>
                        <a:t> + </a:t>
                      </a:r>
                      <a:r>
                        <a:rPr lang="en-US" altLang="ko-KR" sz="1600" b="1" dirty="0" err="1" smtClean="0"/>
                        <a:t>sofosbuvir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+ R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또는</a:t>
                      </a:r>
                      <a:endParaRPr lang="en-US" altLang="ko-KR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+ R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또는</a:t>
                      </a:r>
                      <a:endParaRPr lang="en-US" altLang="ko-KR" sz="1600" dirty="0" smtClean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+ R </a:t>
                      </a:r>
                      <a:r>
                        <a:rPr lang="ko-KR" altLang="en-US" sz="1600" dirty="0" smtClean="0"/>
                        <a:t>또는</a:t>
                      </a:r>
                      <a:endParaRPr lang="en-US" altLang="ko-KR" sz="1600" dirty="0" smtClean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778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24 </a:t>
                      </a:r>
                      <a:r>
                        <a:rPr lang="ko-KR" altLang="en-US" sz="1600" dirty="0" smtClean="0"/>
                        <a:t>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9556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Sofosbuvir</a:t>
                      </a:r>
                      <a:r>
                        <a:rPr lang="en-US" altLang="ko-KR" sz="1600" b="1" dirty="0" smtClean="0"/>
                        <a:t> + </a:t>
                      </a:r>
                      <a:r>
                        <a:rPr lang="en-US" altLang="ko-KR" sz="1600" b="1" dirty="0" err="1" smtClean="0"/>
                        <a:t>simeprevir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12 </a:t>
                      </a:r>
                      <a:r>
                        <a:rPr lang="ko-KR" altLang="en-US" sz="1600" dirty="0" smtClean="0"/>
                        <a:t>주</a:t>
                      </a:r>
                      <a:r>
                        <a:rPr lang="en-US" altLang="ko-KR" sz="1600" dirty="0" smtClean="0"/>
                        <a:t>  </a:t>
                      </a:r>
                      <a:endParaRPr lang="ko-KR" altLang="en-US" sz="16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A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44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err="1" smtClean="0"/>
                        <a:t>Sofosbuvir</a:t>
                      </a:r>
                      <a:r>
                        <a:rPr lang="en-US" altLang="ko-KR" sz="1600" b="1" dirty="0" smtClean="0"/>
                        <a:t> + R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16-24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24-48 </a:t>
                      </a:r>
                      <a:r>
                        <a:rPr lang="ko-KR" altLang="en-US" sz="1600" dirty="0" smtClean="0"/>
                        <a:t>주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A9"/>
                    </a:solidFill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-108520" y="4941168"/>
            <a:ext cx="907300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ko-KR" sz="1400" dirty="0" err="1" smtClean="0"/>
              <a:t>OPr</a:t>
            </a:r>
            <a:r>
              <a:rPr lang="en-US" altLang="ko-KR" sz="1400" dirty="0" smtClean="0"/>
              <a:t>, </a:t>
            </a:r>
            <a:r>
              <a:rPr lang="en-US" altLang="ko-KR" sz="1400" dirty="0" err="1" smtClean="0"/>
              <a:t>ombitasvir</a:t>
            </a:r>
            <a:r>
              <a:rPr lang="en-US" altLang="ko-KR" sz="1400" dirty="0" smtClean="0"/>
              <a:t>/</a:t>
            </a:r>
            <a:r>
              <a:rPr lang="en-US" altLang="ko-KR" sz="1400" dirty="0" err="1" smtClean="0"/>
              <a:t>paritaprevir</a:t>
            </a:r>
            <a:r>
              <a:rPr lang="en-US" altLang="ko-KR" sz="1400" dirty="0" smtClean="0"/>
              <a:t>/ritonavir</a:t>
            </a:r>
            <a:r>
              <a:rPr lang="en-US" altLang="ko-KR" sz="1400" dirty="0"/>
              <a:t>; R, </a:t>
            </a:r>
            <a:r>
              <a:rPr lang="en-US" altLang="ko-KR" sz="1400" dirty="0" err="1" smtClean="0"/>
              <a:t>ribavirin</a:t>
            </a:r>
            <a:r>
              <a:rPr lang="en-US" altLang="ko-KR" sz="1400" dirty="0" smtClean="0"/>
              <a:t>; PR, </a:t>
            </a:r>
            <a:r>
              <a:rPr lang="en-US" altLang="ko-KR" sz="1400" dirty="0" err="1" smtClean="0"/>
              <a:t>pegylated</a:t>
            </a:r>
            <a:r>
              <a:rPr lang="en-US" altLang="ko-KR" sz="1400" dirty="0" smtClean="0"/>
              <a:t> interferon + ribavirin</a:t>
            </a:r>
            <a:endParaRPr lang="en-US" altLang="ko-KR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7033730" y="530096"/>
            <a:ext cx="1714734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Recommendations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 A1           B1            C1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 A2           B2           C2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7092280" y="818128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7668344" y="818128"/>
            <a:ext cx="144016" cy="144016"/>
          </a:xfrm>
          <a:prstGeom prst="rect">
            <a:avLst/>
          </a:prstGeom>
          <a:solidFill>
            <a:schemeClr val="accent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7090623" y="1043444"/>
            <a:ext cx="144016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7668344" y="1027112"/>
            <a:ext cx="144016" cy="1440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8244408" y="817963"/>
            <a:ext cx="144016" cy="144016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8244408" y="1027112"/>
            <a:ext cx="144016" cy="144016"/>
          </a:xfrm>
          <a:prstGeom prst="rect">
            <a:avLst/>
          </a:prstGeom>
          <a:solidFill>
            <a:srgbClr val="F7F9A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4FD7F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07504" y="89972"/>
            <a:ext cx="1296144" cy="338554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o-KR" altLang="en-US" sz="1600" b="1" dirty="0" err="1"/>
              <a:t>대한간학회</a:t>
            </a:r>
            <a:endParaRPr lang="ko-KR" altLang="en-US" sz="1600" b="1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937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급성 </a:t>
            </a:r>
            <a:r>
              <a:rPr lang="en-US" altLang="ko-KR" dirty="0" smtClean="0"/>
              <a:t>C</a:t>
            </a:r>
            <a:r>
              <a:rPr lang="ko-KR" altLang="en-US" dirty="0" smtClean="0"/>
              <a:t>형 간염 감염</a:t>
            </a:r>
            <a:r>
              <a:rPr lang="en-US" altLang="ko-KR" dirty="0" smtClean="0"/>
              <a:t>:</a:t>
            </a:r>
            <a:br>
              <a:rPr lang="en-US" altLang="ko-KR" dirty="0" smtClean="0"/>
            </a:br>
            <a:r>
              <a:rPr lang="ko-KR" altLang="en-US" dirty="0" smtClean="0"/>
              <a:t>치료 권고사항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/>
              <a:t>PEG-IFN </a:t>
            </a:r>
            <a:r>
              <a:rPr lang="el-GR" altLang="ko-KR" sz="2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α</a:t>
            </a:r>
            <a:r>
              <a:rPr lang="ko-KR" altLang="en-US" sz="2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을 이용한 치료</a:t>
            </a:r>
            <a:endParaRPr lang="en-US" altLang="ko-KR" sz="2800" dirty="0" smtClean="0"/>
          </a:p>
          <a:p>
            <a:pPr lvl="1"/>
            <a:r>
              <a:rPr lang="ko-KR" altLang="en-US" sz="2400" dirty="0" smtClean="0"/>
              <a:t>치료 시작 시점은 </a:t>
            </a:r>
            <a:r>
              <a:rPr lang="ko-KR" altLang="en-US" sz="2400" dirty="0" err="1" smtClean="0"/>
              <a:t>자연관해의</a:t>
            </a:r>
            <a:r>
              <a:rPr lang="ko-KR" altLang="en-US" sz="2400" dirty="0" smtClean="0"/>
              <a:t> 기회를 갖도록 급성 간염 진단 후 </a:t>
            </a:r>
            <a:r>
              <a:rPr lang="en-US" altLang="ko-KR" sz="2400" dirty="0" smtClean="0"/>
              <a:t>8-12</a:t>
            </a:r>
            <a:r>
              <a:rPr lang="ko-KR" altLang="en-US" sz="2400" dirty="0" smtClean="0"/>
              <a:t>주 연기할 수 있음</a:t>
            </a:r>
            <a:endParaRPr lang="en-US" altLang="ko-KR" sz="2400" dirty="0" smtClean="0"/>
          </a:p>
          <a:p>
            <a:pPr lvl="1"/>
            <a:r>
              <a:rPr lang="ko-KR" altLang="en-US" sz="2400" dirty="0" smtClean="0"/>
              <a:t>치료 기간은 </a:t>
            </a:r>
            <a:r>
              <a:rPr lang="en-US" altLang="ko-KR" sz="2400" dirty="0" smtClean="0"/>
              <a:t>12</a:t>
            </a:r>
            <a:r>
              <a:rPr lang="ko-KR" altLang="en-US" sz="2400" dirty="0" smtClean="0"/>
              <a:t>주임</a:t>
            </a:r>
            <a:endParaRPr lang="en-US" altLang="ko-KR" sz="2400" dirty="0" smtClean="0"/>
          </a:p>
          <a:p>
            <a:pPr lvl="1"/>
            <a:endParaRPr lang="en-US" altLang="ko-KR" sz="2400" dirty="0" smtClean="0"/>
          </a:p>
          <a:p>
            <a:r>
              <a:rPr lang="en-US" altLang="ko-KR" sz="2800" dirty="0" smtClean="0"/>
              <a:t>DAA</a:t>
            </a:r>
            <a:r>
              <a:rPr lang="ko-KR" altLang="en-US" sz="2800" dirty="0" smtClean="0"/>
              <a:t>을</a:t>
            </a:r>
            <a:r>
              <a:rPr lang="en-US" altLang="ko-KR" sz="2800" dirty="0"/>
              <a:t> </a:t>
            </a:r>
            <a:r>
              <a:rPr lang="ko-KR" altLang="en-US" sz="2800" dirty="0" smtClean="0"/>
              <a:t>이용한 치료의 고려</a:t>
            </a:r>
            <a:endParaRPr lang="en-US" altLang="ko-KR" sz="2800" dirty="0" smtClean="0"/>
          </a:p>
          <a:p>
            <a:pPr lvl="1"/>
            <a:r>
              <a:rPr lang="ko-KR" altLang="en-US" sz="2400" dirty="0" smtClean="0"/>
              <a:t>급성 </a:t>
            </a:r>
            <a:r>
              <a:rPr lang="en-US" altLang="ko-KR" sz="2400" dirty="0" smtClean="0"/>
              <a:t>C</a:t>
            </a:r>
            <a:r>
              <a:rPr lang="ko-KR" altLang="en-US" sz="2400" dirty="0" err="1" smtClean="0"/>
              <a:t>형간염</a:t>
            </a:r>
            <a:r>
              <a:rPr lang="ko-KR" altLang="en-US" sz="2400" dirty="0" smtClean="0"/>
              <a:t> 환자의 </a:t>
            </a:r>
            <a:r>
              <a:rPr lang="ko-KR" altLang="en-US" sz="2400" dirty="0" err="1" smtClean="0"/>
              <a:t>자연관해를</a:t>
            </a:r>
            <a:r>
              <a:rPr lang="ko-KR" altLang="en-US" sz="2400" dirty="0" smtClean="0"/>
              <a:t> 기다리면서 </a:t>
            </a:r>
            <a:r>
              <a:rPr lang="en-US" altLang="ko-KR" sz="2400" b="1" u="sng" dirty="0" smtClean="0"/>
              <a:t>6</a:t>
            </a:r>
            <a:r>
              <a:rPr lang="ko-KR" altLang="en-US" sz="2400" b="1" u="sng" dirty="0" smtClean="0"/>
              <a:t>개월 이상 경과관찰 후</a:t>
            </a:r>
            <a:r>
              <a:rPr lang="ko-KR" altLang="en-US" sz="2400" u="sng" dirty="0" smtClean="0"/>
              <a:t> </a:t>
            </a:r>
            <a:r>
              <a:rPr lang="ko-KR" altLang="en-US" sz="2400" b="1" u="sng" dirty="0" smtClean="0"/>
              <a:t>만성 </a:t>
            </a:r>
            <a:r>
              <a:rPr lang="en-US" altLang="ko-KR" sz="2400" b="1" u="sng" dirty="0" smtClean="0"/>
              <a:t>C</a:t>
            </a:r>
            <a:r>
              <a:rPr lang="ko-KR" altLang="en-US" sz="2400" b="1" u="sng" dirty="0" smtClean="0"/>
              <a:t>형간염에 준하여</a:t>
            </a:r>
            <a:r>
              <a:rPr lang="ko-KR" altLang="en-US" sz="2400" b="1" dirty="0" smtClean="0"/>
              <a:t> </a:t>
            </a:r>
            <a:r>
              <a:rPr lang="ko-KR" altLang="en-US" sz="2400" dirty="0" smtClean="0"/>
              <a:t>치료할 수 있음</a:t>
            </a:r>
            <a:endParaRPr lang="ko-KR" altLang="en-US" sz="2400" dirty="0"/>
          </a:p>
        </p:txBody>
      </p:sp>
      <p:sp>
        <p:nvSpPr>
          <p:cNvPr id="4" name="직사각형 3"/>
          <p:cNvSpPr/>
          <p:nvPr/>
        </p:nvSpPr>
        <p:spPr>
          <a:xfrm>
            <a:off x="107504" y="89972"/>
            <a:ext cx="1296144" cy="338554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o-KR" altLang="en-US" sz="1600" b="1" dirty="0" err="1"/>
              <a:t>대한간학회</a:t>
            </a:r>
            <a:endParaRPr lang="ko-KR" altLang="en-US" sz="1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치료 중 및 종료 후 모니터링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r>
              <a:rPr lang="en-US" altLang="ko-KR" sz="2400" dirty="0" smtClean="0"/>
              <a:t>DAA </a:t>
            </a:r>
            <a:r>
              <a:rPr lang="ko-KR" altLang="en-US" sz="2400" dirty="0" smtClean="0"/>
              <a:t>치료제</a:t>
            </a:r>
            <a:endParaRPr lang="en-US" altLang="ko-KR" sz="2400" dirty="0" smtClean="0"/>
          </a:p>
          <a:p>
            <a:pPr lvl="1"/>
            <a:r>
              <a:rPr lang="ko-KR" altLang="en-US" sz="2000" dirty="0" smtClean="0"/>
              <a:t>약제에 따라 치료 </a:t>
            </a:r>
            <a:r>
              <a:rPr lang="en-US" altLang="ko-KR" sz="2000" dirty="0" smtClean="0"/>
              <a:t>4</a:t>
            </a:r>
            <a:r>
              <a:rPr lang="ko-KR" altLang="en-US" sz="2000" dirty="0" smtClean="0"/>
              <a:t>주</a:t>
            </a:r>
            <a:r>
              <a:rPr lang="en-US" altLang="ko-KR" sz="2000" dirty="0" smtClean="0"/>
              <a:t>, 8</a:t>
            </a:r>
            <a:r>
              <a:rPr lang="ko-KR" altLang="en-US" sz="2000" dirty="0" smtClean="0"/>
              <a:t>주</a:t>
            </a:r>
            <a:r>
              <a:rPr lang="en-US" altLang="ko-KR" sz="2000" dirty="0" smtClean="0"/>
              <a:t>, 12-24</a:t>
            </a:r>
            <a:r>
              <a:rPr lang="ko-KR" altLang="en-US" sz="2000" dirty="0" smtClean="0"/>
              <a:t>주 또는 치료 종료시점에 혈중 </a:t>
            </a:r>
            <a:r>
              <a:rPr lang="en-US" altLang="ko-KR" sz="2000" dirty="0" smtClean="0"/>
              <a:t>HCV RNA</a:t>
            </a:r>
            <a:r>
              <a:rPr lang="ko-KR" altLang="en-US" sz="2000" dirty="0" smtClean="0"/>
              <a:t>을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검사함</a:t>
            </a:r>
            <a:endParaRPr lang="en-US" altLang="ko-KR" sz="2000" dirty="0" smtClean="0"/>
          </a:p>
          <a:p>
            <a:pPr lvl="1"/>
            <a:r>
              <a:rPr lang="ko-KR" altLang="en-US" sz="2000" dirty="0" smtClean="0"/>
              <a:t>치료 </a:t>
            </a:r>
            <a:r>
              <a:rPr lang="en-US" altLang="ko-KR" sz="2000" dirty="0" smtClean="0"/>
              <a:t>4</a:t>
            </a:r>
            <a:r>
              <a:rPr lang="ko-KR" altLang="en-US" sz="2000" dirty="0" smtClean="0"/>
              <a:t>주째 </a:t>
            </a:r>
            <a:r>
              <a:rPr lang="en-US" altLang="ko-KR" sz="2000" dirty="0" smtClean="0"/>
              <a:t>HCV RNA</a:t>
            </a:r>
            <a:r>
              <a:rPr lang="ko-KR" altLang="en-US" sz="2000" dirty="0" smtClean="0"/>
              <a:t>가 음전되지 않을 경우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치료 </a:t>
            </a:r>
            <a:r>
              <a:rPr lang="en-US" altLang="ko-KR" sz="2000" dirty="0" smtClean="0"/>
              <a:t>6</a:t>
            </a:r>
            <a:r>
              <a:rPr lang="ko-KR" altLang="en-US" sz="2000" dirty="0" smtClean="0"/>
              <a:t>주째 </a:t>
            </a:r>
            <a:r>
              <a:rPr lang="ko-KR" altLang="en-US" sz="2000" dirty="0" err="1" smtClean="0"/>
              <a:t>재검하여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HCV RNA</a:t>
            </a:r>
            <a:r>
              <a:rPr lang="ko-KR" altLang="en-US" sz="2000" dirty="0" smtClean="0"/>
              <a:t>가 치료 </a:t>
            </a:r>
            <a:r>
              <a:rPr lang="en-US" altLang="ko-KR" sz="2000" dirty="0" smtClean="0"/>
              <a:t>4</a:t>
            </a:r>
            <a:r>
              <a:rPr lang="ko-KR" altLang="en-US" sz="2000" dirty="0" smtClean="0"/>
              <a:t>주째보다 </a:t>
            </a:r>
            <a:r>
              <a:rPr lang="en-US" altLang="ko-KR" sz="2000" dirty="0" smtClean="0"/>
              <a:t>10</a:t>
            </a:r>
            <a:r>
              <a:rPr lang="ko-KR" altLang="en-US" sz="2000" dirty="0" smtClean="0"/>
              <a:t>배 이상 상승하면 치료 중단을 고려함</a:t>
            </a:r>
            <a:endParaRPr lang="en-US" altLang="ko-KR" sz="2000" dirty="0" smtClean="0"/>
          </a:p>
          <a:p>
            <a:pPr lvl="1"/>
            <a:endParaRPr lang="en-US" altLang="ko-KR" sz="800" dirty="0" smtClean="0"/>
          </a:p>
          <a:p>
            <a:r>
              <a:rPr lang="en-US" altLang="ko-KR" sz="2400" dirty="0" smtClean="0"/>
              <a:t>PEG-IFN </a:t>
            </a:r>
            <a:r>
              <a:rPr lang="el-GR" altLang="ko-KR" sz="2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α</a:t>
            </a:r>
            <a:r>
              <a:rPr lang="en-US" altLang="ko-KR" sz="2400" dirty="0" smtClean="0"/>
              <a:t> + ribavirin</a:t>
            </a:r>
          </a:p>
          <a:p>
            <a:pPr lvl="1"/>
            <a:r>
              <a:rPr lang="en-US" altLang="ko-KR" sz="2000" dirty="0" smtClean="0"/>
              <a:t>HCV </a:t>
            </a:r>
            <a:r>
              <a:rPr lang="ko-KR" altLang="en-US" sz="2000" dirty="0" smtClean="0"/>
              <a:t>유전자형에 따라 치료 </a:t>
            </a:r>
            <a:r>
              <a:rPr lang="en-US" altLang="ko-KR" sz="2000" dirty="0" smtClean="0"/>
              <a:t>4</a:t>
            </a:r>
            <a:r>
              <a:rPr lang="ko-KR" altLang="en-US" sz="2000" dirty="0" smtClean="0"/>
              <a:t>주</a:t>
            </a:r>
            <a:r>
              <a:rPr lang="en-US" altLang="ko-KR" sz="2000" dirty="0" smtClean="0"/>
              <a:t>, 12</a:t>
            </a:r>
            <a:r>
              <a:rPr lang="ko-KR" altLang="en-US" sz="2000" dirty="0" smtClean="0"/>
              <a:t>주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치료종료 시점</a:t>
            </a:r>
            <a:r>
              <a:rPr lang="en-US" altLang="ko-KR" sz="2000" dirty="0" smtClean="0"/>
              <a:t>(24</a:t>
            </a:r>
            <a:r>
              <a:rPr lang="ko-KR" altLang="en-US" sz="2000" dirty="0" smtClean="0"/>
              <a:t>주 또는 </a:t>
            </a:r>
            <a:r>
              <a:rPr lang="en-US" altLang="ko-KR" sz="2000" dirty="0" smtClean="0"/>
              <a:t>48</a:t>
            </a:r>
            <a:r>
              <a:rPr lang="ko-KR" altLang="en-US" sz="2000" dirty="0" smtClean="0"/>
              <a:t>주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에 혈중 </a:t>
            </a:r>
            <a:r>
              <a:rPr lang="en-US" altLang="ko-KR" sz="2000" dirty="0" smtClean="0"/>
              <a:t>HCV RNA</a:t>
            </a:r>
            <a:r>
              <a:rPr lang="ko-KR" altLang="en-US" sz="2000" dirty="0" smtClean="0"/>
              <a:t>을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검사함</a:t>
            </a:r>
            <a:endParaRPr lang="en-US" altLang="ko-KR" sz="2000" dirty="0" smtClean="0"/>
          </a:p>
          <a:p>
            <a:pPr lvl="1"/>
            <a:endParaRPr lang="en-US" altLang="ko-KR" sz="800" dirty="0" smtClean="0"/>
          </a:p>
          <a:p>
            <a:r>
              <a:rPr lang="en-US" altLang="ko-KR" sz="2400" dirty="0" smtClean="0"/>
              <a:t>SVR </a:t>
            </a:r>
            <a:r>
              <a:rPr lang="ko-KR" altLang="en-US" sz="2400" dirty="0" smtClean="0"/>
              <a:t>도달 여부 확인</a:t>
            </a:r>
            <a:endParaRPr lang="en-US" altLang="ko-KR" sz="2400" dirty="0" smtClean="0"/>
          </a:p>
          <a:p>
            <a:pPr lvl="1"/>
            <a:r>
              <a:rPr lang="ko-KR" altLang="en-US" sz="2000" dirty="0" smtClean="0"/>
              <a:t>치료 종료 후 </a:t>
            </a:r>
            <a:r>
              <a:rPr lang="en-US" altLang="ko-KR" sz="2000" dirty="0" smtClean="0"/>
              <a:t>12</a:t>
            </a:r>
            <a:r>
              <a:rPr lang="ko-KR" altLang="en-US" sz="2000" dirty="0" smtClean="0"/>
              <a:t>주 또는 </a:t>
            </a:r>
            <a:r>
              <a:rPr lang="en-US" altLang="ko-KR" sz="2000" dirty="0" smtClean="0"/>
              <a:t>24</a:t>
            </a:r>
            <a:r>
              <a:rPr lang="ko-KR" altLang="en-US" sz="2000" dirty="0" smtClean="0"/>
              <a:t>주째 혈중 </a:t>
            </a:r>
            <a:r>
              <a:rPr lang="en-US" altLang="ko-KR" sz="2000" dirty="0" smtClean="0"/>
              <a:t>HCV RNA </a:t>
            </a:r>
            <a:r>
              <a:rPr lang="ko-KR" altLang="en-US" sz="2000" dirty="0" smtClean="0"/>
              <a:t>농도를 측정함</a:t>
            </a:r>
            <a:endParaRPr lang="en-US" altLang="ko-KR" sz="2000" dirty="0" smtClean="0"/>
          </a:p>
          <a:p>
            <a:pPr lvl="1"/>
            <a:endParaRPr lang="en-US" altLang="ko-KR" sz="2000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107504" y="89972"/>
            <a:ext cx="1296144" cy="338554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o-KR" altLang="en-US" sz="1600" b="1" dirty="0" err="1"/>
              <a:t>대한간학회</a:t>
            </a:r>
            <a:endParaRPr lang="ko-KR" altLang="en-US" sz="1600" b="1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891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특수 환자에 대한 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만성 </a:t>
            </a:r>
            <a:r>
              <a:rPr lang="ko-KR" altLang="en-US" dirty="0" err="1" smtClean="0"/>
              <a:t>콩팥병</a:t>
            </a:r>
            <a:r>
              <a:rPr lang="ko-KR" altLang="en-US" dirty="0" smtClean="0"/>
              <a:t> 환자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GFR 30-80 mL/min</a:t>
            </a:r>
          </a:p>
          <a:p>
            <a:pPr lvl="2"/>
            <a:r>
              <a:rPr lang="en-US" altLang="ko-KR" dirty="0" smtClean="0"/>
              <a:t>DAA</a:t>
            </a:r>
            <a:r>
              <a:rPr lang="ko-KR" altLang="en-US" dirty="0" smtClean="0"/>
              <a:t>의 용량 조절은 필요하지 않음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GFR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≤</a:t>
            </a:r>
            <a:r>
              <a:rPr lang="en-US" altLang="ko-KR" dirty="0" smtClean="0"/>
              <a:t>30 mL/min</a:t>
            </a:r>
          </a:p>
          <a:p>
            <a:pPr lvl="2"/>
            <a:r>
              <a:rPr lang="en-US" altLang="ko-KR" b="1" dirty="0" smtClean="0"/>
              <a:t>DAA</a:t>
            </a:r>
            <a:r>
              <a:rPr lang="ko-KR" altLang="en-US" b="1" dirty="0" smtClean="0"/>
              <a:t>의 효과와 안전성은 아직 명확하지 않음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r>
              <a:rPr lang="ko-KR" altLang="en-US" dirty="0" smtClean="0"/>
              <a:t>혈액 투석을 요하지 않는 중한 콩팥기능 장애</a:t>
            </a:r>
            <a:r>
              <a:rPr lang="en-US" altLang="ko-KR" dirty="0" smtClean="0"/>
              <a:t>(GFR 15-59 mL/min) </a:t>
            </a:r>
            <a:r>
              <a:rPr lang="ko-KR" altLang="en-US" dirty="0" smtClean="0"/>
              <a:t>환자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부작용을 면밀히 관찰하며 감량된 </a:t>
            </a:r>
            <a:r>
              <a:rPr lang="en-US" altLang="ko-KR" dirty="0" smtClean="0"/>
              <a:t>PEG-IFN </a:t>
            </a:r>
            <a:r>
              <a:rPr lang="el-GR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α</a:t>
            </a:r>
            <a:r>
              <a:rPr lang="en-US" altLang="ko-KR" dirty="0" smtClean="0"/>
              <a:t> + ribavirin  </a:t>
            </a:r>
            <a:r>
              <a:rPr lang="ko-KR" altLang="en-US" dirty="0" smtClean="0"/>
              <a:t>병합요법을 사용할 수 있음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투석 중인 만성 </a:t>
            </a:r>
            <a:r>
              <a:rPr lang="en-US" altLang="ko-KR" dirty="0" smtClean="0"/>
              <a:t>C</a:t>
            </a:r>
            <a:r>
              <a:rPr lang="ko-KR" altLang="en-US" dirty="0" err="1" smtClean="0"/>
              <a:t>형간염</a:t>
            </a:r>
            <a:r>
              <a:rPr lang="ko-KR" altLang="en-US" dirty="0" smtClean="0"/>
              <a:t> 환자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Interferon </a:t>
            </a:r>
            <a:r>
              <a:rPr lang="el-GR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α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또는</a:t>
            </a:r>
            <a:r>
              <a:rPr lang="en-US" altLang="ko-KR" dirty="0" smtClean="0"/>
              <a:t> </a:t>
            </a:r>
            <a:r>
              <a:rPr lang="ko-KR" altLang="en-US" dirty="0" smtClean="0"/>
              <a:t>감량된 </a:t>
            </a:r>
            <a:r>
              <a:rPr lang="en-US" altLang="ko-KR" dirty="0" smtClean="0"/>
              <a:t>PEG-IFN </a:t>
            </a:r>
            <a:r>
              <a:rPr lang="el-GR" altLang="ko-KR" dirty="0">
                <a:latin typeface="맑은 고딕" panose="020B0503020000020004" pitchFamily="50" charset="-127"/>
              </a:rPr>
              <a:t>α </a:t>
            </a:r>
            <a:r>
              <a:rPr lang="ko-KR" altLang="en-US" dirty="0" smtClean="0"/>
              <a:t>단독으로 치료할 수 있음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07504" y="89972"/>
            <a:ext cx="1296144" cy="338554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o-KR" altLang="en-US" sz="1600" b="1" dirty="0" err="1"/>
              <a:t>대한간학회</a:t>
            </a:r>
            <a:endParaRPr lang="ko-KR" altLang="en-US" sz="1600" b="1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274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1547664" y="4875237"/>
            <a:ext cx="6480720" cy="1362075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Thank you</a:t>
            </a:r>
            <a:r>
              <a:rPr lang="en-US" altLang="ko-KR" dirty="0" smtClean="0"/>
              <a:t>!</a:t>
            </a:r>
            <a:br>
              <a:rPr lang="en-US" altLang="ko-KR" dirty="0" smtClean="0"/>
            </a:br>
            <a:r>
              <a:rPr lang="en-US" altLang="ko-KR" dirty="0" smtClean="0"/>
              <a:t>Questions?    </a:t>
            </a:r>
            <a:br>
              <a:rPr lang="en-US" altLang="ko-KR" dirty="0" smtClean="0"/>
            </a:br>
            <a:r>
              <a:rPr lang="en-US" altLang="ko-KR" dirty="0" smtClean="0"/>
              <a:t> </a:t>
            </a:r>
            <a:r>
              <a:rPr lang="en-US" altLang="ko-KR" dirty="0" smtClean="0"/>
              <a:t>    </a:t>
            </a:r>
            <a:r>
              <a:rPr lang="en-US" altLang="ko-KR" sz="3100" dirty="0" smtClean="0"/>
              <a:t>yunlee@dankook.ac.kr</a:t>
            </a:r>
            <a:r>
              <a:rPr lang="en-US" altLang="ko-KR" sz="3100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279603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5141168"/>
          </a:xfrm>
        </p:spPr>
        <p:txBody>
          <a:bodyPr>
            <a:normAutofit/>
          </a:bodyPr>
          <a:lstStyle/>
          <a:p>
            <a:r>
              <a:rPr lang="ko-KR" altLang="en-US" sz="2700" dirty="0"/>
              <a:t>전 세계적으로 만성 간질환을 유발하는 주요 원인 중 </a:t>
            </a:r>
            <a:r>
              <a:rPr lang="ko-KR" altLang="en-US" sz="2700" dirty="0" smtClean="0"/>
              <a:t>하나임</a:t>
            </a:r>
            <a:endParaRPr lang="en-US" altLang="ko-KR" sz="2700" dirty="0"/>
          </a:p>
          <a:p>
            <a:pPr lvl="1"/>
            <a:r>
              <a:rPr lang="ko-KR" altLang="en-US" sz="2300" dirty="0"/>
              <a:t>만성화되면 </a:t>
            </a:r>
            <a:r>
              <a:rPr lang="ko-KR" altLang="en-US" sz="2300" dirty="0" smtClean="0"/>
              <a:t>간의 조직학적 변화</a:t>
            </a:r>
            <a:r>
              <a:rPr lang="en-US" altLang="ko-KR" sz="2300" dirty="0" smtClean="0"/>
              <a:t>(</a:t>
            </a:r>
            <a:r>
              <a:rPr lang="ko-KR" altLang="en-US" sz="2300" dirty="0" smtClean="0"/>
              <a:t>간 </a:t>
            </a:r>
            <a:r>
              <a:rPr lang="ko-KR" altLang="en-US" sz="2300" dirty="0"/>
              <a:t>섬유화</a:t>
            </a:r>
            <a:r>
              <a:rPr lang="en-US" altLang="ko-KR" sz="2300" dirty="0"/>
              <a:t>, </a:t>
            </a:r>
            <a:r>
              <a:rPr lang="ko-KR" altLang="en-US" sz="2300" dirty="0" err="1"/>
              <a:t>간경변증</a:t>
            </a:r>
            <a:r>
              <a:rPr lang="en-US" altLang="ko-KR" sz="2300" dirty="0"/>
              <a:t>, </a:t>
            </a:r>
            <a:r>
              <a:rPr lang="ko-KR" altLang="en-US" sz="2300" dirty="0"/>
              <a:t>간세포암종 </a:t>
            </a:r>
            <a:r>
              <a:rPr lang="ko-KR" altLang="en-US" sz="2300" dirty="0" smtClean="0"/>
              <a:t>등</a:t>
            </a:r>
            <a:r>
              <a:rPr lang="en-US" altLang="ko-KR" sz="2300" dirty="0" smtClean="0"/>
              <a:t>)</a:t>
            </a:r>
            <a:r>
              <a:rPr lang="ko-KR" altLang="en-US" sz="2300" dirty="0" smtClean="0"/>
              <a:t>가 </a:t>
            </a:r>
            <a:r>
              <a:rPr lang="ko-KR" altLang="en-US" sz="2300" dirty="0"/>
              <a:t>초래될 수 있음</a:t>
            </a:r>
            <a:endParaRPr lang="en-US" altLang="ko-KR" sz="2300" dirty="0"/>
          </a:p>
          <a:p>
            <a:r>
              <a:rPr lang="en-US" altLang="ko-KR" sz="2700" dirty="0"/>
              <a:t>HCV </a:t>
            </a:r>
            <a:r>
              <a:rPr lang="ko-KR" altLang="en-US" sz="2700" dirty="0"/>
              <a:t>유병률</a:t>
            </a:r>
            <a:endParaRPr lang="en-US" altLang="ko-KR" sz="2700" dirty="0"/>
          </a:p>
          <a:p>
            <a:pPr lvl="1"/>
            <a:r>
              <a:rPr lang="ko-KR" altLang="en-US" sz="2300" dirty="0"/>
              <a:t>전체</a:t>
            </a:r>
            <a:r>
              <a:rPr lang="en-US" altLang="ko-KR" sz="2300" dirty="0"/>
              <a:t> 1.6% (2014), </a:t>
            </a:r>
            <a:r>
              <a:rPr lang="ko-KR" altLang="en-US" sz="2300" dirty="0"/>
              <a:t>한국</a:t>
            </a:r>
            <a:r>
              <a:rPr lang="en-US" altLang="ko-KR" sz="2300" dirty="0"/>
              <a:t> 0.68% (2012-2014)</a:t>
            </a:r>
          </a:p>
          <a:p>
            <a:pPr lvl="2"/>
            <a:r>
              <a:rPr lang="ko-KR" altLang="en-US" sz="2000" dirty="0"/>
              <a:t>국내에서는 </a:t>
            </a:r>
            <a:r>
              <a:rPr lang="en-US" altLang="ko-KR" sz="2000" dirty="0"/>
              <a:t>C</a:t>
            </a:r>
            <a:r>
              <a:rPr lang="ko-KR" altLang="en-US" sz="2000" dirty="0" err="1"/>
              <a:t>형간염이</a:t>
            </a:r>
            <a:r>
              <a:rPr lang="ko-KR" altLang="en-US" sz="2000" dirty="0"/>
              <a:t> </a:t>
            </a:r>
            <a:r>
              <a:rPr lang="ko-KR" altLang="en-US" sz="2000" dirty="0" err="1"/>
              <a:t>법정감염병</a:t>
            </a:r>
            <a:r>
              <a:rPr lang="ko-KR" altLang="en-US" sz="2000" dirty="0"/>
              <a:t> 중 </a:t>
            </a:r>
            <a:r>
              <a:rPr lang="ko-KR" altLang="en-US" sz="2000" b="1" u="sng" dirty="0" smtClean="0"/>
              <a:t>제</a:t>
            </a:r>
            <a:r>
              <a:rPr lang="en-US" altLang="ko-KR" sz="2000" b="1" u="sng" dirty="0" smtClean="0"/>
              <a:t>3</a:t>
            </a:r>
            <a:r>
              <a:rPr lang="ko-KR" altLang="en-US" sz="2000" b="1" u="sng" dirty="0" smtClean="0"/>
              <a:t>군 </a:t>
            </a:r>
            <a:r>
              <a:rPr lang="ko-KR" altLang="en-US" sz="2000" b="1" u="sng" dirty="0" err="1" smtClean="0"/>
              <a:t>감염병</a:t>
            </a:r>
            <a:r>
              <a:rPr lang="ko-KR" altLang="en-US" sz="2000" dirty="0" err="1" smtClean="0"/>
              <a:t>에</a:t>
            </a:r>
            <a:r>
              <a:rPr lang="ko-KR" altLang="en-US" sz="2000" dirty="0" smtClean="0"/>
              <a:t> 속함 </a:t>
            </a:r>
            <a:r>
              <a:rPr lang="en-US" altLang="ko-KR" sz="2000" dirty="0" smtClean="0"/>
              <a:t>(2017.06.~) </a:t>
            </a:r>
            <a:r>
              <a:rPr lang="en-US" altLang="ko-KR" sz="2000" dirty="0" smtClean="0">
                <a:sym typeface="Wingdings" panose="05000000000000000000" pitchFamily="2" charset="2"/>
              </a:rPr>
              <a:t> </a:t>
            </a:r>
            <a:r>
              <a:rPr lang="ko-KR" altLang="en-US" sz="2000" dirty="0" smtClean="0">
                <a:sym typeface="Wingdings" panose="05000000000000000000" pitchFamily="2" charset="2"/>
              </a:rPr>
              <a:t>모든 </a:t>
            </a:r>
            <a:r>
              <a:rPr lang="en-US" altLang="ko-KR" sz="2000" dirty="0" smtClean="0">
                <a:sym typeface="Wingdings" panose="05000000000000000000" pitchFamily="2" charset="2"/>
              </a:rPr>
              <a:t>C</a:t>
            </a:r>
            <a:r>
              <a:rPr lang="ko-KR" altLang="en-US" sz="2000" dirty="0" smtClean="0">
                <a:sym typeface="Wingdings" panose="05000000000000000000" pitchFamily="2" charset="2"/>
              </a:rPr>
              <a:t>형 간염 환자는 발견 즉시 지역보건소에 보고할 것</a:t>
            </a:r>
            <a:endParaRPr lang="en-US" altLang="ko-KR" sz="2000" dirty="0"/>
          </a:p>
          <a:p>
            <a:r>
              <a:rPr lang="en-US" altLang="ko-KR" sz="2700" dirty="0"/>
              <a:t>HCV </a:t>
            </a:r>
            <a:r>
              <a:rPr lang="ko-KR" altLang="en-US" sz="2700" dirty="0"/>
              <a:t>유전자형 분포</a:t>
            </a:r>
            <a:endParaRPr lang="en-US" altLang="ko-KR" sz="2700" dirty="0"/>
          </a:p>
          <a:p>
            <a:pPr lvl="1"/>
            <a:r>
              <a:rPr lang="ko-KR" altLang="en-US" sz="2300" dirty="0"/>
              <a:t>전 세계적으로 흔한 유전자형</a:t>
            </a:r>
            <a:r>
              <a:rPr lang="en-US" altLang="ko-KR" sz="2300" dirty="0"/>
              <a:t>: 1, 2, 3</a:t>
            </a:r>
          </a:p>
          <a:p>
            <a:pPr lvl="1"/>
            <a:r>
              <a:rPr lang="ko-KR" altLang="en-US" sz="2300" dirty="0"/>
              <a:t>국내에서 흔한 유전자형</a:t>
            </a:r>
            <a:r>
              <a:rPr lang="en-US" altLang="ko-KR" sz="2300" dirty="0"/>
              <a:t>: </a:t>
            </a:r>
            <a:r>
              <a:rPr lang="en-US" altLang="ko-KR" sz="2300" b="1" dirty="0"/>
              <a:t>1b</a:t>
            </a:r>
            <a:r>
              <a:rPr lang="en-US" altLang="ko-KR" sz="2300" dirty="0"/>
              <a:t> (45-59%), </a:t>
            </a:r>
            <a:r>
              <a:rPr lang="en-US" altLang="ko-KR" sz="2300" b="1" dirty="0"/>
              <a:t>2a</a:t>
            </a:r>
            <a:r>
              <a:rPr lang="en-US" altLang="ko-KR" sz="2300" dirty="0"/>
              <a:t> (26-51</a:t>
            </a:r>
            <a:r>
              <a:rPr lang="en-US" altLang="ko-KR" sz="2300" dirty="0" smtClean="0"/>
              <a:t>%)</a:t>
            </a:r>
            <a:endParaRPr lang="en-US" altLang="ko-KR" sz="23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C</a:t>
            </a:r>
            <a:r>
              <a:rPr lang="ko-KR" altLang="en-US" dirty="0"/>
              <a:t>형 간염 바이러스 감염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(Hepatitis C  Virus (HCV) Infection)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351012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672208"/>
            <a:ext cx="8109857" cy="2692896"/>
          </a:xfrm>
        </p:spPr>
        <p:txBody>
          <a:bodyPr>
            <a:normAutofit/>
          </a:bodyPr>
          <a:lstStyle/>
          <a:p>
            <a:r>
              <a:rPr lang="ko-KR" altLang="en-US" sz="2800" dirty="0" smtClean="0"/>
              <a:t>감염경로</a:t>
            </a:r>
            <a:endParaRPr lang="en-US" altLang="ko-KR" sz="2800" dirty="0" smtClean="0"/>
          </a:p>
          <a:p>
            <a:pPr lvl="1"/>
            <a:r>
              <a:rPr lang="ko-KR" altLang="en-US" sz="2400" dirty="0" smtClean="0"/>
              <a:t>침입적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수혈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주사기 공동사용 </a:t>
            </a:r>
            <a:r>
              <a:rPr lang="en-US" altLang="ko-KR" sz="2400" dirty="0" smtClean="0"/>
              <a:t>(ex. </a:t>
            </a:r>
            <a:r>
              <a:rPr lang="ko-KR" altLang="en-US" sz="2400" dirty="0" smtClean="0"/>
              <a:t>약물 중독자</a:t>
            </a:r>
            <a:r>
              <a:rPr lang="en-US" altLang="ko-KR" sz="2400" dirty="0" smtClean="0"/>
              <a:t>), </a:t>
            </a:r>
            <a:r>
              <a:rPr lang="ko-KR" altLang="en-US" sz="2400" dirty="0" smtClean="0"/>
              <a:t>이식</a:t>
            </a:r>
            <a:endParaRPr lang="en-US" altLang="ko-KR" sz="2400" dirty="0" smtClean="0"/>
          </a:p>
          <a:p>
            <a:pPr lvl="1"/>
            <a:r>
              <a:rPr lang="ko-KR" altLang="en-US" sz="2400" dirty="0" smtClean="0"/>
              <a:t>비침입적</a:t>
            </a:r>
            <a:r>
              <a:rPr lang="en-US" altLang="ko-KR" sz="2400" dirty="0" smtClean="0"/>
              <a:t>:</a:t>
            </a:r>
            <a:r>
              <a:rPr lang="ko-KR" altLang="en-US" sz="2400" dirty="0" smtClean="0"/>
              <a:t>성교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체액 접촉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모자간 수직감염</a:t>
            </a:r>
            <a:endParaRPr lang="en-US" altLang="ko-KR" sz="2400" dirty="0"/>
          </a:p>
          <a:p>
            <a:pPr lvl="1"/>
            <a:endParaRPr lang="en-US" altLang="ko-KR" sz="900" dirty="0"/>
          </a:p>
          <a:p>
            <a:r>
              <a:rPr lang="en-US" altLang="ko-KR" sz="2800" dirty="0"/>
              <a:t>HCV </a:t>
            </a:r>
            <a:r>
              <a:rPr lang="ko-KR" altLang="en-US" sz="2800" dirty="0"/>
              <a:t>감염의 자연 경과</a:t>
            </a:r>
          </a:p>
          <a:p>
            <a:endParaRPr lang="ko-KR" altLang="en-US" sz="2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C</a:t>
            </a:r>
            <a:r>
              <a:rPr lang="ko-KR" altLang="en-US" dirty="0"/>
              <a:t>형 간염 바이러스 감염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(Hepatitis C  Virus (HCV) Infection)</a:t>
            </a:r>
            <a:endParaRPr lang="ko-KR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3789040"/>
            <a:ext cx="8064896" cy="2481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3568" y="457992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bg1"/>
                </a:solidFill>
              </a:rPr>
              <a:t>C</a:t>
            </a:r>
            <a:r>
              <a:rPr lang="ko-KR" altLang="en-US" sz="1200" dirty="0" smtClean="0">
                <a:solidFill>
                  <a:schemeClr val="bg1"/>
                </a:solidFill>
              </a:rPr>
              <a:t>형 간염 감염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1720" y="4810752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만성 감염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9872" y="471841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경미한 </a:t>
            </a:r>
            <a:endParaRPr lang="en-US" altLang="ko-KR" sz="1200" dirty="0" smtClean="0">
              <a:solidFill>
                <a:schemeClr val="bg1"/>
              </a:solidFill>
            </a:endParaRPr>
          </a:p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섬유화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16016" y="4718418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중등도</a:t>
            </a:r>
            <a:r>
              <a:rPr lang="en-US" altLang="ko-KR" sz="1200" dirty="0" smtClean="0">
                <a:solidFill>
                  <a:schemeClr val="bg1"/>
                </a:solidFill>
              </a:rPr>
              <a:t>-</a:t>
            </a:r>
            <a:r>
              <a:rPr lang="ko-KR" altLang="en-US" sz="1200" dirty="0" smtClean="0">
                <a:solidFill>
                  <a:schemeClr val="bg1"/>
                </a:solidFill>
              </a:rPr>
              <a:t>중증의 섬유화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4776227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    </a:t>
            </a:r>
            <a:r>
              <a:rPr lang="ko-KR" altLang="en-US" sz="1200" dirty="0" err="1" smtClean="0">
                <a:solidFill>
                  <a:schemeClr val="bg1"/>
                </a:solidFill>
              </a:rPr>
              <a:t>간경변증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52320" y="471841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비대상성   </a:t>
            </a:r>
            <a:r>
              <a:rPr lang="ko-KR" altLang="en-US" sz="1200" dirty="0" err="1" smtClean="0">
                <a:solidFill>
                  <a:schemeClr val="bg1"/>
                </a:solidFill>
              </a:rPr>
              <a:t>간경변증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5880" y="6021288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smtClean="0">
                <a:solidFill>
                  <a:schemeClr val="bg1"/>
                </a:solidFill>
              </a:rPr>
              <a:t>자연 치유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164288" y="5447347"/>
            <a:ext cx="468052" cy="770578"/>
          </a:xfrm>
          <a:prstGeom prst="rect">
            <a:avLst/>
          </a:prstGeom>
          <a:solidFill>
            <a:srgbClr val="D2232A"/>
          </a:solidFill>
          <a:ln>
            <a:solidFill>
              <a:srgbClr val="D223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7092280" y="5389209"/>
            <a:ext cx="540060" cy="770578"/>
          </a:xfrm>
          <a:prstGeom prst="rect">
            <a:avLst/>
          </a:prstGeom>
          <a:solidFill>
            <a:srgbClr val="D2232A"/>
          </a:solidFill>
          <a:ln>
            <a:solidFill>
              <a:srgbClr val="D223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876256" y="5415607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간세포</a:t>
            </a:r>
            <a:endParaRPr lang="en-US" altLang="ko-KR" sz="1200" dirty="0" smtClean="0">
              <a:solidFill>
                <a:schemeClr val="bg1"/>
              </a:solidFill>
            </a:endParaRPr>
          </a:p>
          <a:p>
            <a:pPr algn="ctr"/>
            <a:r>
              <a:rPr lang="ko-KR" altLang="en-US" sz="1200" dirty="0" err="1" smtClean="0">
                <a:solidFill>
                  <a:schemeClr val="bg1"/>
                </a:solidFill>
              </a:rPr>
              <a:t>암종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7164288" y="6217925"/>
            <a:ext cx="468052" cy="0"/>
          </a:xfrm>
          <a:prstGeom prst="line">
            <a:avLst/>
          </a:prstGeom>
          <a:ln w="28575">
            <a:solidFill>
              <a:srgbClr val="D223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-468560" y="6608385"/>
            <a:ext cx="86764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altLang="ko-KR" sz="1200" dirty="0" smtClean="0"/>
              <a:t>WHO. Guidelines for the screening, care and treatment of persons with chronic hepatitis C infection. 2016.</a:t>
            </a:r>
          </a:p>
        </p:txBody>
      </p:sp>
    </p:spTree>
    <p:extLst>
      <p:ext uri="{BB962C8B-B14F-4D97-AF65-F5344CB8AC3E}">
        <p14:creationId xmlns="" xmlns:p14="http://schemas.microsoft.com/office/powerpoint/2010/main" val="429389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</a:t>
            </a:r>
            <a:r>
              <a:rPr lang="ko-KR" altLang="en-US" dirty="0" smtClean="0"/>
              <a:t>형 간염 진단 검사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3D0F-A5B2-458E-9192-8F7A31ACD4B4}" type="slidenum">
              <a:rPr lang="ko-KR" altLang="en-US" smtClean="0"/>
              <a:pPr/>
              <a:t>6</a:t>
            </a:fld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99592"/>
            <a:ext cx="8424936" cy="5401816"/>
          </a:xfrm>
        </p:spPr>
        <p:txBody>
          <a:bodyPr>
            <a:noAutofit/>
          </a:bodyPr>
          <a:lstStyle/>
          <a:p>
            <a:r>
              <a:rPr lang="ko-KR" altLang="en-US" sz="2400" dirty="0" smtClean="0"/>
              <a:t>선별검사 대상</a:t>
            </a:r>
            <a:endParaRPr lang="en-US" altLang="ko-KR" sz="2400" dirty="0" smtClean="0"/>
          </a:p>
          <a:p>
            <a:pPr lvl="1"/>
            <a:r>
              <a:rPr lang="ko-KR" altLang="en-US" sz="2000" dirty="0" smtClean="0"/>
              <a:t>고위험군뿐 아니라 </a:t>
            </a:r>
            <a:r>
              <a:rPr lang="en-US" altLang="ko-KR" sz="2000" dirty="0" smtClean="0"/>
              <a:t>HCV </a:t>
            </a:r>
            <a:r>
              <a:rPr lang="ko-KR" altLang="en-US" sz="2000" dirty="0" smtClean="0"/>
              <a:t>유병률이 증가하는 </a:t>
            </a:r>
            <a:r>
              <a:rPr lang="en-US" altLang="ko-KR" sz="2000" dirty="0" smtClean="0"/>
              <a:t>40</a:t>
            </a:r>
            <a:r>
              <a:rPr lang="ko-KR" altLang="en-US" sz="2000" dirty="0" smtClean="0"/>
              <a:t>대 이상의 인구에서  시행할 것을 고려함</a:t>
            </a:r>
            <a:endParaRPr lang="en-US" altLang="ko-KR" sz="2000" dirty="0" smtClean="0"/>
          </a:p>
          <a:p>
            <a:r>
              <a:rPr lang="ko-KR" altLang="en-US" sz="2400" dirty="0" smtClean="0"/>
              <a:t>혈청 검사</a:t>
            </a:r>
            <a:r>
              <a:rPr lang="en-US" altLang="ko-KR" sz="2400" dirty="0" smtClean="0"/>
              <a:t>: </a:t>
            </a:r>
            <a:r>
              <a:rPr lang="en-US" altLang="ko-KR" sz="2400" b="1" u="sng" dirty="0" smtClean="0"/>
              <a:t>C</a:t>
            </a:r>
            <a:r>
              <a:rPr lang="ko-KR" altLang="en-US" sz="2400" b="1" u="sng" dirty="0" smtClean="0"/>
              <a:t>형 간염 바이러스 항체</a:t>
            </a:r>
            <a:r>
              <a:rPr lang="en-US" altLang="ko-KR" sz="2400" b="1" u="sng" dirty="0" smtClean="0"/>
              <a:t>(anti-HCV antibody)</a:t>
            </a:r>
            <a:r>
              <a:rPr lang="ko-KR" altLang="en-US" sz="2400" dirty="0" smtClean="0"/>
              <a:t> 검사</a:t>
            </a:r>
            <a:endParaRPr lang="en-US" altLang="ko-KR" sz="2400" dirty="0" smtClean="0"/>
          </a:p>
          <a:p>
            <a:pPr lvl="1"/>
            <a:r>
              <a:rPr lang="ko-KR" altLang="en-US" sz="2000" dirty="0" smtClean="0"/>
              <a:t>이는 </a:t>
            </a:r>
            <a:r>
              <a:rPr lang="en-US" altLang="ko-KR" sz="2000" dirty="0" smtClean="0"/>
              <a:t>C</a:t>
            </a:r>
            <a:r>
              <a:rPr lang="ko-KR" altLang="en-US" sz="2000" dirty="0" smtClean="0"/>
              <a:t>형 간염 바이러스에 대한 항체 여부를 검사하여 이전 노출 및 현재 감염 여부를 나타내는 검사임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현재 감염이 있는지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과거에 노출이 되었는지 여부는 구분 할 수 없음</a:t>
            </a:r>
            <a:endParaRPr lang="en-US" altLang="ko-KR" sz="2000" dirty="0" smtClean="0"/>
          </a:p>
          <a:p>
            <a:pPr lvl="1"/>
            <a:r>
              <a:rPr lang="ko-KR" altLang="en-US" sz="2000" dirty="0" smtClean="0"/>
              <a:t>검사 종류</a:t>
            </a:r>
            <a:r>
              <a:rPr lang="en-US" altLang="ko-KR" sz="2000" dirty="0" smtClean="0"/>
              <a:t>: Enzyme immunoassay (EIA), Recombinant </a:t>
            </a:r>
            <a:r>
              <a:rPr lang="en-US" altLang="ko-KR" sz="2000" dirty="0" err="1" smtClean="0"/>
              <a:t>immunoblot</a:t>
            </a:r>
            <a:r>
              <a:rPr lang="en-US" altLang="ko-KR" sz="2000" dirty="0" smtClean="0"/>
              <a:t> assay (RIBA)</a:t>
            </a:r>
          </a:p>
          <a:p>
            <a:r>
              <a:rPr lang="ko-KR" altLang="en-US" sz="2400" dirty="0" smtClean="0"/>
              <a:t>분자 검사</a:t>
            </a:r>
            <a:r>
              <a:rPr lang="en-US" altLang="ko-KR" sz="2400" dirty="0" smtClean="0"/>
              <a:t>: </a:t>
            </a:r>
            <a:r>
              <a:rPr lang="en-US" altLang="ko-KR" sz="2400" b="1" u="sng" dirty="0" smtClean="0"/>
              <a:t>HCV RNA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검사</a:t>
            </a:r>
            <a:endParaRPr lang="en-US" altLang="ko-KR" sz="2400" dirty="0" smtClean="0"/>
          </a:p>
          <a:p>
            <a:pPr lvl="1"/>
            <a:r>
              <a:rPr lang="ko-KR" altLang="en-US" sz="2000" dirty="0" smtClean="0"/>
              <a:t>혈중에 </a:t>
            </a:r>
            <a:r>
              <a:rPr lang="en-US" altLang="ko-KR" sz="2000" dirty="0" smtClean="0"/>
              <a:t>HCV RNA</a:t>
            </a:r>
            <a:r>
              <a:rPr lang="ko-KR" altLang="en-US" sz="2000" dirty="0"/>
              <a:t> </a:t>
            </a:r>
            <a:r>
              <a:rPr lang="ko-KR" altLang="en-US" sz="2000" dirty="0" smtClean="0"/>
              <a:t>수를 검사함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바이러스 검출 여부 및 현재 감염 여부를 확인 할 수 있음</a:t>
            </a:r>
            <a:r>
              <a:rPr lang="en-US" altLang="ko-KR" sz="2000" dirty="0" smtClean="0"/>
              <a:t>	</a:t>
            </a:r>
          </a:p>
          <a:p>
            <a:pPr lvl="1"/>
            <a:r>
              <a:rPr lang="en-US" altLang="ko-KR" sz="2000" dirty="0" smtClean="0"/>
              <a:t>Real-time PCR</a:t>
            </a:r>
            <a:r>
              <a:rPr lang="ko-KR" altLang="en-US" sz="2000" dirty="0" smtClean="0"/>
              <a:t>을 통해 검사함</a:t>
            </a:r>
            <a:endParaRPr lang="en-US" altLang="ko-KR" sz="2000" dirty="0" smtClean="0"/>
          </a:p>
          <a:p>
            <a:endParaRPr lang="en-US" altLang="ko-KR" sz="2400" dirty="0" smtClean="0"/>
          </a:p>
          <a:p>
            <a:pPr lvl="1"/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</a:t>
            </a:r>
            <a:r>
              <a:rPr lang="ko-KR" altLang="en-US" dirty="0"/>
              <a:t>형 간염 진단 검사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3D0F-A5B2-458E-9192-8F7A31ACD4B4}" type="slidenum">
              <a:rPr lang="ko-KR" altLang="en-US" smtClean="0"/>
              <a:pPr/>
              <a:t>7</a:t>
            </a:fld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3568"/>
            <a:ext cx="8229600" cy="529213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ko-KR" dirty="0" smtClean="0"/>
              <a:t>HCV </a:t>
            </a:r>
            <a:r>
              <a:rPr lang="ko-KR" altLang="en-US" dirty="0"/>
              <a:t>유전자형 </a:t>
            </a:r>
            <a:r>
              <a:rPr lang="en-US" altLang="ko-KR" dirty="0" smtClean="0"/>
              <a:t>(genotype) &amp; </a:t>
            </a:r>
            <a:r>
              <a:rPr lang="ko-KR" altLang="en-US" dirty="0"/>
              <a:t>유전자아형 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subgenotype</a:t>
            </a:r>
            <a:r>
              <a:rPr lang="en-US" altLang="ko-KR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유전자형</a:t>
            </a:r>
            <a:r>
              <a:rPr lang="en-US" altLang="ko-KR" dirty="0" smtClean="0"/>
              <a:t>: Ex) Genotype 1-6</a:t>
            </a:r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유전자아형</a:t>
            </a:r>
            <a:r>
              <a:rPr lang="en-US" altLang="ko-KR" dirty="0" smtClean="0"/>
              <a:t>: Ex) Genotype 1a, 1b</a:t>
            </a:r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유전자형은 바이러스의 </a:t>
            </a:r>
            <a:r>
              <a:rPr lang="en-US" altLang="ko-KR" dirty="0" smtClean="0"/>
              <a:t>RNA </a:t>
            </a:r>
            <a:r>
              <a:rPr lang="ko-KR" altLang="en-US" dirty="0" smtClean="0"/>
              <a:t>가닥의 유전적인 요소에 따른 분류로서</a:t>
            </a:r>
            <a:r>
              <a:rPr lang="en-US" altLang="ko-KR" dirty="0" smtClean="0"/>
              <a:t>,            </a:t>
            </a:r>
            <a:r>
              <a:rPr lang="ko-KR" altLang="en-US" b="1" u="sng" dirty="0" smtClean="0"/>
              <a:t>유전자형에 따라 치료의 기간 및 예후가 달라짐</a:t>
            </a:r>
            <a:endParaRPr lang="en-US" altLang="ko-KR" b="1" u="sng" dirty="0" smtClean="0"/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치료 시작 전 반드시 확인이 필요함</a:t>
            </a:r>
            <a:endParaRPr lang="en-US" altLang="ko-KR" dirty="0" smtClean="0"/>
          </a:p>
          <a:p>
            <a:pPr>
              <a:lnSpc>
                <a:spcPct val="120000"/>
              </a:lnSpc>
            </a:pPr>
            <a:r>
              <a:rPr lang="ko-KR" altLang="en-US" dirty="0" smtClean="0"/>
              <a:t>생화학 지표</a:t>
            </a:r>
            <a:r>
              <a:rPr lang="en-US" altLang="ko-KR" dirty="0" smtClean="0"/>
              <a:t>: </a:t>
            </a:r>
            <a:r>
              <a:rPr lang="en-US" altLang="ko-KR" b="1" u="sng" dirty="0" smtClean="0"/>
              <a:t>ALT</a:t>
            </a:r>
            <a:r>
              <a:rPr lang="en-US" altLang="ko-KR" dirty="0" smtClean="0"/>
              <a:t> </a:t>
            </a:r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간 손상에 대한 지표로 </a:t>
            </a:r>
            <a:r>
              <a:rPr lang="en-US" altLang="ko-KR" dirty="0" smtClean="0"/>
              <a:t>ALT</a:t>
            </a:r>
            <a:r>
              <a:rPr lang="ko-KR" altLang="en-US" dirty="0" smtClean="0"/>
              <a:t>를 지속적으로 모니터링 해야함</a:t>
            </a:r>
            <a:endParaRPr lang="en-US" altLang="ko-KR" dirty="0" smtClean="0"/>
          </a:p>
          <a:p>
            <a:pPr>
              <a:lnSpc>
                <a:spcPct val="120000"/>
              </a:lnSpc>
            </a:pPr>
            <a:r>
              <a:rPr lang="ko-KR" altLang="en-US" dirty="0" smtClean="0"/>
              <a:t>간 </a:t>
            </a:r>
            <a:r>
              <a:rPr lang="ko-KR" altLang="en-US" dirty="0" err="1" smtClean="0"/>
              <a:t>생검</a:t>
            </a:r>
            <a:endParaRPr lang="en-US" altLang="ko-KR" dirty="0" smtClean="0"/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간 손상의 정도를 확인할 수 있음</a:t>
            </a:r>
            <a:endParaRPr lang="en-US" altLang="ko-KR" dirty="0" smtClean="0"/>
          </a:p>
          <a:p>
            <a:pPr lvl="1">
              <a:lnSpc>
                <a:spcPct val="120000"/>
              </a:lnSpc>
            </a:pPr>
            <a:r>
              <a:rPr lang="en-US" altLang="ko-KR" dirty="0" smtClean="0"/>
              <a:t>HCV</a:t>
            </a:r>
            <a:r>
              <a:rPr lang="ko-KR" altLang="en-US" dirty="0" smtClean="0"/>
              <a:t>의 조직학적 발견</a:t>
            </a:r>
            <a:r>
              <a:rPr lang="en-US" altLang="ko-KR" dirty="0" smtClean="0"/>
              <a:t>: </a:t>
            </a:r>
            <a:r>
              <a:rPr lang="ko-KR" altLang="en-US" dirty="0" smtClean="0"/>
              <a:t>문맥 림프구 무리</a:t>
            </a:r>
            <a:r>
              <a:rPr lang="en-US" altLang="ko-KR" dirty="0" smtClean="0"/>
              <a:t>(portal lymphoid aggregates), </a:t>
            </a:r>
            <a:r>
              <a:rPr lang="ko-KR" altLang="en-US" dirty="0" err="1" smtClean="0"/>
              <a:t>지방증</a:t>
            </a:r>
            <a:r>
              <a:rPr lang="en-US" altLang="ko-KR" dirty="0" smtClean="0"/>
              <a:t>(steatosis), </a:t>
            </a:r>
            <a:r>
              <a:rPr lang="ko-KR" altLang="en-US" dirty="0" err="1" smtClean="0"/>
              <a:t>쓸개관</a:t>
            </a:r>
            <a:r>
              <a:rPr lang="ko-KR" altLang="en-US" dirty="0" smtClean="0"/>
              <a:t> 손상</a:t>
            </a:r>
            <a:r>
              <a:rPr lang="en-US" altLang="ko-KR" dirty="0" smtClean="0"/>
              <a:t>(bile duct injury)</a:t>
            </a:r>
          </a:p>
          <a:p>
            <a:pPr lvl="1">
              <a:lnSpc>
                <a:spcPct val="120000"/>
              </a:lnSpc>
            </a:pPr>
            <a:r>
              <a:rPr lang="ko-KR" altLang="en-US" dirty="0" smtClean="0"/>
              <a:t>초기 평가를 위해 기저</a:t>
            </a:r>
            <a:r>
              <a:rPr lang="en-US" altLang="ko-KR" dirty="0" smtClean="0"/>
              <a:t>(baseline)</a:t>
            </a:r>
            <a:r>
              <a:rPr lang="ko-KR" altLang="en-US" dirty="0" smtClean="0"/>
              <a:t> 간 생검 검사가 권장됨</a:t>
            </a:r>
            <a:endParaRPr lang="en-US" altLang="ko-KR" dirty="0" smtClean="0"/>
          </a:p>
          <a:p>
            <a:r>
              <a:rPr lang="en-US" altLang="ko-KR" dirty="0"/>
              <a:t>HCV </a:t>
            </a:r>
            <a:r>
              <a:rPr lang="ko-KR" altLang="en-US" dirty="0"/>
              <a:t>약제내성검사</a:t>
            </a:r>
            <a:endParaRPr lang="en-US" altLang="ko-KR" dirty="0"/>
          </a:p>
          <a:p>
            <a:pPr lvl="1"/>
            <a:r>
              <a:rPr lang="ko-KR" altLang="en-US" dirty="0" smtClean="0"/>
              <a:t>직접작용 항바이러스제</a:t>
            </a:r>
            <a:r>
              <a:rPr lang="en-US" altLang="ko-KR" dirty="0" smtClean="0"/>
              <a:t>(DAAs</a:t>
            </a:r>
            <a:r>
              <a:rPr lang="en-US" altLang="ko-KR" dirty="0"/>
              <a:t>)</a:t>
            </a:r>
            <a:r>
              <a:rPr lang="ko-KR" altLang="en-US" dirty="0"/>
              <a:t>에 내성을 보이는 아미노산 변이가 발견되어 일부 약제 치료 전 검사 필요함</a:t>
            </a:r>
            <a:endParaRPr lang="en-US" altLang="ko-KR" dirty="0"/>
          </a:p>
          <a:p>
            <a:pPr>
              <a:lnSpc>
                <a:spcPct val="120000"/>
              </a:lnSpc>
            </a:pPr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</a:t>
            </a:r>
            <a:r>
              <a:rPr lang="ko-KR" altLang="en-US" dirty="0" smtClean="0"/>
              <a:t>형 간염의 검사 해석 </a:t>
            </a:r>
            <a:r>
              <a:rPr lang="en-US" altLang="ko-KR" dirty="0" smtClean="0"/>
              <a:t>(</a:t>
            </a:r>
            <a:r>
              <a:rPr lang="ko-KR" altLang="en-US" dirty="0" smtClean="0"/>
              <a:t>예시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3D0F-A5B2-458E-9192-8F7A31ACD4B4}" type="slidenum">
              <a:rPr lang="ko-KR" altLang="en-US" smtClean="0"/>
              <a:pPr/>
              <a:t>8</a:t>
            </a:fld>
            <a:endParaRPr lang="ko-KR" altLang="en-US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543796293"/>
              </p:ext>
            </p:extLst>
          </p:nvPr>
        </p:nvGraphicFramePr>
        <p:xfrm>
          <a:off x="457200" y="2003648"/>
          <a:ext cx="8110540" cy="37296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2472"/>
                <a:gridCol w="1224136"/>
                <a:gridCol w="3696297"/>
                <a:gridCol w="2027635"/>
              </a:tblGrid>
              <a:tr h="7120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Anti-HCV </a:t>
                      </a:r>
                      <a:r>
                        <a:rPr lang="ko-KR" altLang="en-US" sz="1600" dirty="0" smtClean="0"/>
                        <a:t>항체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HCV RNA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해석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모니터링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64420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양성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양성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-</a:t>
                      </a:r>
                      <a:r>
                        <a:rPr lang="ko-KR" altLang="en-US" sz="1600" dirty="0" smtClean="0"/>
                        <a:t> 급성 </a:t>
                      </a:r>
                      <a:r>
                        <a:rPr lang="en-US" altLang="ko-KR" sz="1600" dirty="0" smtClean="0"/>
                        <a:t>C</a:t>
                      </a:r>
                      <a:r>
                        <a:rPr lang="ko-KR" altLang="en-US" sz="1600" dirty="0" smtClean="0"/>
                        <a:t>형 간염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en-US" altLang="ko-KR" sz="1600" dirty="0" smtClean="0"/>
                        <a:t>- </a:t>
                      </a:r>
                      <a:r>
                        <a:rPr lang="ko-KR" altLang="en-US" sz="1600" dirty="0" smtClean="0"/>
                        <a:t>만성 </a:t>
                      </a:r>
                      <a:r>
                        <a:rPr lang="en-US" altLang="ko-KR" sz="1600" dirty="0" smtClean="0"/>
                        <a:t>C</a:t>
                      </a:r>
                      <a:r>
                        <a:rPr lang="ko-KR" altLang="en-US" sz="1600" dirty="0" smtClean="0"/>
                        <a:t>형 간염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anchor="ctr"/>
                </a:tc>
              </a:tr>
              <a:tr h="145793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양성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음성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- C</a:t>
                      </a:r>
                      <a:r>
                        <a:rPr lang="ko-KR" altLang="en-US" sz="1600" dirty="0" smtClean="0"/>
                        <a:t>형 간염의 치유</a:t>
                      </a:r>
                      <a:endParaRPr lang="en-US" altLang="ko-KR" sz="1600" dirty="0" smtClean="0"/>
                    </a:p>
                    <a:p>
                      <a:pPr marL="274638" marR="0" lvl="0" indent="-274638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- </a:t>
                      </a:r>
                      <a:r>
                        <a:rPr lang="ko-KR" altLang="en-US" sz="1600" dirty="0" smtClean="0"/>
                        <a:t>낮은 수치의 </a:t>
                      </a:r>
                      <a:r>
                        <a:rPr lang="ko-KR" altLang="en-US" sz="1600" dirty="0" err="1" smtClean="0"/>
                        <a:t>바이러스혈증</a:t>
                      </a:r>
                      <a:r>
                        <a:rPr lang="ko-KR" altLang="en-US" sz="1600" dirty="0" smtClean="0"/>
                        <a:t> 시기의</a:t>
                      </a:r>
                      <a:endParaRPr lang="en-US" altLang="ko-KR" sz="1600" dirty="0" smtClean="0"/>
                    </a:p>
                    <a:p>
                      <a:pPr marL="274638" indent="-274638" latinLnBrk="1"/>
                      <a:r>
                        <a:rPr lang="ko-KR" altLang="en-US" sz="1600" dirty="0" smtClean="0"/>
                        <a:t>  급성 </a:t>
                      </a:r>
                      <a:r>
                        <a:rPr lang="en-US" altLang="ko-KR" sz="1600" dirty="0" smtClean="0"/>
                        <a:t>C</a:t>
                      </a:r>
                      <a:r>
                        <a:rPr lang="ko-KR" altLang="en-US" sz="1600" dirty="0" smtClean="0"/>
                        <a:t>형 간염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en-US" altLang="ko-KR" sz="1600" dirty="0" smtClean="0"/>
                        <a:t>- Anti-HCV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검사의 </a:t>
                      </a:r>
                      <a:r>
                        <a:rPr lang="ko-KR" altLang="en-US" sz="1600" baseline="0" dirty="0" err="1" smtClean="0"/>
                        <a:t>위양성</a:t>
                      </a:r>
                      <a:endParaRPr lang="en-US" altLang="ko-KR" sz="1600" baseline="0" dirty="0" smtClean="0"/>
                    </a:p>
                    <a:p>
                      <a:pPr latinLnBrk="1"/>
                      <a:r>
                        <a:rPr lang="en-US" altLang="ko-KR" sz="1600" baseline="0" dirty="0" smtClean="0"/>
                        <a:t>- HCV RNA </a:t>
                      </a:r>
                      <a:r>
                        <a:rPr lang="ko-KR" altLang="en-US" sz="1600" baseline="0" dirty="0" smtClean="0"/>
                        <a:t>검사의 </a:t>
                      </a:r>
                      <a:r>
                        <a:rPr lang="ko-KR" altLang="en-US" sz="1600" baseline="0" dirty="0" err="1" smtClean="0"/>
                        <a:t>위음성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3-6</a:t>
                      </a:r>
                      <a:r>
                        <a:rPr lang="ko-KR" altLang="en-US" sz="1600" dirty="0" smtClean="0"/>
                        <a:t>개월 후  </a:t>
                      </a:r>
                      <a:r>
                        <a:rPr lang="en-US" altLang="ko-KR" sz="1600" dirty="0" smtClean="0"/>
                        <a:t>anti-HCV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및 </a:t>
                      </a:r>
                      <a:r>
                        <a:rPr lang="en-US" altLang="ko-KR" sz="1600" baseline="0" dirty="0" smtClean="0"/>
                        <a:t>HCV RNA </a:t>
                      </a:r>
                      <a:r>
                        <a:rPr lang="ko-KR" altLang="en-US" sz="1600" baseline="0" dirty="0" smtClean="0"/>
                        <a:t>재확인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91544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음성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양성</a:t>
                      </a:r>
                      <a:r>
                        <a:rPr lang="en-US" altLang="ko-KR" sz="1600" b="1" dirty="0" smtClean="0"/>
                        <a:t>/</a:t>
                      </a:r>
                      <a:r>
                        <a:rPr lang="ko-KR" altLang="en-US" sz="1600" b="1" dirty="0" smtClean="0"/>
                        <a:t>검출</a:t>
                      </a:r>
                      <a:endParaRPr lang="ko-KR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- </a:t>
                      </a:r>
                      <a:r>
                        <a:rPr lang="ko-KR" altLang="en-US" sz="1600" dirty="0" smtClean="0"/>
                        <a:t>초기 급성 </a:t>
                      </a:r>
                      <a:r>
                        <a:rPr lang="en-US" altLang="ko-KR" sz="1600" dirty="0" smtClean="0"/>
                        <a:t>C</a:t>
                      </a:r>
                      <a:r>
                        <a:rPr lang="ko-KR" altLang="en-US" sz="1600" dirty="0" smtClean="0"/>
                        <a:t>형 간염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en-US" altLang="ko-KR" sz="1600" dirty="0" smtClean="0"/>
                        <a:t>- </a:t>
                      </a:r>
                      <a:r>
                        <a:rPr lang="ko-KR" altLang="en-US" sz="1600" dirty="0" smtClean="0"/>
                        <a:t>면역억제 상태</a:t>
                      </a:r>
                      <a:r>
                        <a:rPr lang="ko-KR" altLang="en-US" sz="1600" baseline="0" dirty="0" smtClean="0"/>
                        <a:t> 중의 만성 </a:t>
                      </a:r>
                      <a:r>
                        <a:rPr lang="en-US" altLang="ko-KR" sz="1600" baseline="0" dirty="0" smtClean="0"/>
                        <a:t>C</a:t>
                      </a:r>
                      <a:r>
                        <a:rPr lang="ko-KR" altLang="en-US" sz="1600" baseline="0" dirty="0" smtClean="0"/>
                        <a:t>형 간염</a:t>
                      </a:r>
                      <a:endParaRPr lang="en-US" altLang="ko-KR" sz="1600" baseline="0" dirty="0" smtClean="0"/>
                    </a:p>
                    <a:p>
                      <a:pPr latinLnBrk="1"/>
                      <a:r>
                        <a:rPr lang="en-US" altLang="ko-KR" sz="1600" baseline="0" dirty="0" smtClean="0"/>
                        <a:t>- HCV RNA </a:t>
                      </a:r>
                      <a:r>
                        <a:rPr lang="ko-KR" altLang="en-US" sz="1600" baseline="0" dirty="0" smtClean="0"/>
                        <a:t>검사의 </a:t>
                      </a:r>
                      <a:r>
                        <a:rPr lang="ko-KR" altLang="en-US" sz="1600" baseline="0" dirty="0" err="1" smtClean="0"/>
                        <a:t>위양성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3-6</a:t>
                      </a:r>
                      <a:r>
                        <a:rPr lang="ko-KR" altLang="en-US" sz="1600" dirty="0" smtClean="0"/>
                        <a:t>개월 후  </a:t>
                      </a:r>
                      <a:r>
                        <a:rPr lang="en-US" altLang="ko-KR" sz="1600" dirty="0" smtClean="0"/>
                        <a:t>anti-HCV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및 </a:t>
                      </a:r>
                      <a:r>
                        <a:rPr lang="en-US" altLang="ko-KR" sz="1600" baseline="0" dirty="0" smtClean="0"/>
                        <a:t>HCV RNA </a:t>
                      </a:r>
                      <a:r>
                        <a:rPr lang="ko-KR" altLang="en-US" sz="1600" baseline="0" dirty="0" smtClean="0"/>
                        <a:t>재확인</a:t>
                      </a:r>
                      <a:endParaRPr lang="ko-KR" altLang="en-US" sz="16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-72008" y="6639163"/>
            <a:ext cx="5558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 2015 </a:t>
            </a:r>
            <a:r>
              <a:rPr lang="ko-KR" altLang="en-US" sz="1000" dirty="0" smtClean="0"/>
              <a:t>대한간학회 </a:t>
            </a:r>
            <a:r>
              <a:rPr lang="en-US" altLang="ko-KR" sz="1000" dirty="0" smtClean="0"/>
              <a:t>C</a:t>
            </a:r>
            <a:r>
              <a:rPr lang="ko-KR" altLang="en-US" sz="1000" dirty="0" smtClean="0"/>
              <a:t>형 간염 진료 가이드라인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대한간학회 </a:t>
            </a:r>
            <a:r>
              <a:rPr lang="en-US" altLang="ko-KR" sz="1000" dirty="0" smtClean="0"/>
              <a:t> 2015.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</a:t>
            </a:r>
            <a:r>
              <a:rPr lang="ko-KR" altLang="en-US" dirty="0" smtClean="0"/>
              <a:t>형 간염의 임상적 증상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E3D0F-A5B2-458E-9192-8F7A31ACD4B4}" type="slidenum">
              <a:rPr lang="ko-KR" altLang="en-US" smtClean="0"/>
              <a:pPr/>
              <a:t>9</a:t>
            </a:fld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435280" cy="4525963"/>
          </a:xfrm>
        </p:spPr>
        <p:txBody>
          <a:bodyPr>
            <a:normAutofit/>
          </a:bodyPr>
          <a:lstStyle/>
          <a:p>
            <a:r>
              <a:rPr lang="ko-KR" altLang="en-US" sz="2800" dirty="0" smtClean="0"/>
              <a:t>급성 감염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대부분 무증상임</a:t>
            </a:r>
            <a:endParaRPr lang="en-US" altLang="ko-KR" sz="2800" dirty="0" smtClean="0"/>
          </a:p>
          <a:p>
            <a:pPr lvl="1"/>
            <a:r>
              <a:rPr lang="ko-KR" altLang="en-US" sz="2400" dirty="0" smtClean="0"/>
              <a:t>증상이 있다면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대부분 비특이적이며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피로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연약함</a:t>
            </a:r>
            <a:r>
              <a:rPr lang="en-US" altLang="ko-KR" sz="2400" dirty="0" smtClean="0"/>
              <a:t>,             </a:t>
            </a:r>
            <a:r>
              <a:rPr lang="ko-KR" altLang="en-US" sz="2400" dirty="0" smtClean="0"/>
              <a:t>식욕부진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황달 등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노출 </a:t>
            </a:r>
            <a:r>
              <a:rPr lang="en-US" altLang="ko-KR" sz="2400" dirty="0" smtClean="0"/>
              <a:t>4-12</a:t>
            </a:r>
            <a:r>
              <a:rPr lang="ko-KR" altLang="en-US" sz="2400" dirty="0" smtClean="0"/>
              <a:t>시간 후 나타남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이 나타남</a:t>
            </a:r>
            <a:endParaRPr lang="en-US" altLang="ko-KR" sz="2400" dirty="0" smtClean="0"/>
          </a:p>
          <a:p>
            <a:pPr lvl="1"/>
            <a:endParaRPr lang="en-US" altLang="ko-KR" sz="2400" dirty="0" smtClean="0"/>
          </a:p>
          <a:p>
            <a:r>
              <a:rPr lang="ko-KR" altLang="en-US" sz="2800" dirty="0" smtClean="0"/>
              <a:t>만성 감염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대부분 피로함을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호소함</a:t>
            </a:r>
            <a:endParaRPr lang="en-US" altLang="ko-KR" sz="2800" dirty="0" smtClean="0"/>
          </a:p>
          <a:p>
            <a:pPr lvl="1"/>
            <a:r>
              <a:rPr lang="ko-KR" altLang="en-US" sz="2400" dirty="0" smtClean="0"/>
              <a:t>비특이적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오심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식욕부진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복부 불쾌감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우울증</a:t>
            </a:r>
            <a:endParaRPr lang="en-US" altLang="ko-KR" sz="2400" dirty="0" smtClean="0"/>
          </a:p>
          <a:p>
            <a:pPr lvl="1"/>
            <a:r>
              <a:rPr lang="ko-KR" altLang="en-US" sz="2400" dirty="0" smtClean="0"/>
              <a:t>간경화</a:t>
            </a:r>
            <a:r>
              <a:rPr lang="en-US" altLang="ko-KR" sz="2400" dirty="0" smtClean="0"/>
              <a:t>/</a:t>
            </a:r>
            <a:r>
              <a:rPr lang="ko-KR" altLang="en-US" sz="2400" dirty="0" smtClean="0">
                <a:solidFill>
                  <a:schemeClr val="tx1"/>
                </a:solidFill>
              </a:rPr>
              <a:t>문맥고혈압 진행시</a:t>
            </a:r>
            <a:r>
              <a:rPr lang="en-US" altLang="ko-KR" sz="2400" dirty="0" smtClean="0">
                <a:solidFill>
                  <a:schemeClr val="tx1"/>
                </a:solidFill>
              </a:rPr>
              <a:t>: </a:t>
            </a:r>
            <a:r>
              <a:rPr lang="ko-KR" altLang="en-US" sz="2400" dirty="0" smtClean="0">
                <a:solidFill>
                  <a:schemeClr val="tx1"/>
                </a:solidFill>
              </a:rPr>
              <a:t>황달</a:t>
            </a:r>
            <a:r>
              <a:rPr lang="en-US" altLang="ko-KR" sz="2400" dirty="0" smtClean="0">
                <a:solidFill>
                  <a:schemeClr val="tx1"/>
                </a:solidFill>
              </a:rPr>
              <a:t>, </a:t>
            </a:r>
            <a:r>
              <a:rPr lang="ko-KR" altLang="en-US" sz="2400" dirty="0" smtClean="0">
                <a:solidFill>
                  <a:schemeClr val="tx1"/>
                </a:solidFill>
              </a:rPr>
              <a:t>난치성 복수</a:t>
            </a:r>
            <a:r>
              <a:rPr lang="en-US" altLang="ko-KR" sz="2400" dirty="0" smtClean="0">
                <a:solidFill>
                  <a:schemeClr val="tx1"/>
                </a:solidFill>
              </a:rPr>
              <a:t>, </a:t>
            </a:r>
            <a:r>
              <a:rPr lang="ko-KR" altLang="en-US" sz="2400" dirty="0" smtClean="0">
                <a:solidFill>
                  <a:schemeClr val="tx1"/>
                </a:solidFill>
              </a:rPr>
              <a:t>자발성    세균성 복막염</a:t>
            </a:r>
            <a:r>
              <a:rPr lang="en-US" altLang="ko-KR" sz="2400" dirty="0" smtClean="0">
                <a:solidFill>
                  <a:schemeClr val="tx1"/>
                </a:solidFill>
              </a:rPr>
              <a:t>, </a:t>
            </a:r>
            <a:r>
              <a:rPr lang="ko-KR" altLang="en-US" sz="2400" dirty="0" smtClean="0">
                <a:solidFill>
                  <a:schemeClr val="tx1"/>
                </a:solidFill>
              </a:rPr>
              <a:t>위장</a:t>
            </a:r>
            <a:r>
              <a:rPr lang="en-US" altLang="ko-KR" sz="2400" dirty="0" smtClean="0">
                <a:solidFill>
                  <a:schemeClr val="tx1"/>
                </a:solidFill>
              </a:rPr>
              <a:t>/</a:t>
            </a:r>
            <a:r>
              <a:rPr lang="ko-KR" altLang="en-US" sz="2400" dirty="0" smtClean="0">
                <a:solidFill>
                  <a:schemeClr val="tx1"/>
                </a:solidFill>
              </a:rPr>
              <a:t>식도 출혈</a:t>
            </a:r>
            <a:r>
              <a:rPr lang="en-US" altLang="ko-KR" sz="2400" dirty="0" smtClean="0">
                <a:solidFill>
                  <a:schemeClr val="tx1"/>
                </a:solidFill>
              </a:rPr>
              <a:t>, </a:t>
            </a:r>
            <a:r>
              <a:rPr lang="ko-KR" altLang="en-US" sz="2400" dirty="0" smtClean="0">
                <a:solidFill>
                  <a:schemeClr val="tx1"/>
                </a:solidFill>
              </a:rPr>
              <a:t>합성 기능 저하 </a:t>
            </a:r>
            <a:r>
              <a:rPr lang="en-US" altLang="ko-KR" sz="2400" dirty="0" smtClean="0">
                <a:solidFill>
                  <a:schemeClr val="tx1"/>
                </a:solidFill>
              </a:rPr>
              <a:t>(</a:t>
            </a:r>
            <a:r>
              <a:rPr lang="ko-KR" altLang="en-US" sz="2400" dirty="0" smtClean="0">
                <a:solidFill>
                  <a:schemeClr val="tx1"/>
                </a:solidFill>
              </a:rPr>
              <a:t>저알부민혈증</a:t>
            </a:r>
            <a:r>
              <a:rPr lang="en-US" altLang="ko-KR" sz="2400" dirty="0" smtClean="0">
                <a:solidFill>
                  <a:schemeClr val="tx1"/>
                </a:solidFill>
              </a:rPr>
              <a:t>, </a:t>
            </a:r>
            <a:r>
              <a:rPr lang="ko-KR" altLang="en-US" sz="2400" dirty="0" smtClean="0">
                <a:solidFill>
                  <a:schemeClr val="tx1"/>
                </a:solidFill>
              </a:rPr>
              <a:t>혈액 응고인자 감소</a:t>
            </a:r>
            <a:r>
              <a:rPr lang="en-US" altLang="ko-KR" sz="2400" dirty="0" smtClean="0">
                <a:solidFill>
                  <a:schemeClr val="tx1"/>
                </a:solidFill>
              </a:rPr>
              <a:t>), </a:t>
            </a:r>
            <a:r>
              <a:rPr lang="ko-KR" altLang="en-US" sz="2400" dirty="0" smtClean="0">
                <a:solidFill>
                  <a:schemeClr val="tx1"/>
                </a:solidFill>
              </a:rPr>
              <a:t>간성뇌증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lvl="1"/>
            <a:endParaRPr lang="ko-KR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843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Education03">
  <a:themeElements>
    <a:clrScheme name="Education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ducation03">
      <a:majorFont>
        <a:latin typeface="Corbel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Education03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hade val="100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sx="102000" sy="102000" algn="ct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3500" dist="25400" dir="5400000" sx="102000" sy="102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6600000"/>
            </a:lightRig>
          </a:scene3d>
          <a:sp3d contourW="12700" prstMaterial="dkEdge">
            <a:bevelT w="31750" h="19050" prst="softRound"/>
            <a:contourClr>
              <a:schemeClr val="phClr"/>
            </a:contourClr>
          </a:sp3d>
        </a:effectStyle>
        <a:effectStyle>
          <a:effectLst>
            <a:outerShdw blurRad="635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6600000"/>
            </a:lightRig>
          </a:scene3d>
          <a:sp3d contourW="12700" prstMaterial="dkEdge">
            <a:bevelT w="69850" h="5715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50000"/>
              </a:schemeClr>
            </a:gs>
            <a:gs pos="64000">
              <a:schemeClr val="phClr">
                <a:tint val="100000"/>
                <a:shade val="85000"/>
                <a:satMod val="130000"/>
              </a:schemeClr>
            </a:gs>
            <a:gs pos="72000">
              <a:schemeClr val="phClr">
                <a:shade val="85000"/>
                <a:satMod val="13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90000"/>
                <a:satMod val="200000"/>
              </a:schemeClr>
            </a:gs>
            <a:gs pos="100000">
              <a:schemeClr val="phClr">
                <a:shade val="70000"/>
                <a:satMod val="150000"/>
              </a:schemeClr>
            </a:gs>
          </a:gsLst>
          <a:path path="circle">
            <a:fillToRect l="50000" t="10000" r="50000" b="9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메모 테마</Template>
  <TotalTime>4799</TotalTime>
  <Words>4162</Words>
  <Application>Microsoft Office PowerPoint</Application>
  <PresentationFormat>On-screen Show (4:3)</PresentationFormat>
  <Paragraphs>704</Paragraphs>
  <Slides>34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New_Education03</vt:lpstr>
      <vt:lpstr>C형 간염의 신규 치료제와  가이드라인 업데이트</vt:lpstr>
      <vt:lpstr>목   차 </vt:lpstr>
      <vt:lpstr>C형 간염</vt:lpstr>
      <vt:lpstr>C형 간염 바이러스 감염 (Hepatitis C  Virus (HCV) Infection)</vt:lpstr>
      <vt:lpstr>C형 간염 바이러스 감염 (Hepatitis C  Virus (HCV) Infection)</vt:lpstr>
      <vt:lpstr>C형 간염 진단 검사</vt:lpstr>
      <vt:lpstr>C형 간염 진단 검사</vt:lpstr>
      <vt:lpstr>C형 간염의 검사 해석 (예시)</vt:lpstr>
      <vt:lpstr>C형 간염의 임상적 증상</vt:lpstr>
      <vt:lpstr>C형 간염의 예방</vt:lpstr>
      <vt:lpstr>C형 간염  치료 가이드라인</vt:lpstr>
      <vt:lpstr>치료의 목표</vt:lpstr>
      <vt:lpstr>치료 적응증</vt:lpstr>
      <vt:lpstr>C형 간염 치료제의 종류</vt:lpstr>
      <vt:lpstr>직접작용 항바이러스제 (Direct-acting antivirals, DAAs)</vt:lpstr>
      <vt:lpstr>직접작용 항바이러스제 (Direct-acting antivirals, DAAs)</vt:lpstr>
      <vt:lpstr>직접작용 항바이러스제(DAAs): 국내 승인 약물</vt:lpstr>
      <vt:lpstr>NS3/4A 억제제(Protease Inhibitors)</vt:lpstr>
      <vt:lpstr>NS3/4A 억제제(Protease Inhibitors)</vt:lpstr>
      <vt:lpstr>NS5A 억제제</vt:lpstr>
      <vt:lpstr>NS5B 억제제(Polymerase Inhibitors)</vt:lpstr>
      <vt:lpstr>치료제 선택시의 고려사항</vt:lpstr>
      <vt:lpstr>C형 간염 치료 가이드라인</vt:lpstr>
      <vt:lpstr>대한간학회 치료 가이드라인</vt:lpstr>
      <vt:lpstr>유전자형 1b형 치료 가이드라인</vt:lpstr>
      <vt:lpstr>유전자형 1a형 치료 가이드라인</vt:lpstr>
      <vt:lpstr>유전자형 2형 치료 가이드라인</vt:lpstr>
      <vt:lpstr>유전자형 3형 치료 가이드라인</vt:lpstr>
      <vt:lpstr>유전자형 4, 5, 6형  치료 가이드라인</vt:lpstr>
      <vt:lpstr>비대상성 간경변증  치료 가이드라인</vt:lpstr>
      <vt:lpstr>급성 C형 간염 감염: 치료 권고사항</vt:lpstr>
      <vt:lpstr>치료 중 및 종료 후 모니터링</vt:lpstr>
      <vt:lpstr>특수 환자에 대한 치료</vt:lpstr>
      <vt:lpstr>Thank you! Questions?          yunlee@dankook.ac.kr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Yun</dc:creator>
  <cp:lastModifiedBy>Yun</cp:lastModifiedBy>
  <cp:revision>212</cp:revision>
  <dcterms:created xsi:type="dcterms:W3CDTF">2016-11-12T16:05:45Z</dcterms:created>
  <dcterms:modified xsi:type="dcterms:W3CDTF">2017-06-14T21:40:16Z</dcterms:modified>
</cp:coreProperties>
</file>