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0" r:id="rId9"/>
    <p:sldId id="272" r:id="rId10"/>
    <p:sldId id="271" r:id="rId11"/>
    <p:sldId id="273" r:id="rId12"/>
    <p:sldId id="274" r:id="rId13"/>
    <p:sldId id="276" r:id="rId14"/>
    <p:sldId id="277" r:id="rId15"/>
    <p:sldId id="278" r:id="rId16"/>
    <p:sldId id="264" r:id="rId17"/>
    <p:sldId id="263" r:id="rId18"/>
    <p:sldId id="265" r:id="rId19"/>
    <p:sldId id="266" r:id="rId20"/>
    <p:sldId id="267" r:id="rId21"/>
    <p:sldId id="268" r:id="rId22"/>
    <p:sldId id="281" r:id="rId23"/>
    <p:sldId id="280" r:id="rId24"/>
    <p:sldId id="282" r:id="rId25"/>
    <p:sldId id="283" r:id="rId2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A3A9D844-DA45-49C7-AC7F-9FEB06325131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70"/>
            <p14:sldId id="272"/>
            <p14:sldId id="271"/>
            <p14:sldId id="273"/>
            <p14:sldId id="274"/>
            <p14:sldId id="276"/>
            <p14:sldId id="277"/>
            <p14:sldId id="278"/>
            <p14:sldId id="264"/>
            <p14:sldId id="263"/>
            <p14:sldId id="265"/>
            <p14:sldId id="266"/>
            <p14:sldId id="267"/>
            <p14:sldId id="268"/>
            <p14:sldId id="281"/>
            <p14:sldId id="280"/>
            <p14:sldId id="282"/>
            <p14:sldId id="283"/>
          </p14:sldIdLst>
        </p14:section>
        <p14:section name="제목 없는 구역" id="{6D190C94-24F1-493E-B6C5-FC1DC71B713D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987626-7FE2-47F0-BE48-A8EA6E8E5B9A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8B0DC-078D-4499-A7CC-368FF606AE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9091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5.</a:t>
            </a:r>
            <a:r>
              <a:rPr lang="ko-KR" altLang="en-US" dirty="0" smtClean="0"/>
              <a:t>세포막과 신경을 둘러싼 </a:t>
            </a:r>
            <a:r>
              <a:rPr lang="ko-KR" altLang="en-US" dirty="0" err="1" smtClean="0"/>
              <a:t>신경초</a:t>
            </a:r>
            <a:r>
              <a:rPr lang="ko-KR" altLang="en-US" dirty="0" smtClean="0"/>
              <a:t> 생성을 돕는다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6.</a:t>
            </a:r>
            <a:r>
              <a:rPr lang="ko-KR" altLang="en-US" dirty="0" smtClean="0"/>
              <a:t>혈액응고 근육의 수축과 </a:t>
            </a:r>
            <a:r>
              <a:rPr lang="ko-KR" altLang="en-US" dirty="0" err="1" smtClean="0"/>
              <a:t>이완및</a:t>
            </a:r>
            <a:r>
              <a:rPr lang="ko-KR" altLang="en-US" dirty="0" smtClean="0"/>
              <a:t> 염증반응에 필수적인 역할을 한다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7.LDL</a:t>
            </a:r>
            <a:r>
              <a:rPr lang="ko-KR" altLang="en-US" dirty="0" smtClean="0"/>
              <a:t>을 감소 시키고 </a:t>
            </a:r>
            <a:r>
              <a:rPr lang="en-US" altLang="ko-KR" dirty="0" smtClean="0"/>
              <a:t>HDL</a:t>
            </a:r>
            <a:r>
              <a:rPr lang="ko-KR" altLang="en-US" dirty="0" smtClean="0"/>
              <a:t>을 증가시키며 콜레스테롤 프로필을 개선</a:t>
            </a:r>
            <a:endParaRPr lang="en-US" altLang="ko-KR" dirty="0" smtClean="0"/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ko-KR" dirty="0" smtClean="0"/>
              <a:t>8.</a:t>
            </a:r>
            <a:r>
              <a:rPr lang="ko-KR" altLang="en-US" dirty="0" smtClean="0"/>
              <a:t>중성지방을 감소시킨다</a:t>
            </a:r>
            <a:r>
              <a:rPr lang="en-US" altLang="ko-KR" dirty="0" smtClean="0"/>
              <a:t>.</a:t>
            </a:r>
            <a:r>
              <a:rPr kumimoji="1" lang="en-US" altLang="ko-KR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 5.</a:t>
            </a:r>
            <a:r>
              <a:rPr kumimoji="1" lang="ko-KR" altLang="en-US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세포막</a:t>
            </a:r>
            <a:endParaRPr kumimoji="1" lang="en-US" altLang="ko-KR" sz="1800" dirty="0" smtClean="0">
              <a:solidFill>
                <a:srgbClr val="000000"/>
              </a:solidFill>
              <a:latin typeface="Times New Roman" pitchFamily="18" charset="0"/>
              <a:ea typeface="HY헤드라인M" pitchFamily="18" charset="-127"/>
            </a:endParaRPr>
          </a:p>
          <a:p>
            <a:pPr>
              <a:defRPr/>
            </a:pPr>
            <a:endParaRPr lang="ko-KR" altLang="en-US" dirty="0"/>
          </a:p>
        </p:txBody>
      </p:sp>
      <p:sp>
        <p:nvSpPr>
          <p:cNvPr id="11776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39989047-F25E-446B-8298-A2CDCC1E175A}" type="slidenum">
              <a:rPr lang="ko-KR" altLang="en-US" smtClean="0"/>
              <a:pPr eaLnBrk="1" hangingPunct="1"/>
              <a:t>17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5.</a:t>
            </a:r>
            <a:r>
              <a:rPr lang="ko-KR" altLang="en-US" dirty="0" smtClean="0"/>
              <a:t>세포막과 신경을 둘러싼 </a:t>
            </a:r>
            <a:r>
              <a:rPr lang="ko-KR" altLang="en-US" dirty="0" err="1" smtClean="0"/>
              <a:t>신경초</a:t>
            </a:r>
            <a:r>
              <a:rPr lang="ko-KR" altLang="en-US" dirty="0" smtClean="0"/>
              <a:t> 생성을 돕는다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6.</a:t>
            </a:r>
            <a:r>
              <a:rPr lang="ko-KR" altLang="en-US" dirty="0" smtClean="0"/>
              <a:t>혈액응고 근육의 수축과 </a:t>
            </a:r>
            <a:r>
              <a:rPr lang="ko-KR" altLang="en-US" dirty="0" err="1" smtClean="0"/>
              <a:t>이완및</a:t>
            </a:r>
            <a:r>
              <a:rPr lang="ko-KR" altLang="en-US" dirty="0" smtClean="0"/>
              <a:t> 염증반응에 필수적인 역할을 한다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7.LDL</a:t>
            </a:r>
            <a:r>
              <a:rPr lang="ko-KR" altLang="en-US" dirty="0" smtClean="0"/>
              <a:t>을 감소 시키고 </a:t>
            </a:r>
            <a:r>
              <a:rPr lang="en-US" altLang="ko-KR" dirty="0" smtClean="0"/>
              <a:t>HDL</a:t>
            </a:r>
            <a:r>
              <a:rPr lang="ko-KR" altLang="en-US" dirty="0" smtClean="0"/>
              <a:t>을 증가시키며 콜레스테롤 프로필을 개선</a:t>
            </a:r>
            <a:endParaRPr lang="en-US" altLang="ko-KR" dirty="0" smtClean="0"/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ko-KR" dirty="0" smtClean="0"/>
              <a:t>8.</a:t>
            </a:r>
            <a:r>
              <a:rPr lang="ko-KR" altLang="en-US" dirty="0" smtClean="0"/>
              <a:t>중성지방을 감소시킨다</a:t>
            </a:r>
            <a:r>
              <a:rPr lang="en-US" altLang="ko-KR" dirty="0" smtClean="0"/>
              <a:t>.</a:t>
            </a:r>
            <a:r>
              <a:rPr kumimoji="1" lang="en-US" altLang="ko-KR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 5.</a:t>
            </a:r>
            <a:r>
              <a:rPr kumimoji="1" lang="ko-KR" altLang="en-US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세포막</a:t>
            </a:r>
            <a:endParaRPr kumimoji="1" lang="en-US" altLang="ko-KR" sz="1800" dirty="0" smtClean="0">
              <a:solidFill>
                <a:srgbClr val="000000"/>
              </a:solidFill>
              <a:latin typeface="Times New Roman" pitchFamily="18" charset="0"/>
              <a:ea typeface="HY헤드라인M" pitchFamily="18" charset="-127"/>
            </a:endParaRPr>
          </a:p>
          <a:p>
            <a:pPr>
              <a:defRPr/>
            </a:pPr>
            <a:endParaRPr lang="ko-KR" altLang="en-US" dirty="0"/>
          </a:p>
        </p:txBody>
      </p:sp>
      <p:sp>
        <p:nvSpPr>
          <p:cNvPr id="119812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32B19DDC-9640-4F76-BA81-3663C3DDA736}" type="slidenum">
              <a:rPr lang="ko-KR" altLang="en-US" smtClean="0"/>
              <a:pPr eaLnBrk="1" hangingPunct="1"/>
              <a:t>18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5.</a:t>
            </a:r>
            <a:r>
              <a:rPr lang="ko-KR" altLang="en-US" dirty="0" smtClean="0"/>
              <a:t>세포막과 신경을 둘러싼 </a:t>
            </a:r>
            <a:r>
              <a:rPr lang="ko-KR" altLang="en-US" dirty="0" err="1" smtClean="0"/>
              <a:t>신경초</a:t>
            </a:r>
            <a:r>
              <a:rPr lang="ko-KR" altLang="en-US" dirty="0" smtClean="0"/>
              <a:t> 생성을 돕는다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6.</a:t>
            </a:r>
            <a:r>
              <a:rPr lang="ko-KR" altLang="en-US" dirty="0" smtClean="0"/>
              <a:t>혈액응고 근육의 수축과 </a:t>
            </a:r>
            <a:r>
              <a:rPr lang="ko-KR" altLang="en-US" dirty="0" err="1" smtClean="0"/>
              <a:t>이완및</a:t>
            </a:r>
            <a:r>
              <a:rPr lang="ko-KR" altLang="en-US" dirty="0" smtClean="0"/>
              <a:t> 염증반응에 필수적인 역할을 한다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7.LDL</a:t>
            </a:r>
            <a:r>
              <a:rPr lang="ko-KR" altLang="en-US" dirty="0" smtClean="0"/>
              <a:t>을 감소 시키고 </a:t>
            </a:r>
            <a:r>
              <a:rPr lang="en-US" altLang="ko-KR" dirty="0" smtClean="0"/>
              <a:t>HDL</a:t>
            </a:r>
            <a:r>
              <a:rPr lang="ko-KR" altLang="en-US" dirty="0" smtClean="0"/>
              <a:t>을 증가시키며 콜레스테롤 프로필을 개선</a:t>
            </a:r>
            <a:endParaRPr lang="en-US" altLang="ko-KR" dirty="0" smtClean="0"/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ko-KR" dirty="0" smtClean="0"/>
              <a:t>8.</a:t>
            </a:r>
            <a:r>
              <a:rPr lang="ko-KR" altLang="en-US" dirty="0" smtClean="0"/>
              <a:t>중성지방을 감소시킨다</a:t>
            </a:r>
            <a:r>
              <a:rPr lang="en-US" altLang="ko-KR" dirty="0" smtClean="0"/>
              <a:t>.</a:t>
            </a:r>
            <a:r>
              <a:rPr kumimoji="1" lang="en-US" altLang="ko-KR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 5.</a:t>
            </a:r>
            <a:r>
              <a:rPr kumimoji="1" lang="ko-KR" altLang="en-US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세포막</a:t>
            </a:r>
            <a:endParaRPr kumimoji="1" lang="en-US" altLang="ko-KR" sz="1800" dirty="0" smtClean="0">
              <a:solidFill>
                <a:srgbClr val="000000"/>
              </a:solidFill>
              <a:latin typeface="Times New Roman" pitchFamily="18" charset="0"/>
              <a:ea typeface="HY헤드라인M" pitchFamily="18" charset="-127"/>
            </a:endParaRPr>
          </a:p>
          <a:p>
            <a:pPr>
              <a:defRPr/>
            </a:pPr>
            <a:endParaRPr lang="ko-KR" altLang="en-US" dirty="0"/>
          </a:p>
        </p:txBody>
      </p:sp>
      <p:sp>
        <p:nvSpPr>
          <p:cNvPr id="120836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D5F9CD90-7811-43F0-A7D4-81C2B1FEEB94}" type="slidenum">
              <a:rPr lang="ko-KR" altLang="en-US" smtClean="0"/>
              <a:pPr eaLnBrk="1" hangingPunct="1"/>
              <a:t>19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5.</a:t>
            </a:r>
            <a:r>
              <a:rPr lang="ko-KR" altLang="en-US" dirty="0" smtClean="0"/>
              <a:t>세포막과 신경을 둘러싼 </a:t>
            </a:r>
            <a:r>
              <a:rPr lang="ko-KR" altLang="en-US" dirty="0" err="1" smtClean="0"/>
              <a:t>신경초</a:t>
            </a:r>
            <a:r>
              <a:rPr lang="ko-KR" altLang="en-US" dirty="0" smtClean="0"/>
              <a:t> 생성을 돕는다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6.</a:t>
            </a:r>
            <a:r>
              <a:rPr lang="ko-KR" altLang="en-US" dirty="0" smtClean="0"/>
              <a:t>혈액응고 근육의 수축과 </a:t>
            </a:r>
            <a:r>
              <a:rPr lang="ko-KR" altLang="en-US" dirty="0" err="1" smtClean="0"/>
              <a:t>이완및</a:t>
            </a:r>
            <a:r>
              <a:rPr lang="ko-KR" altLang="en-US" dirty="0" smtClean="0"/>
              <a:t> 염증반응에 필수적인 역할을 한다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7.LDL</a:t>
            </a:r>
            <a:r>
              <a:rPr lang="ko-KR" altLang="en-US" dirty="0" smtClean="0"/>
              <a:t>을 감소 시키고 </a:t>
            </a:r>
            <a:r>
              <a:rPr lang="en-US" altLang="ko-KR" dirty="0" smtClean="0"/>
              <a:t>HDL</a:t>
            </a:r>
            <a:r>
              <a:rPr lang="ko-KR" altLang="en-US" dirty="0" smtClean="0"/>
              <a:t>을 증가시키며 콜레스테롤 프로필을 개선</a:t>
            </a:r>
            <a:endParaRPr lang="en-US" altLang="ko-KR" dirty="0" smtClean="0"/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ko-KR" dirty="0" smtClean="0"/>
              <a:t>8.</a:t>
            </a:r>
            <a:r>
              <a:rPr lang="ko-KR" altLang="en-US" dirty="0" smtClean="0"/>
              <a:t>중성지방을 감소시킨다</a:t>
            </a:r>
            <a:r>
              <a:rPr lang="en-US" altLang="ko-KR" dirty="0" smtClean="0"/>
              <a:t>.</a:t>
            </a:r>
            <a:r>
              <a:rPr kumimoji="1" lang="en-US" altLang="ko-KR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 5.</a:t>
            </a:r>
            <a:r>
              <a:rPr kumimoji="1" lang="ko-KR" altLang="en-US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세포막</a:t>
            </a:r>
            <a:endParaRPr kumimoji="1" lang="en-US" altLang="ko-KR" sz="1800" dirty="0" smtClean="0">
              <a:solidFill>
                <a:srgbClr val="000000"/>
              </a:solidFill>
              <a:latin typeface="Times New Roman" pitchFamily="18" charset="0"/>
              <a:ea typeface="HY헤드라인M" pitchFamily="18" charset="-127"/>
            </a:endParaRPr>
          </a:p>
          <a:p>
            <a:pPr>
              <a:defRPr/>
            </a:pPr>
            <a:endParaRPr lang="ko-KR" altLang="en-US" dirty="0"/>
          </a:p>
        </p:txBody>
      </p:sp>
      <p:sp>
        <p:nvSpPr>
          <p:cNvPr id="121860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C60FFA6A-3ADD-4D54-86EC-48E99035E46B}" type="slidenum">
              <a:rPr lang="ko-KR" altLang="en-US" smtClean="0"/>
              <a:pPr eaLnBrk="1" hangingPunct="1"/>
              <a:t>20</a:t>
            </a:fld>
            <a:endParaRPr lang="ko-KR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5.</a:t>
            </a:r>
            <a:r>
              <a:rPr lang="ko-KR" altLang="en-US" dirty="0" smtClean="0"/>
              <a:t>세포막과 신경을 둘러싼 </a:t>
            </a:r>
            <a:r>
              <a:rPr lang="ko-KR" altLang="en-US" dirty="0" err="1" smtClean="0"/>
              <a:t>신경초</a:t>
            </a:r>
            <a:r>
              <a:rPr lang="ko-KR" altLang="en-US" dirty="0" smtClean="0"/>
              <a:t> 생성을 돕는다</a:t>
            </a:r>
            <a:endParaRPr lang="en-US" altLang="ko-KR" dirty="0" smtClean="0"/>
          </a:p>
          <a:p>
            <a:pPr>
              <a:defRPr/>
            </a:pPr>
            <a:r>
              <a:rPr lang="en-US" altLang="ko-KR" dirty="0" smtClean="0"/>
              <a:t>6.</a:t>
            </a:r>
            <a:r>
              <a:rPr lang="ko-KR" altLang="en-US" dirty="0" smtClean="0"/>
              <a:t>혈액응고 근육의 수축과 </a:t>
            </a:r>
            <a:r>
              <a:rPr lang="ko-KR" altLang="en-US" dirty="0" err="1" smtClean="0"/>
              <a:t>이완및</a:t>
            </a:r>
            <a:r>
              <a:rPr lang="ko-KR" altLang="en-US" dirty="0" smtClean="0"/>
              <a:t> 염증반응에 필수적인 역할을 한다</a:t>
            </a:r>
            <a:r>
              <a:rPr lang="en-US" altLang="ko-KR" dirty="0" smtClean="0"/>
              <a:t>.</a:t>
            </a:r>
          </a:p>
          <a:p>
            <a:pPr>
              <a:defRPr/>
            </a:pPr>
            <a:r>
              <a:rPr lang="en-US" altLang="ko-KR" dirty="0" smtClean="0"/>
              <a:t>7.LDL</a:t>
            </a:r>
            <a:r>
              <a:rPr lang="ko-KR" altLang="en-US" dirty="0" smtClean="0"/>
              <a:t>을 감소 시키고 </a:t>
            </a:r>
            <a:r>
              <a:rPr lang="en-US" altLang="ko-KR" dirty="0" smtClean="0"/>
              <a:t>HDL</a:t>
            </a:r>
            <a:r>
              <a:rPr lang="ko-KR" altLang="en-US" dirty="0" smtClean="0"/>
              <a:t>을 증가시키며 콜레스테롤 프로필을 개선</a:t>
            </a:r>
            <a:endParaRPr lang="en-US" altLang="ko-KR" dirty="0" smtClean="0"/>
          </a:p>
          <a:p>
            <a:pPr marL="342900" indent="-342900" eaLnBrk="1" hangingPunct="1">
              <a:lnSpc>
                <a:spcPct val="110000"/>
              </a:lnSpc>
              <a:spcBef>
                <a:spcPct val="0"/>
              </a:spcBef>
              <a:defRPr/>
            </a:pPr>
            <a:r>
              <a:rPr lang="en-US" altLang="ko-KR" dirty="0" smtClean="0"/>
              <a:t>8.</a:t>
            </a:r>
            <a:r>
              <a:rPr lang="ko-KR" altLang="en-US" dirty="0" smtClean="0"/>
              <a:t>중성지방을 감소시킨다</a:t>
            </a:r>
            <a:r>
              <a:rPr lang="en-US" altLang="ko-KR" dirty="0" smtClean="0"/>
              <a:t>.</a:t>
            </a:r>
            <a:r>
              <a:rPr kumimoji="1" lang="en-US" altLang="ko-KR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 5.</a:t>
            </a:r>
            <a:r>
              <a:rPr kumimoji="1" lang="ko-KR" altLang="en-US" sz="1800" dirty="0" smtClean="0">
                <a:solidFill>
                  <a:srgbClr val="000000"/>
                </a:solidFill>
                <a:latin typeface="Times New Roman" pitchFamily="18" charset="0"/>
                <a:ea typeface="HY헤드라인M" pitchFamily="18" charset="-127"/>
              </a:rPr>
              <a:t>세포막</a:t>
            </a:r>
            <a:endParaRPr kumimoji="1" lang="en-US" altLang="ko-KR" sz="1800" dirty="0" smtClean="0">
              <a:solidFill>
                <a:srgbClr val="000000"/>
              </a:solidFill>
              <a:latin typeface="Times New Roman" pitchFamily="18" charset="0"/>
              <a:ea typeface="HY헤드라인M" pitchFamily="18" charset="-127"/>
            </a:endParaRPr>
          </a:p>
          <a:p>
            <a:pPr>
              <a:defRPr/>
            </a:pPr>
            <a:endParaRPr lang="ko-KR" altLang="en-US" dirty="0"/>
          </a:p>
        </p:txBody>
      </p:sp>
      <p:sp>
        <p:nvSpPr>
          <p:cNvPr id="122884" name="슬라이드 번호 개체 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pitchFamily="50" charset="-127"/>
                <a:ea typeface="굴림" pitchFamily="50" charset="-127"/>
              </a:defRPr>
            </a:lvl9pPr>
          </a:lstStyle>
          <a:p>
            <a:pPr eaLnBrk="1" hangingPunct="1"/>
            <a:fld id="{F2289EAC-60C5-4364-9A69-32734294BA9F}" type="slidenum">
              <a:rPr lang="ko-KR" altLang="en-US" smtClean="0"/>
              <a:pPr eaLnBrk="1" hangingPunct="1"/>
              <a:t>21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t>2013-06-17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효소와 체질건강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err="1" smtClean="0"/>
              <a:t>게놈앤메디신</a:t>
            </a:r>
            <a:r>
              <a:rPr lang="ko-KR" altLang="en-US" dirty="0" smtClean="0"/>
              <a:t>  윤 규형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2865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dirty="0"/>
              <a:t>7대 영양소  단백질,지방,탄수화물,비타민,미네랄,섬유,물</a:t>
            </a:r>
          </a:p>
          <a:p>
            <a:pPr latinLnBrk="0"/>
            <a:r>
              <a:rPr lang="ko-KR" altLang="ko-KR" dirty="0"/>
              <a:t>비타민은 효소의 </a:t>
            </a:r>
            <a:r>
              <a:rPr lang="ko-KR" altLang="ko-KR" dirty="0" err="1"/>
              <a:t>보조제</a:t>
            </a:r>
            <a:r>
              <a:rPr lang="ko-KR" altLang="ko-KR" dirty="0"/>
              <a:t> 그러면 효소는 무엇일까를 생각해봐야 합니다.</a:t>
            </a:r>
          </a:p>
          <a:p>
            <a:pPr latinLnBrk="0"/>
            <a:r>
              <a:rPr lang="ko-KR" altLang="ko-KR" dirty="0"/>
              <a:t>효소는 단순한 단백질이 아니라 단백질을 골격 삼아서 살아있는 "생명력" 그것입니다.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993964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atinLnBrk="0"/>
            <a:r>
              <a:rPr lang="ko-KR" altLang="ko-KR" sz="2400" dirty="0"/>
              <a:t>지구상의 모든 생물은</a:t>
            </a:r>
            <a:r>
              <a:rPr lang="en-US" altLang="ko-KR" sz="2400" dirty="0"/>
              <a:t> DNA</a:t>
            </a:r>
            <a:r>
              <a:rPr lang="ko-KR" altLang="ko-KR" sz="2400" dirty="0"/>
              <a:t>라는 네 종류의 염기로 된 유전자를 지니고 있는데</a:t>
            </a:r>
            <a:r>
              <a:rPr lang="en-US" altLang="ko-KR" sz="2400" dirty="0"/>
              <a:t>, </a:t>
            </a:r>
            <a:r>
              <a:rPr lang="ko-KR" altLang="ko-KR" sz="2400" dirty="0"/>
              <a:t>이 </a:t>
            </a:r>
            <a:r>
              <a:rPr lang="ko-KR" altLang="ko-KR" sz="2400" dirty="0" err="1"/>
              <a:t>네종류의</a:t>
            </a:r>
            <a:r>
              <a:rPr lang="ko-KR" altLang="ko-KR" sz="2400" dirty="0"/>
              <a:t> 염기 중의 구아닌과 </a:t>
            </a:r>
            <a:r>
              <a:rPr lang="ko-KR" altLang="ko-KR" sz="2400" dirty="0" err="1"/>
              <a:t>시토신</a:t>
            </a:r>
            <a:r>
              <a:rPr lang="en-US" altLang="ko-KR" sz="2400" dirty="0"/>
              <a:t>, </a:t>
            </a:r>
            <a:r>
              <a:rPr lang="ko-KR" altLang="ko-KR" sz="2400" dirty="0" err="1"/>
              <a:t>아데신과</a:t>
            </a:r>
            <a:r>
              <a:rPr lang="ko-KR" altLang="ko-KR" sz="2400" dirty="0"/>
              <a:t> </a:t>
            </a:r>
            <a:r>
              <a:rPr lang="ko-KR" altLang="ko-KR" sz="2400" dirty="0" err="1"/>
              <a:t>티민이</a:t>
            </a:r>
            <a:r>
              <a:rPr lang="ko-KR" altLang="ko-KR" sz="2400" dirty="0"/>
              <a:t> 두 개의 사슬 사이에서 서로 결합해서 나선구조를 취합니다</a:t>
            </a:r>
            <a:r>
              <a:rPr lang="en-US" altLang="ko-KR" sz="2400" dirty="0"/>
              <a:t>. DNA</a:t>
            </a:r>
            <a:r>
              <a:rPr lang="ko-KR" altLang="ko-KR" sz="2400" dirty="0"/>
              <a:t>는 염기라는 화합물</a:t>
            </a:r>
            <a:r>
              <a:rPr lang="en-US" altLang="ko-KR" sz="2400" dirty="0"/>
              <a:t>, </a:t>
            </a:r>
            <a:r>
              <a:rPr lang="ko-KR" altLang="ko-KR" sz="2400" dirty="0"/>
              <a:t>즉 인산과 당의 결합으로 구성되어 있습니다</a:t>
            </a:r>
            <a:r>
              <a:rPr lang="en-US" altLang="ko-KR" sz="2400" dirty="0"/>
              <a:t>.</a:t>
            </a:r>
            <a:endParaRPr lang="ko-KR" altLang="ko-KR" sz="2400" dirty="0"/>
          </a:p>
          <a:p>
            <a:r>
              <a:rPr lang="ko-KR" altLang="ko-KR" sz="2400" dirty="0"/>
              <a:t>이 네 종류의 염기가 어떻게 정렬 되었느냐에 따라서 아미노산이 지정됩니다</a:t>
            </a:r>
            <a:r>
              <a:rPr lang="en-US" altLang="ko-KR" sz="2400" dirty="0"/>
              <a:t>. </a:t>
            </a:r>
            <a:r>
              <a:rPr lang="ko-KR" altLang="ko-KR" sz="2400" dirty="0"/>
              <a:t>아미노산은 효소의 골격이 되므로</a:t>
            </a:r>
            <a:r>
              <a:rPr lang="en-US" altLang="ko-KR" sz="2400" dirty="0"/>
              <a:t>, </a:t>
            </a:r>
            <a:r>
              <a:rPr lang="ko-KR" altLang="ko-KR" sz="2400" dirty="0"/>
              <a:t>효소를 만드는 설계도는 유전자</a:t>
            </a:r>
            <a:r>
              <a:rPr lang="en-US" altLang="ko-KR" sz="2400" dirty="0"/>
              <a:t>(DNA)</a:t>
            </a:r>
            <a:r>
              <a:rPr lang="ko-KR" altLang="ko-KR" sz="2400" dirty="0"/>
              <a:t>가</a:t>
            </a:r>
            <a:r>
              <a:rPr lang="en-US" altLang="ko-KR" sz="2400" dirty="0"/>
              <a:t> </a:t>
            </a:r>
            <a:r>
              <a:rPr lang="ko-KR" altLang="ko-KR" sz="2400" dirty="0"/>
              <a:t>지니고 있다고 할 수 있습니다</a:t>
            </a:r>
            <a:r>
              <a:rPr lang="en-US" altLang="ko-KR" sz="2400" dirty="0"/>
              <a:t>. </a:t>
            </a:r>
            <a:r>
              <a:rPr lang="ko-KR" altLang="ko-KR" sz="2400" dirty="0"/>
              <a:t>유전자에 기억되어 있는 암호가 효소를 만들기 위한 아미노산의 배열 순서를 정한다고 할 수 있습니다</a:t>
            </a:r>
            <a:r>
              <a:rPr lang="en-US" altLang="ko-KR" sz="2400" dirty="0"/>
              <a:t>.-</a:t>
            </a:r>
            <a:r>
              <a:rPr lang="ko-KR" altLang="ko-KR" sz="2400" dirty="0"/>
              <a:t>의학박사 </a:t>
            </a:r>
            <a:r>
              <a:rPr lang="ko-KR" altLang="ko-KR" sz="2400" dirty="0" err="1"/>
              <a:t>쓰루미</a:t>
            </a:r>
            <a:r>
              <a:rPr lang="ko-KR" altLang="ko-KR" sz="2400" dirty="0"/>
              <a:t> </a:t>
            </a:r>
            <a:r>
              <a:rPr lang="ko-KR" altLang="ko-KR" sz="2400" dirty="0" err="1"/>
              <a:t>다카후미</a:t>
            </a:r>
            <a:r>
              <a:rPr lang="en-US" altLang="ko-KR" sz="2400" dirty="0"/>
              <a:t>   ‘</a:t>
            </a:r>
            <a:r>
              <a:rPr lang="ko-KR" altLang="ko-KR" sz="2400" dirty="0"/>
              <a:t>효소가 생명을 좌우한다</a:t>
            </a:r>
            <a:r>
              <a:rPr lang="en-US" altLang="ko-KR" sz="2400" dirty="0"/>
              <a:t>”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2356034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b="1" dirty="0"/>
              <a:t>"생명체 속에서 생기는 화학반응의 촉매" 1837 스웨덴의 </a:t>
            </a:r>
            <a:r>
              <a:rPr lang="ko-KR" altLang="ko-KR" b="1" dirty="0" err="1"/>
              <a:t>벨셀리우스</a:t>
            </a:r>
            <a:endParaRPr lang="ko-KR" altLang="ko-KR" dirty="0"/>
          </a:p>
          <a:p>
            <a:pPr latinLnBrk="0"/>
            <a:r>
              <a:rPr lang="ko-KR" altLang="ko-KR" dirty="0"/>
              <a:t>효소는 48도시 이상의 가열로 죽는다.</a:t>
            </a:r>
          </a:p>
          <a:p>
            <a:pPr latinLnBrk="0"/>
            <a:r>
              <a:rPr lang="ko-KR" altLang="ko-KR" dirty="0"/>
              <a:t>"기질이라는 물질에 작용하면서 특정 화학반응을 진행시키는 </a:t>
            </a:r>
            <a:r>
              <a:rPr lang="ko-KR" altLang="ko-KR" dirty="0" err="1"/>
              <a:t>놀라운능력을</a:t>
            </a:r>
            <a:r>
              <a:rPr lang="ko-KR" altLang="ko-KR" dirty="0"/>
              <a:t> 지닌 살아있는 촉매"</a:t>
            </a:r>
          </a:p>
          <a:p>
            <a:pPr latinLnBrk="0"/>
            <a:r>
              <a:rPr lang="ko-KR" altLang="ko-KR" dirty="0"/>
              <a:t> 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12091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dirty="0"/>
              <a:t>에드워드 </a:t>
            </a:r>
            <a:r>
              <a:rPr lang="ko-KR" altLang="ko-KR" dirty="0" err="1"/>
              <a:t>하우웰</a:t>
            </a:r>
            <a:r>
              <a:rPr lang="ko-KR" altLang="ko-KR" dirty="0"/>
              <a:t> 박사는</a:t>
            </a:r>
            <a:r>
              <a:rPr lang="en-US" altLang="ko-KR" dirty="0"/>
              <a:t> </a:t>
            </a:r>
            <a:endParaRPr lang="en-US" altLang="ko-KR" dirty="0" smtClean="0"/>
          </a:p>
          <a:p>
            <a:pPr latinLnBrk="0"/>
            <a:r>
              <a:rPr lang="en-US" altLang="ko-KR" dirty="0" smtClean="0"/>
              <a:t>'</a:t>
            </a:r>
            <a:r>
              <a:rPr lang="ko-KR" altLang="ko-KR" dirty="0"/>
              <a:t>효소영양학의 원리</a:t>
            </a:r>
            <a:r>
              <a:rPr lang="en-US" altLang="ko-KR" dirty="0" smtClean="0"/>
              <a:t>'</a:t>
            </a:r>
            <a:endParaRPr lang="ko-KR" altLang="ko-KR" dirty="0"/>
          </a:p>
          <a:p>
            <a:pPr latinLnBrk="0"/>
            <a:r>
              <a:rPr lang="en-US" altLang="ko-KR" dirty="0"/>
              <a:t> </a:t>
            </a:r>
            <a:endParaRPr lang="ko-KR" altLang="ko-KR" dirty="0"/>
          </a:p>
          <a:p>
            <a:pPr latinLnBrk="0"/>
            <a:r>
              <a:rPr lang="en-US" altLang="ko-KR" dirty="0"/>
              <a:t>"</a:t>
            </a:r>
            <a:r>
              <a:rPr lang="ko-KR" altLang="ko-KR" dirty="0"/>
              <a:t>사람의 수명은 유기물 속에 있는 잠재효소의 </a:t>
            </a:r>
            <a:r>
              <a:rPr lang="ko-KR" altLang="ko-KR" dirty="0" err="1"/>
              <a:t>소모도에</a:t>
            </a:r>
            <a:r>
              <a:rPr lang="ko-KR" altLang="ko-KR" dirty="0"/>
              <a:t> 반비례한다</a:t>
            </a:r>
            <a:r>
              <a:rPr lang="en-US" altLang="ko-KR" dirty="0"/>
              <a:t>. </a:t>
            </a:r>
            <a:r>
              <a:rPr lang="ko-KR" altLang="ko-KR" dirty="0"/>
              <a:t>식물효소의 이용이 증가한다면</a:t>
            </a:r>
            <a:r>
              <a:rPr lang="en-US" altLang="ko-KR" dirty="0"/>
              <a:t>, </a:t>
            </a:r>
            <a:r>
              <a:rPr lang="ko-KR" altLang="ko-KR" dirty="0"/>
              <a:t>잠재효소의 감소를 막을 수 있다</a:t>
            </a:r>
            <a:r>
              <a:rPr lang="en-US" altLang="ko-KR" dirty="0"/>
              <a:t>."</a:t>
            </a:r>
            <a:endParaRPr lang="ko-KR" altLang="ko-KR" dirty="0"/>
          </a:p>
          <a:p>
            <a:pPr latinLnBrk="0"/>
            <a:r>
              <a:rPr lang="en-US" altLang="ko-KR" dirty="0"/>
              <a:t> 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58081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ko-KR" altLang="en-US" sz="2800" dirty="0" smtClean="0"/>
              <a:t>먹거리를 소화하기 위해서 </a:t>
            </a:r>
            <a:r>
              <a:rPr lang="ko-KR" altLang="en-US" sz="2800" dirty="0" err="1" smtClean="0"/>
              <a:t>쓰이는효소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면역력으</a:t>
            </a:r>
            <a:endParaRPr lang="en-US" altLang="ko-KR" sz="2800" dirty="0" smtClean="0"/>
          </a:p>
          <a:p>
            <a:r>
              <a:rPr lang="ko-KR" altLang="en-US" sz="2800" dirty="0" err="1" smtClean="0"/>
              <a:t>로서</a:t>
            </a:r>
            <a:r>
              <a:rPr lang="ko-KR" altLang="en-US" sz="2800" dirty="0" smtClean="0"/>
              <a:t> 질병과 대치해서 쓰여진 효소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숨한번</a:t>
            </a:r>
            <a:r>
              <a:rPr lang="ko-KR" altLang="en-US" sz="2800" dirty="0" smtClean="0"/>
              <a:t> 쉴 </a:t>
            </a:r>
            <a:endParaRPr lang="en-US" altLang="ko-KR" sz="2800" dirty="0" smtClean="0"/>
          </a:p>
          <a:p>
            <a:r>
              <a:rPr lang="ko-KR" altLang="en-US" sz="2800" dirty="0" smtClean="0"/>
              <a:t>때마다 체내에서 생겨나는 여분의 활성산소를 </a:t>
            </a:r>
            <a:endParaRPr lang="en-US" altLang="ko-KR" sz="2800" dirty="0" smtClean="0"/>
          </a:p>
          <a:p>
            <a:r>
              <a:rPr lang="ko-KR" altLang="en-US" sz="2800" dirty="0" smtClean="0"/>
              <a:t>제거시키는 효소</a:t>
            </a:r>
            <a:r>
              <a:rPr lang="en-US" altLang="ko-KR" sz="2800" dirty="0" smtClean="0"/>
              <a:t>,</a:t>
            </a:r>
            <a:r>
              <a:rPr lang="ko-KR" altLang="en-US" sz="2800" dirty="0" smtClean="0"/>
              <a:t>보고 </a:t>
            </a:r>
            <a:r>
              <a:rPr lang="ko-KR" altLang="en-US" sz="2800" dirty="0"/>
              <a:t>듣</a:t>
            </a:r>
            <a:r>
              <a:rPr lang="ko-KR" altLang="en-US" sz="2800" dirty="0" smtClean="0"/>
              <a:t>고 만지고 말하는데 </a:t>
            </a:r>
            <a:r>
              <a:rPr lang="ko-KR" altLang="en-US" sz="2800" dirty="0" err="1" smtClean="0"/>
              <a:t>쓰</a:t>
            </a:r>
            <a:endParaRPr lang="en-US" altLang="ko-KR" sz="2800" dirty="0" smtClean="0"/>
          </a:p>
          <a:p>
            <a:r>
              <a:rPr lang="ko-KR" altLang="en-US" sz="2800" dirty="0" smtClean="0"/>
              <a:t>이는 효소 등등</a:t>
            </a:r>
            <a:r>
              <a:rPr lang="en-US" altLang="ko-KR" sz="2800" dirty="0" smtClean="0"/>
              <a:t>…</a:t>
            </a:r>
            <a:endParaRPr lang="en-US" altLang="ko-KR" sz="2800" dirty="0"/>
          </a:p>
          <a:p>
            <a:r>
              <a:rPr lang="en-US" altLang="ko-KR" sz="2800" dirty="0" smtClean="0"/>
              <a:t>“</a:t>
            </a:r>
            <a:r>
              <a:rPr lang="ko-KR" altLang="en-US" sz="2800" dirty="0" smtClean="0"/>
              <a:t>체내효소를 일찍 바닥나게 하느냐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또는 그것을 </a:t>
            </a:r>
            <a:endParaRPr lang="en-US" altLang="ko-KR" sz="2800" dirty="0" smtClean="0"/>
          </a:p>
          <a:p>
            <a:r>
              <a:rPr lang="ko-KR" altLang="en-US" sz="2800" dirty="0" smtClean="0"/>
              <a:t>아껴 가면서 사용하느냐에 따라서 장수와 건강</a:t>
            </a:r>
            <a:endParaRPr lang="en-US" altLang="ko-KR" sz="2800" dirty="0" smtClean="0"/>
          </a:p>
          <a:p>
            <a:r>
              <a:rPr lang="ko-KR" altLang="en-US" sz="2800" dirty="0" smtClean="0"/>
              <a:t>은 크게 달라진다</a:t>
            </a:r>
            <a:r>
              <a:rPr lang="en-US" altLang="ko-KR" sz="2800" dirty="0" smtClean="0"/>
              <a:t>.”</a:t>
            </a:r>
          </a:p>
          <a:p>
            <a:r>
              <a:rPr lang="ko-KR" altLang="en-US" sz="2800" dirty="0" err="1" smtClean="0"/>
              <a:t>하우웰박</a:t>
            </a:r>
            <a:r>
              <a:rPr lang="ko-KR" altLang="en-US" sz="2800" dirty="0" err="1"/>
              <a:t>사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731290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좋지 않은 단백질은 장내를 부패시키는데</a:t>
            </a:r>
            <a:r>
              <a:rPr lang="en-US" altLang="ko-KR" dirty="0" smtClean="0"/>
              <a:t>, </a:t>
            </a:r>
          </a:p>
          <a:p>
            <a:r>
              <a:rPr lang="ko-KR" altLang="en-US" dirty="0" smtClean="0"/>
              <a:t>기생충 번식</a:t>
            </a:r>
            <a:r>
              <a:rPr lang="en-US" altLang="ko-KR" dirty="0" smtClean="0"/>
              <a:t>, </a:t>
            </a:r>
            <a:r>
              <a:rPr lang="ko-KR" altLang="en-US" dirty="0" smtClean="0"/>
              <a:t>대장염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담낭관염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췌장</a:t>
            </a:r>
            <a:endParaRPr lang="en-US" altLang="ko-KR" dirty="0" smtClean="0"/>
          </a:p>
          <a:p>
            <a:r>
              <a:rPr lang="ko-KR" altLang="en-US" dirty="0" smtClean="0"/>
              <a:t>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위장병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식도염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간장해등의</a:t>
            </a:r>
            <a:r>
              <a:rPr lang="ko-KR" altLang="en-US" dirty="0" smtClean="0"/>
              <a:t> 내장질병</a:t>
            </a:r>
            <a:endParaRPr lang="en-US" altLang="ko-KR" dirty="0" smtClean="0"/>
          </a:p>
          <a:p>
            <a:r>
              <a:rPr lang="ko-KR" altLang="en-US" dirty="0" smtClean="0"/>
              <a:t>을 직접적으로 일으킵니다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생체의 면역력</a:t>
            </a:r>
            <a:endParaRPr lang="en-US" altLang="ko-KR" dirty="0" smtClean="0"/>
          </a:p>
          <a:p>
            <a:r>
              <a:rPr lang="ko-KR" altLang="en-US" dirty="0" smtClean="0"/>
              <a:t>이 크게 저하하면서 만병의 원인이 됩니다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----------------------------</a:t>
            </a:r>
            <a:r>
              <a:rPr lang="ko-KR" altLang="en-US" dirty="0" err="1" smtClean="0"/>
              <a:t>쓰루미</a:t>
            </a:r>
            <a:r>
              <a:rPr lang="ko-KR" altLang="en-US" dirty="0" smtClean="0"/>
              <a:t> </a:t>
            </a:r>
            <a:r>
              <a:rPr lang="ko-KR" altLang="en-US" dirty="0" err="1" smtClean="0"/>
              <a:t>다카후미</a:t>
            </a:r>
            <a:endParaRPr lang="en-US" altLang="ko-KR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41431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07504" y="332656"/>
            <a:ext cx="8424936" cy="1647056"/>
          </a:xfrm>
        </p:spPr>
        <p:txBody>
          <a:bodyPr>
            <a:normAutofit/>
          </a:bodyPr>
          <a:lstStyle/>
          <a:p>
            <a:r>
              <a:rPr lang="ko-KR" altLang="en-US" b="1" dirty="0" smtClean="0">
                <a:solidFill>
                  <a:srgbClr val="0066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dirty="0" err="1" smtClean="0">
                <a:solidFill>
                  <a:srgbClr val="0066FF"/>
                </a:solidFill>
                <a:latin typeface="HY헤드라인M" pitchFamily="18" charset="-127"/>
                <a:ea typeface="HY헤드라인M" pitchFamily="18" charset="-127"/>
              </a:rPr>
              <a:t>씨원효소</a:t>
            </a:r>
            <a:r>
              <a:rPr lang="en-US" altLang="ko-KR" b="1" i="1" dirty="0">
                <a:solidFill>
                  <a:schemeClr val="bg2"/>
                </a:solidFill>
                <a:latin typeface="Times New Roman" pitchFamily="18" charset="0"/>
                <a:ea typeface="HY헤드라인M" pitchFamily="18" charset="-127"/>
              </a:rPr>
              <a:t>(C1 Enzyme)</a:t>
            </a:r>
            <a:br>
              <a:rPr lang="en-US" altLang="ko-KR" b="1" i="1" dirty="0">
                <a:solidFill>
                  <a:schemeClr val="bg2"/>
                </a:solidFill>
                <a:latin typeface="Times New Roman" pitchFamily="18" charset="0"/>
                <a:ea typeface="HY헤드라인M" pitchFamily="18" charset="-127"/>
              </a:rPr>
            </a:br>
            <a:r>
              <a:rPr lang="ko-KR" altLang="en-US" sz="2200" b="1" i="1" dirty="0" err="1" smtClean="0">
                <a:latin typeface="Times New Roman" pitchFamily="18" charset="0"/>
                <a:ea typeface="HY헤드라인M" pitchFamily="18" charset="-127"/>
              </a:rPr>
              <a:t>발</a:t>
            </a:r>
            <a:r>
              <a:rPr lang="ko-KR" altLang="en-US" sz="2200" b="1" i="1" dirty="0" err="1">
                <a:latin typeface="Times New Roman" pitchFamily="18" charset="0"/>
                <a:ea typeface="HY헤드라인M" pitchFamily="18" charset="-127"/>
              </a:rPr>
              <a:t>효</a:t>
            </a:r>
            <a:r>
              <a:rPr lang="ko-KR" altLang="en-US" sz="2200" b="1" i="1" dirty="0" err="1" smtClean="0">
                <a:latin typeface="Times New Roman" pitchFamily="18" charset="0"/>
                <a:ea typeface="HY헤드라인M" pitchFamily="18" charset="-127"/>
              </a:rPr>
              <a:t>성</a:t>
            </a:r>
            <a:r>
              <a:rPr lang="en-US" altLang="ko-KR" sz="2200" b="1" i="1" dirty="0" smtClean="0">
                <a:latin typeface="Times New Roman" pitchFamily="18" charset="0"/>
                <a:ea typeface="HY헤드라인M" pitchFamily="18" charset="-127"/>
              </a:rPr>
              <a:t> </a:t>
            </a:r>
            <a:r>
              <a:rPr lang="ko-KR" altLang="en-US" sz="2200" b="1" i="1" dirty="0">
                <a:latin typeface="Times New Roman" pitchFamily="18" charset="0"/>
                <a:ea typeface="HY헤드라인M" pitchFamily="18" charset="-127"/>
              </a:rPr>
              <a:t>소화제</a:t>
            </a:r>
            <a:r>
              <a:rPr lang="en-US" altLang="ko-KR" sz="2200" b="1" i="1" dirty="0">
                <a:latin typeface="Times New Roman" pitchFamily="18" charset="0"/>
                <a:ea typeface="HY헤드라인M" pitchFamily="18" charset="-127"/>
              </a:rPr>
              <a:t>, </a:t>
            </a:r>
            <a:r>
              <a:rPr lang="ko-KR" altLang="en-US" sz="2200" b="1" i="1" dirty="0" smtClean="0">
                <a:latin typeface="Times New Roman" pitchFamily="18" charset="0"/>
                <a:ea typeface="HY헤드라인M" pitchFamily="18" charset="-127"/>
              </a:rPr>
              <a:t>면역체계 확립 </a:t>
            </a:r>
            <a:r>
              <a:rPr lang="ko-KR" altLang="en-US" sz="2200" b="1" i="1" dirty="0" err="1" smtClean="0">
                <a:latin typeface="Times New Roman" pitchFamily="18" charset="0"/>
                <a:ea typeface="HY헤드라인M" pitchFamily="18" charset="-127"/>
              </a:rPr>
              <a:t>항노화제</a:t>
            </a:r>
            <a:r>
              <a:rPr lang="en-US" altLang="ko-KR" sz="2200" b="1" i="1" dirty="0" smtClean="0">
                <a:latin typeface="Times New Roman" pitchFamily="18" charset="0"/>
                <a:ea typeface="HY헤드라인M" pitchFamily="18" charset="-127"/>
              </a:rPr>
              <a:t> </a:t>
            </a:r>
            <a:r>
              <a:rPr lang="en-US" altLang="ko-KR" sz="2200" b="1" i="1" dirty="0">
                <a:latin typeface="Times New Roman" pitchFamily="18" charset="0"/>
                <a:ea typeface="HY헤드라인M" pitchFamily="18" charset="-127"/>
              </a:rPr>
              <a:t>, </a:t>
            </a:r>
            <a:r>
              <a:rPr lang="ko-KR" altLang="en-US" sz="2200" b="1" i="1" dirty="0" err="1">
                <a:latin typeface="Times New Roman" pitchFamily="18" charset="0"/>
                <a:ea typeface="HY헤드라인M" pitchFamily="18" charset="-127"/>
              </a:rPr>
              <a:t>심혈관질환</a:t>
            </a:r>
            <a:r>
              <a:rPr lang="ko-KR" altLang="en-US" sz="2200" b="1" i="1" dirty="0">
                <a:latin typeface="Times New Roman" pitchFamily="18" charset="0"/>
                <a:ea typeface="HY헤드라인M" pitchFamily="18" charset="-127"/>
              </a:rPr>
              <a:t/>
            </a:r>
            <a:br>
              <a:rPr lang="ko-KR" altLang="en-US" sz="2200" b="1" i="1" dirty="0">
                <a:latin typeface="Times New Roman" pitchFamily="18" charset="0"/>
                <a:ea typeface="HY헤드라인M" pitchFamily="18" charset="-127"/>
              </a:rPr>
            </a:br>
            <a:endParaRPr lang="ko-KR" altLang="en-US" sz="2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536" y="2132856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ko-KR" altLang="en-US" b="1" i="1" dirty="0" smtClean="0">
                <a:latin typeface="Times New Roman" pitchFamily="18" charset="0"/>
                <a:ea typeface="HY헤드라인M" pitchFamily="18" charset="-127"/>
              </a:rPr>
              <a:t>  </a:t>
            </a:r>
            <a:r>
              <a:rPr lang="ko-KR" altLang="en-US" dirty="0" smtClean="0"/>
              <a:t>각종 </a:t>
            </a:r>
            <a:r>
              <a:rPr lang="ko-KR" altLang="en-US" dirty="0"/>
              <a:t>화학반응에서 자신은 변화하지 </a:t>
            </a:r>
            <a:r>
              <a:rPr lang="ko-KR" altLang="en-US" dirty="0" err="1" smtClean="0"/>
              <a:t>않으</a:t>
            </a:r>
            <a:r>
              <a:rPr lang="ko-KR" altLang="en-US" dirty="0" smtClean="0"/>
              <a:t>   나 </a:t>
            </a:r>
            <a:r>
              <a:rPr lang="ko-KR" altLang="en-US" dirty="0"/>
              <a:t>반응속도를 빠르게 하는 단백질을 말한다</a:t>
            </a:r>
            <a:r>
              <a:rPr lang="en-US" altLang="ko-KR" dirty="0"/>
              <a:t>. </a:t>
            </a:r>
          </a:p>
          <a:p>
            <a:pPr>
              <a:defRPr/>
            </a:pPr>
            <a:r>
              <a:rPr lang="ko-KR" altLang="en-US" dirty="0"/>
              <a:t>즉</a:t>
            </a:r>
            <a:r>
              <a:rPr lang="en-US" altLang="ko-KR" dirty="0"/>
              <a:t>, </a:t>
            </a:r>
            <a:r>
              <a:rPr lang="ko-KR" altLang="en-US" dirty="0"/>
              <a:t>단백질로 만들어진 촉매라고 할 수 있다</a:t>
            </a:r>
            <a:r>
              <a:rPr lang="en-US" altLang="ko-KR" dirty="0"/>
              <a:t>. </a:t>
            </a:r>
            <a:endParaRPr lang="ko-KR" altLang="en-US" dirty="0"/>
          </a:p>
          <a:p>
            <a:pPr>
              <a:defRPr/>
            </a:pPr>
            <a:endParaRPr lang="en-US" altLang="ko-KR" dirty="0"/>
          </a:p>
          <a:p>
            <a:pPr>
              <a:defRPr/>
            </a:pPr>
            <a:r>
              <a:rPr lang="ko-KR" altLang="en-US" dirty="0"/>
              <a:t>단백질로 이루어져 있기 때문에 무기촉매와는 달리 온도나 </a:t>
            </a:r>
            <a:r>
              <a:rPr lang="en-US" altLang="ko-KR" dirty="0"/>
              <a:t>pH(</a:t>
            </a:r>
            <a:r>
              <a:rPr lang="ko-KR" altLang="en-US" dirty="0"/>
              <a:t>수소이온농도</a:t>
            </a:r>
            <a:r>
              <a:rPr lang="en-US" altLang="ko-KR" dirty="0"/>
              <a:t>) </a:t>
            </a:r>
            <a:r>
              <a:rPr lang="ko-KR" altLang="en-US" dirty="0"/>
              <a:t>등 환경 요인에 의하여 기능이 크게 영향을 받는다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73939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직사각형 1"/>
          <p:cNvSpPr>
            <a:spLocks noChangeArrowheads="1"/>
          </p:cNvSpPr>
          <p:nvPr/>
        </p:nvSpPr>
        <p:spPr bwMode="auto">
          <a:xfrm>
            <a:off x="323850" y="260350"/>
            <a:ext cx="8424863" cy="637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o-KR" altLang="en-US" sz="3600" dirty="0" smtClean="0"/>
              <a:t>효소는 </a:t>
            </a:r>
            <a:r>
              <a:rPr lang="ko-KR" altLang="en-US" sz="3600" dirty="0"/>
              <a:t>세포 안에 널리 분포되어 </a:t>
            </a:r>
            <a:r>
              <a:rPr lang="ko-KR" altLang="en-US" sz="3600" dirty="0" smtClean="0"/>
              <a:t>생명체</a:t>
            </a:r>
            <a:endParaRPr lang="en-US" altLang="ko-KR" sz="3600" dirty="0" smtClean="0"/>
          </a:p>
          <a:p>
            <a:r>
              <a:rPr lang="ko-KR" altLang="en-US" sz="3600" dirty="0" smtClean="0"/>
              <a:t>의 </a:t>
            </a:r>
            <a:r>
              <a:rPr lang="ko-KR" altLang="en-US" sz="3600" dirty="0"/>
              <a:t>화학적 반응에 관여한다</a:t>
            </a:r>
            <a:r>
              <a:rPr lang="en-US" altLang="ko-KR" sz="3600" dirty="0"/>
              <a:t>.</a:t>
            </a:r>
            <a:endParaRPr lang="ko-KR" altLang="en-US" sz="3600" dirty="0"/>
          </a:p>
          <a:p>
            <a:endParaRPr lang="en-US" altLang="ko-KR" sz="3600" dirty="0"/>
          </a:p>
          <a:p>
            <a:r>
              <a:rPr lang="ko-KR" altLang="en-US" sz="3600" dirty="0" err="1"/>
              <a:t>생세포에서</a:t>
            </a:r>
            <a:r>
              <a:rPr lang="ko-KR" altLang="en-US" sz="3600" dirty="0"/>
              <a:t> 만들어지는 단백질성의 </a:t>
            </a:r>
            <a:r>
              <a:rPr lang="ko-KR" altLang="en-US" sz="3600" dirty="0" smtClean="0"/>
              <a:t>생</a:t>
            </a:r>
            <a:endParaRPr lang="en-US" altLang="ko-KR" sz="3600" dirty="0"/>
          </a:p>
          <a:p>
            <a:r>
              <a:rPr lang="ko-KR" altLang="en-US" sz="3600" dirty="0" err="1" smtClean="0"/>
              <a:t>체촉매</a:t>
            </a:r>
            <a:r>
              <a:rPr lang="en-US" altLang="ko-KR" sz="3600" dirty="0"/>
              <a:t>. </a:t>
            </a:r>
            <a:r>
              <a:rPr lang="ko-KR" altLang="en-US" sz="3600" dirty="0"/>
              <a:t>효소에 의해 </a:t>
            </a:r>
            <a:r>
              <a:rPr lang="ko-KR" altLang="en-US" sz="3600" dirty="0" err="1"/>
              <a:t>촉매되는</a:t>
            </a:r>
            <a:r>
              <a:rPr lang="ko-KR" altLang="en-US" sz="3600" dirty="0"/>
              <a:t> </a:t>
            </a:r>
            <a:r>
              <a:rPr lang="ko-KR" altLang="en-US" sz="3600" dirty="0" smtClean="0"/>
              <a:t>화학반응</a:t>
            </a:r>
            <a:endParaRPr lang="en-US" altLang="ko-KR" sz="3600" dirty="0"/>
          </a:p>
          <a:p>
            <a:r>
              <a:rPr lang="ko-KR" altLang="en-US" sz="3600" dirty="0" smtClean="0"/>
              <a:t>을 </a:t>
            </a:r>
            <a:r>
              <a:rPr lang="ko-KR" altLang="en-US" sz="3600" dirty="0"/>
              <a:t>효소반응이라고 하지만 생체 내의 화학반응은 거의 모두가 효소반응이고</a:t>
            </a:r>
            <a:r>
              <a:rPr lang="en-US" altLang="ko-KR" sz="3600" dirty="0"/>
              <a:t>, </a:t>
            </a:r>
            <a:r>
              <a:rPr lang="ko-KR" altLang="en-US" sz="3600" dirty="0"/>
              <a:t>물질대사는 모두가 </a:t>
            </a:r>
            <a:r>
              <a:rPr lang="ko-KR" altLang="en-US" sz="3600" dirty="0" err="1"/>
              <a:t>효소계에</a:t>
            </a:r>
            <a:r>
              <a:rPr lang="ko-KR" altLang="en-US" sz="3600" dirty="0"/>
              <a:t> 의존하고 있다</a:t>
            </a: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7345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직사각형 1"/>
          <p:cNvSpPr>
            <a:spLocks noChangeArrowheads="1"/>
          </p:cNvSpPr>
          <p:nvPr/>
        </p:nvSpPr>
        <p:spPr bwMode="auto">
          <a:xfrm>
            <a:off x="323850" y="260350"/>
            <a:ext cx="8424863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o-KR" altLang="en-US" sz="2800" dirty="0" err="1"/>
              <a:t>저두강</a:t>
            </a:r>
            <a:r>
              <a:rPr lang="en-US" altLang="ko-KR" sz="2800" dirty="0"/>
              <a:t>(</a:t>
            </a:r>
            <a:r>
              <a:rPr lang="ko-KR" altLang="en-US" sz="2800" dirty="0" err="1"/>
              <a:t>미강</a:t>
            </a:r>
            <a:r>
              <a:rPr lang="en-US" altLang="ko-KR" sz="2800" dirty="0"/>
              <a:t>)</a:t>
            </a:r>
            <a:endParaRPr lang="ko-KR" altLang="en-US" sz="2800" dirty="0"/>
          </a:p>
          <a:p>
            <a:r>
              <a:rPr lang="ko-KR" altLang="en-US" sz="2800" dirty="0"/>
              <a:t>효소</a:t>
            </a:r>
            <a:r>
              <a:rPr lang="en-US" altLang="ko-KR" sz="2800" dirty="0"/>
              <a:t>,</a:t>
            </a:r>
            <a:r>
              <a:rPr lang="ko-KR" altLang="en-US" sz="2800" dirty="0" err="1"/>
              <a:t>카로티노이드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폴리페놀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플라보노이드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식물성스테롤이</a:t>
            </a:r>
            <a:r>
              <a:rPr lang="ko-KR" altLang="en-US" sz="2800" dirty="0"/>
              <a:t> 풍부하게 함유되어 있다</a:t>
            </a:r>
            <a:r>
              <a:rPr lang="en-US" altLang="ko-KR" sz="2800" dirty="0"/>
              <a:t>.</a:t>
            </a:r>
            <a:endParaRPr lang="ko-KR" altLang="en-US" sz="2800" dirty="0"/>
          </a:p>
          <a:p>
            <a:endParaRPr lang="en-US" altLang="ko-KR" sz="2800" dirty="0"/>
          </a:p>
          <a:p>
            <a:r>
              <a:rPr lang="ko-KR" altLang="en-US" sz="2800" dirty="0"/>
              <a:t>혈청 지질</a:t>
            </a:r>
            <a:r>
              <a:rPr lang="en-US" altLang="ko-KR" sz="2800" dirty="0"/>
              <a:t>, </a:t>
            </a:r>
            <a:r>
              <a:rPr lang="ko-KR" altLang="en-US" sz="2800" dirty="0"/>
              <a:t>콜레스테롤을 효과적으로 줄이고 심장병을 예방</a:t>
            </a:r>
            <a:r>
              <a:rPr lang="en-US" altLang="ko-KR" sz="2800" dirty="0" smtClean="0"/>
              <a:t>.</a:t>
            </a:r>
            <a:r>
              <a:rPr lang="ko-KR" altLang="ko-KR" sz="2800" u="sng" dirty="0"/>
              <a:t> </a:t>
            </a:r>
            <a:r>
              <a:rPr lang="en-US" altLang="ko-KR" sz="2800" u="sng" dirty="0" smtClean="0"/>
              <a:t> </a:t>
            </a:r>
            <a:r>
              <a:rPr lang="en-US" altLang="ko-KR" sz="1200" u="sng" dirty="0"/>
              <a:t>US Patent #6,126,943 -October 3, 2000</a:t>
            </a:r>
            <a:endParaRPr lang="ko-KR" altLang="ko-KR" sz="1200" dirty="0"/>
          </a:p>
          <a:p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고혈당증 및 </a:t>
            </a:r>
            <a:r>
              <a:rPr lang="ko-KR" altLang="en-US" sz="2800" dirty="0" err="1"/>
              <a:t>저혈당증의</a:t>
            </a:r>
            <a:r>
              <a:rPr lang="ko-KR" altLang="en-US" sz="2800" dirty="0"/>
              <a:t> 포도당 수치를 정상화 함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당뇨병 환자의 </a:t>
            </a:r>
            <a:r>
              <a:rPr lang="ko-KR" altLang="en-US" sz="2800" dirty="0" smtClean="0"/>
              <a:t>혈청 </a:t>
            </a:r>
            <a:r>
              <a:rPr lang="ko-KR" altLang="en-US" sz="2800" dirty="0"/>
              <a:t>포도당 수치 및 당화헤모글로빈을 효과적으로 줄임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/>
              <a:t>혈소판응집소 억제</a:t>
            </a:r>
            <a:r>
              <a:rPr lang="en-US" altLang="ko-KR" sz="2800" dirty="0"/>
              <a:t>, HMG CoA </a:t>
            </a:r>
            <a:r>
              <a:rPr lang="ko-KR" altLang="en-US" sz="2800" dirty="0"/>
              <a:t>환원효소의 억제</a:t>
            </a:r>
            <a:r>
              <a:rPr lang="en-US" altLang="ko-KR" sz="2800" dirty="0"/>
              <a:t>, </a:t>
            </a:r>
            <a:r>
              <a:rPr lang="ko-KR" altLang="en-US" sz="2800" dirty="0"/>
              <a:t>포유류의 심혈관계 질환 감소</a:t>
            </a:r>
            <a:r>
              <a:rPr lang="en-US" altLang="ko-KR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00224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직사각형 1"/>
          <p:cNvSpPr>
            <a:spLocks noChangeArrowheads="1"/>
          </p:cNvSpPr>
          <p:nvPr/>
        </p:nvSpPr>
        <p:spPr bwMode="auto">
          <a:xfrm>
            <a:off x="323850" y="260350"/>
            <a:ext cx="8424863" cy="5693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o-KR" altLang="en-US" sz="2800" dirty="0" err="1"/>
              <a:t>염증성</a:t>
            </a:r>
            <a:r>
              <a:rPr lang="ko-KR" altLang="en-US" sz="2800" dirty="0"/>
              <a:t> 질환 및 </a:t>
            </a:r>
            <a:r>
              <a:rPr lang="ko-KR" altLang="en-US" sz="2800" dirty="0" err="1"/>
              <a:t>염증성</a:t>
            </a:r>
            <a:r>
              <a:rPr lang="ko-KR" altLang="en-US" sz="2800" dirty="0"/>
              <a:t> 반응을 감소</a:t>
            </a:r>
            <a:r>
              <a:rPr lang="en-US" altLang="ko-KR" sz="2800" dirty="0"/>
              <a:t>, </a:t>
            </a:r>
          </a:p>
          <a:p>
            <a:r>
              <a:rPr lang="ko-KR" altLang="en-US" sz="2800" dirty="0" err="1"/>
              <a:t>프로스타글란딘</a:t>
            </a:r>
            <a:r>
              <a:rPr lang="ko-KR" altLang="en-US" sz="2800" dirty="0"/>
              <a:t> 합성효소 활동 억제</a:t>
            </a:r>
            <a:r>
              <a:rPr lang="en-US" altLang="ko-KR" sz="2800" dirty="0"/>
              <a:t>, </a:t>
            </a:r>
          </a:p>
          <a:p>
            <a:r>
              <a:rPr lang="ko-KR" altLang="en-US" sz="2800" dirty="0"/>
              <a:t>통증</a:t>
            </a:r>
            <a:r>
              <a:rPr lang="en-US" altLang="ko-KR" sz="2800" dirty="0"/>
              <a:t>, </a:t>
            </a:r>
            <a:r>
              <a:rPr lang="ko-KR" altLang="en-US" sz="2800" dirty="0"/>
              <a:t>운동성 저하 및 절뚝거림을 저하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err="1"/>
              <a:t>미강에는</a:t>
            </a:r>
            <a:r>
              <a:rPr lang="ko-KR" altLang="en-US" sz="2800" dirty="0"/>
              <a:t> 비타민 </a:t>
            </a:r>
            <a:r>
              <a:rPr lang="en-US" altLang="ko-KR" sz="2800" dirty="0"/>
              <a:t>B</a:t>
            </a:r>
            <a:r>
              <a:rPr lang="ko-KR" altLang="en-US" sz="2800" dirty="0"/>
              <a:t>군과 </a:t>
            </a:r>
            <a:r>
              <a:rPr lang="ko-KR" altLang="en-US" sz="2800" dirty="0" err="1"/>
              <a:t>피토스테롤</a:t>
            </a:r>
            <a:r>
              <a:rPr lang="en-US" altLang="ko-KR" sz="2800" dirty="0"/>
              <a:t>, 100</a:t>
            </a:r>
            <a:r>
              <a:rPr lang="ko-KR" altLang="en-US" sz="2800" dirty="0"/>
              <a:t>여가지 이상의 항산화제</a:t>
            </a:r>
            <a:r>
              <a:rPr lang="en-US" altLang="ko-KR" sz="2800" dirty="0"/>
              <a:t>, </a:t>
            </a:r>
            <a:r>
              <a:rPr lang="ko-KR" altLang="en-US" sz="2800" dirty="0"/>
              <a:t>대사 보조인자가 풍부하고</a:t>
            </a:r>
            <a:r>
              <a:rPr lang="en-US" altLang="ko-KR" sz="2800" dirty="0"/>
              <a:t>, </a:t>
            </a:r>
            <a:r>
              <a:rPr lang="ko-KR" altLang="en-US" sz="2800" dirty="0"/>
              <a:t>단백질</a:t>
            </a:r>
            <a:r>
              <a:rPr lang="en-US" altLang="ko-KR" sz="2800" dirty="0"/>
              <a:t>, </a:t>
            </a:r>
            <a:r>
              <a:rPr lang="ko-KR" altLang="en-US" sz="2800" dirty="0"/>
              <a:t>지방</a:t>
            </a:r>
            <a:r>
              <a:rPr lang="en-US" altLang="ko-KR" sz="2800" dirty="0"/>
              <a:t>, </a:t>
            </a:r>
            <a:r>
              <a:rPr lang="ko-KR" altLang="en-US" sz="2800" dirty="0"/>
              <a:t>탄수화물의 훌륭한 보고이다</a:t>
            </a:r>
            <a:r>
              <a:rPr lang="en-US" altLang="ko-KR" sz="2800" dirty="0"/>
              <a:t>.</a:t>
            </a:r>
          </a:p>
          <a:p>
            <a:endParaRPr lang="en-US" altLang="ko-KR" sz="2800" dirty="0"/>
          </a:p>
          <a:p>
            <a:r>
              <a:rPr lang="ko-KR" altLang="en-US" sz="2800" dirty="0" err="1"/>
              <a:t>상초에서</a:t>
            </a:r>
            <a:r>
              <a:rPr lang="ko-KR" altLang="en-US" sz="2800" dirty="0"/>
              <a:t> 작용 </a:t>
            </a:r>
            <a:r>
              <a:rPr lang="ko-KR" altLang="en-US" sz="2800" dirty="0" smtClean="0"/>
              <a:t>인후와 식도에서 주 작용을 하며 </a:t>
            </a:r>
            <a:r>
              <a:rPr lang="ko-KR" altLang="en-US" sz="2800" dirty="0"/>
              <a:t>위장관 기능을 개선</a:t>
            </a:r>
            <a:r>
              <a:rPr lang="en-US" altLang="ko-KR" sz="2800" dirty="0"/>
              <a:t>.</a:t>
            </a: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83915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sz="3600" dirty="0"/>
              <a:t>히포크라테스 </a:t>
            </a:r>
            <a:endParaRPr lang="en-US" altLang="ko-KR" sz="3600" dirty="0" smtClean="0"/>
          </a:p>
          <a:p>
            <a:r>
              <a:rPr lang="ko-KR" altLang="ko-KR" sz="3600" dirty="0" smtClean="0"/>
              <a:t>"</a:t>
            </a:r>
            <a:r>
              <a:rPr lang="ko-KR" altLang="ko-KR" sz="3600" dirty="0"/>
              <a:t>화식이 과식이니라"  </a:t>
            </a:r>
            <a:endParaRPr lang="en-US" altLang="ko-KR" sz="3600" dirty="0" smtClean="0"/>
          </a:p>
          <a:p>
            <a:r>
              <a:rPr lang="ko-KR" altLang="ko-KR" sz="3600" dirty="0" smtClean="0"/>
              <a:t>"</a:t>
            </a:r>
            <a:r>
              <a:rPr lang="ko-KR" altLang="ko-KR" sz="3600" dirty="0"/>
              <a:t>질병이란, 생체를 정화하는 증상이다. 증상이란, 생체가 펴는 방위 수단이다. 질병에는 </a:t>
            </a:r>
            <a:r>
              <a:rPr lang="ko-KR" altLang="ko-KR" sz="3600" dirty="0" err="1"/>
              <a:t>여러가지가</a:t>
            </a:r>
            <a:r>
              <a:rPr lang="ko-KR" altLang="ko-KR" sz="3600" dirty="0"/>
              <a:t> 있듯이 보이지만, 사실 질병이란 단 한 가지 뿐이다."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994263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직사각형 1"/>
          <p:cNvSpPr>
            <a:spLocks noChangeArrowheads="1"/>
          </p:cNvSpPr>
          <p:nvPr/>
        </p:nvSpPr>
        <p:spPr bwMode="auto">
          <a:xfrm>
            <a:off x="323850" y="260350"/>
            <a:ext cx="8424863" cy="6555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o-KR" altLang="en-US" sz="2800" dirty="0" err="1"/>
              <a:t>노근</a:t>
            </a:r>
            <a:r>
              <a:rPr lang="en-US" altLang="ko-KR" sz="2800" dirty="0"/>
              <a:t>(</a:t>
            </a:r>
            <a:r>
              <a:rPr lang="ko-KR" altLang="en-US" sz="2800" dirty="0"/>
              <a:t>蘆根</a:t>
            </a:r>
            <a:r>
              <a:rPr lang="en-US" altLang="ko-KR" sz="2800" dirty="0"/>
              <a:t>)</a:t>
            </a:r>
            <a:endParaRPr lang="ko-KR" altLang="en-US" sz="2800" dirty="0"/>
          </a:p>
          <a:p>
            <a:r>
              <a:rPr lang="ko-KR" altLang="en-US" sz="2800" dirty="0"/>
              <a:t>냄새가 없고 맛은 달며 성질은 차다</a:t>
            </a:r>
            <a:r>
              <a:rPr lang="en-US" altLang="ko-KR" sz="2800" dirty="0"/>
              <a:t>. [</a:t>
            </a:r>
            <a:r>
              <a:rPr lang="ko-KR" altLang="en-US" sz="2800" dirty="0"/>
              <a:t>甘寒</a:t>
            </a:r>
            <a:r>
              <a:rPr lang="en-US" altLang="ko-KR" sz="2800" dirty="0"/>
              <a:t>] </a:t>
            </a:r>
            <a:endParaRPr lang="ko-KR" altLang="en-US" sz="2800" dirty="0"/>
          </a:p>
          <a:p>
            <a:r>
              <a:rPr lang="ko-KR" altLang="en-US" sz="2800" dirty="0" err="1"/>
              <a:t>중상초</a:t>
            </a:r>
            <a:r>
              <a:rPr lang="ko-KR" altLang="en-US" sz="2800" dirty="0"/>
              <a:t> 부위에서 비위의 </a:t>
            </a:r>
            <a:r>
              <a:rPr lang="ko-KR" altLang="en-US" sz="2800" dirty="0" smtClean="0"/>
              <a:t>기를 조절</a:t>
            </a:r>
            <a:endParaRPr lang="en-US" altLang="ko-KR" sz="2800" dirty="0" smtClean="0"/>
          </a:p>
          <a:p>
            <a:r>
              <a:rPr lang="ko-KR" altLang="en-US" sz="2800" dirty="0" smtClean="0"/>
              <a:t>음양조절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경락 조절</a:t>
            </a:r>
            <a:r>
              <a:rPr lang="en-US" altLang="ko-KR" sz="2800" dirty="0" smtClean="0"/>
              <a:t>.</a:t>
            </a:r>
            <a:endParaRPr lang="en-US" altLang="ko-KR" sz="2800" dirty="0"/>
          </a:p>
          <a:p>
            <a:endParaRPr lang="en-US" altLang="ko-KR" sz="2800" dirty="0"/>
          </a:p>
          <a:p>
            <a:r>
              <a:rPr lang="ko-KR" altLang="en-US" sz="2800" dirty="0"/>
              <a:t>위에서 </a:t>
            </a:r>
            <a:r>
              <a:rPr lang="ko-KR" altLang="en-US" sz="2800" dirty="0" err="1"/>
              <a:t>열화된</a:t>
            </a:r>
            <a:r>
              <a:rPr lang="ko-KR" altLang="en-US" sz="2800" dirty="0"/>
              <a:t> 기운이 많이 생성되지 않게 조절하여 </a:t>
            </a:r>
            <a:r>
              <a:rPr lang="ko-KR" altLang="en-US" sz="2800" dirty="0" err="1"/>
              <a:t>상열하는</a:t>
            </a:r>
            <a:r>
              <a:rPr lang="ko-KR" altLang="en-US" sz="2800" dirty="0"/>
              <a:t> 열을 제어하여 주며 소장부위로 넘어가 </a:t>
            </a:r>
            <a:r>
              <a:rPr lang="ko-KR" altLang="en-US" sz="2800" dirty="0" smtClean="0"/>
              <a:t>장내 </a:t>
            </a:r>
            <a:r>
              <a:rPr lang="ko-KR" altLang="en-US" sz="2800" dirty="0" err="1" smtClean="0"/>
              <a:t>세균총에서</a:t>
            </a:r>
            <a:r>
              <a:rPr lang="ko-KR" altLang="en-US" sz="2800" dirty="0" smtClean="0"/>
              <a:t> 유익균의 생성을 돕고 </a:t>
            </a:r>
            <a:r>
              <a:rPr lang="ko-KR" altLang="en-US" sz="2800" dirty="0" err="1" smtClean="0"/>
              <a:t>부패균의</a:t>
            </a:r>
            <a:r>
              <a:rPr lang="ko-KR" altLang="en-US" sz="2800" dirty="0" smtClean="0"/>
              <a:t> 생성을 억제하여 간과 소장이 </a:t>
            </a:r>
            <a:r>
              <a:rPr lang="ko-KR" altLang="en-US" sz="2800" dirty="0"/>
              <a:t>해를 받지 않고 </a:t>
            </a:r>
            <a:r>
              <a:rPr lang="ko-KR" altLang="en-US" sz="2800" dirty="0" smtClean="0"/>
              <a:t>안</a:t>
            </a:r>
            <a:r>
              <a:rPr lang="ko-KR" altLang="en-US" sz="2800" dirty="0"/>
              <a:t>정</a:t>
            </a:r>
            <a:r>
              <a:rPr lang="ko-KR" altLang="en-US" sz="2800" dirty="0" smtClean="0"/>
              <a:t>되도록 </a:t>
            </a:r>
            <a:r>
              <a:rPr lang="ko-KR" altLang="en-US" sz="2800" dirty="0"/>
              <a:t>조절하여주는 </a:t>
            </a:r>
            <a:r>
              <a:rPr lang="ko-KR" altLang="en-US" sz="2800" dirty="0" smtClean="0"/>
              <a:t>성약이다</a:t>
            </a:r>
            <a:r>
              <a:rPr lang="en-US" altLang="ko-KR" sz="2800" dirty="0"/>
              <a:t>.</a:t>
            </a:r>
          </a:p>
          <a:p>
            <a:r>
              <a:rPr lang="ko-KR" altLang="en-US" sz="2800" dirty="0"/>
              <a:t>위 </a:t>
            </a:r>
            <a:r>
              <a:rPr lang="ko-KR" altLang="en-US" sz="2800" dirty="0" smtClean="0"/>
              <a:t>장관기능의 </a:t>
            </a:r>
            <a:r>
              <a:rPr lang="ko-KR" altLang="en-US" sz="2800" dirty="0"/>
              <a:t>저하를 정상상태로 유지 소화기능 활성화시켜 준다</a:t>
            </a:r>
            <a:r>
              <a:rPr lang="en-US" altLang="ko-KR" sz="2800" dirty="0"/>
              <a:t>.</a:t>
            </a:r>
            <a:endParaRPr lang="ko-KR" altLang="en-US" sz="2800" dirty="0"/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69158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직사각형 1"/>
          <p:cNvSpPr>
            <a:spLocks noChangeArrowheads="1"/>
          </p:cNvSpPr>
          <p:nvPr/>
        </p:nvSpPr>
        <p:spPr bwMode="auto">
          <a:xfrm>
            <a:off x="323850" y="260350"/>
            <a:ext cx="8424863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ko-KR" altLang="en-US" sz="2800" dirty="0" err="1"/>
              <a:t>폐열을</a:t>
            </a:r>
            <a:r>
              <a:rPr lang="ko-KR" altLang="en-US" sz="2800" dirty="0"/>
              <a:t> 내려 가슴이 답답하고 편안치 않고 </a:t>
            </a:r>
            <a:endParaRPr lang="en-US" altLang="ko-KR" sz="2800" dirty="0"/>
          </a:p>
          <a:p>
            <a:r>
              <a:rPr lang="ko-KR" altLang="en-US" sz="2800" dirty="0"/>
              <a:t>열이 나며 진액이 말라 갈증이 나고 입안이 타는 증상에 사용한다</a:t>
            </a:r>
            <a:r>
              <a:rPr lang="en-US" altLang="ko-KR" sz="2800" dirty="0"/>
              <a:t>. </a:t>
            </a:r>
          </a:p>
          <a:p>
            <a:endParaRPr lang="en-US" altLang="ko-KR" sz="2800" dirty="0"/>
          </a:p>
          <a:p>
            <a:r>
              <a:rPr lang="ko-KR" altLang="en-US" sz="2800" dirty="0" err="1"/>
              <a:t>위열을</a:t>
            </a:r>
            <a:r>
              <a:rPr lang="ko-KR" altLang="en-US" sz="2800" dirty="0"/>
              <a:t> 내려 구역질</a:t>
            </a:r>
            <a:r>
              <a:rPr lang="en-US" altLang="ko-KR" sz="2800" dirty="0"/>
              <a:t>, </a:t>
            </a:r>
            <a:r>
              <a:rPr lang="ko-KR" altLang="en-US" sz="2800" dirty="0"/>
              <a:t>메스꺼움</a:t>
            </a:r>
            <a:r>
              <a:rPr lang="en-US" altLang="ko-KR" sz="2800" dirty="0"/>
              <a:t>, </a:t>
            </a:r>
            <a:r>
              <a:rPr lang="ko-KR" altLang="en-US" sz="2800" dirty="0"/>
              <a:t>구토를 멎게 한다</a:t>
            </a:r>
            <a:r>
              <a:rPr lang="en-US" altLang="ko-KR" sz="2800" dirty="0"/>
              <a:t>. </a:t>
            </a:r>
            <a:br>
              <a:rPr lang="en-US" altLang="ko-KR" sz="2800" dirty="0"/>
            </a:br>
            <a:endParaRPr lang="en-US" altLang="ko-KR" sz="2800" dirty="0"/>
          </a:p>
          <a:p>
            <a:r>
              <a:rPr lang="ko-KR" altLang="en-US" sz="2800" dirty="0" err="1"/>
              <a:t>폐열로</a:t>
            </a:r>
            <a:r>
              <a:rPr lang="ko-KR" altLang="en-US" sz="2800" dirty="0"/>
              <a:t> 인하 해수</a:t>
            </a:r>
            <a:r>
              <a:rPr lang="en-US" altLang="ko-KR" sz="2800" dirty="0"/>
              <a:t>, </a:t>
            </a:r>
            <a:r>
              <a:rPr lang="ko-KR" altLang="en-US" sz="2800" dirty="0"/>
              <a:t>가래</a:t>
            </a:r>
            <a:r>
              <a:rPr lang="en-US" altLang="ko-KR" sz="2800" dirty="0"/>
              <a:t>, </a:t>
            </a:r>
            <a:r>
              <a:rPr lang="ko-KR" altLang="en-US" sz="2800" dirty="0"/>
              <a:t>폐결핵</a:t>
            </a:r>
            <a:r>
              <a:rPr lang="en-US" altLang="ko-KR" sz="2800" dirty="0"/>
              <a:t>, </a:t>
            </a:r>
            <a:r>
              <a:rPr lang="ko-KR" altLang="en-US" sz="2800" dirty="0" err="1"/>
              <a:t>폐농양에</a:t>
            </a:r>
            <a:r>
              <a:rPr lang="ko-KR" altLang="en-US" sz="2800" dirty="0"/>
              <a:t> 쓰며 </a:t>
            </a:r>
            <a:r>
              <a:rPr lang="ko-KR" altLang="en-US" sz="2800" dirty="0" err="1"/>
              <a:t>생선독을</a:t>
            </a:r>
            <a:r>
              <a:rPr lang="ko-KR" altLang="en-US" sz="2800" dirty="0"/>
              <a:t> 해독시킨다</a:t>
            </a:r>
            <a:r>
              <a:rPr lang="en-US" altLang="ko-KR" sz="2800" dirty="0"/>
              <a:t>. </a:t>
            </a:r>
            <a:endParaRPr lang="ko-KR" altLang="en-US" sz="2800" dirty="0"/>
          </a:p>
          <a:p>
            <a:endParaRPr lang="en-US" altLang="ko-KR" sz="2800" dirty="0"/>
          </a:p>
          <a:p>
            <a:r>
              <a:rPr lang="ko-KR" altLang="en-US" sz="2800" dirty="0"/>
              <a:t>약리작용으로 이뇨작용</a:t>
            </a:r>
            <a:r>
              <a:rPr lang="en-US" altLang="ko-KR" sz="2800" dirty="0"/>
              <a:t>, </a:t>
            </a:r>
            <a:r>
              <a:rPr lang="ko-KR" altLang="en-US" sz="2800" dirty="0"/>
              <a:t>해열작용</a:t>
            </a:r>
            <a:r>
              <a:rPr lang="en-US" altLang="ko-KR" sz="2800" dirty="0"/>
              <a:t>, </a:t>
            </a:r>
            <a:r>
              <a:rPr lang="ko-KR" altLang="en-US" sz="2800" dirty="0"/>
              <a:t>간 보호작용</a:t>
            </a:r>
            <a:r>
              <a:rPr lang="en-US" altLang="ko-KR" sz="2800" dirty="0"/>
              <a:t>, </a:t>
            </a:r>
          </a:p>
          <a:p>
            <a:r>
              <a:rPr lang="ko-KR" altLang="en-US" sz="2800" dirty="0"/>
              <a:t>조혈기능 강화작용 등이 보고되었다</a:t>
            </a:r>
            <a:r>
              <a:rPr lang="en-US" altLang="ko-KR" sz="2800" dirty="0"/>
              <a:t>. </a:t>
            </a:r>
            <a:endParaRPr lang="ko-KR" altLang="en-US" sz="2800"/>
          </a:p>
          <a:p>
            <a:endParaRPr lang="en-US" altLang="ko-KR" sz="280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  <a:p>
            <a:endParaRPr lang="en-US" altLang="ko-KR" sz="280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83045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39552" y="404664"/>
            <a:ext cx="8208912" cy="48141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o-KR" altLang="ko-KR" sz="3600" dirty="0">
                <a:latin typeface="굴림"/>
                <a:cs typeface="굴림"/>
              </a:rPr>
              <a:t>현미효소 효능</a:t>
            </a:r>
          </a:p>
          <a:p>
            <a:pPr algn="just"/>
            <a:r>
              <a:rPr lang="en-US" altLang="ko-KR" sz="2000" dirty="0">
                <a:latin typeface="굴림"/>
                <a:cs typeface="굴림"/>
              </a:rPr>
              <a:t> </a:t>
            </a:r>
            <a:endParaRPr lang="en-US" altLang="ko-KR" sz="2000" dirty="0" smtClean="0">
              <a:latin typeface="굴림"/>
              <a:cs typeface="굴림"/>
            </a:endParaRPr>
          </a:p>
          <a:p>
            <a:pPr algn="just"/>
            <a:endParaRPr lang="en-US" altLang="ko-KR" sz="2400" b="1" dirty="0" smtClean="0">
              <a:solidFill>
                <a:srgbClr val="FF0000"/>
              </a:solidFill>
              <a:latin typeface="굴림"/>
              <a:cs typeface="굴림"/>
            </a:endParaRPr>
          </a:p>
          <a:p>
            <a:pPr algn="just"/>
            <a:r>
              <a:rPr lang="en-US" altLang="ko-KR" sz="2400" b="1" dirty="0" smtClean="0">
                <a:solidFill>
                  <a:srgbClr val="FF0000"/>
                </a:solidFill>
                <a:latin typeface="굴림"/>
                <a:cs typeface="굴림"/>
              </a:rPr>
              <a:t>1</a:t>
            </a:r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.</a:t>
            </a:r>
            <a:r>
              <a:rPr lang="ko-KR" altLang="ko-KR" sz="2400" b="1" dirty="0" err="1">
                <a:solidFill>
                  <a:srgbClr val="FF0000"/>
                </a:solidFill>
                <a:latin typeface="굴림"/>
                <a:cs typeface="굴림"/>
              </a:rPr>
              <a:t>항산화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 효과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현미효소에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함유된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토코트이에놀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성분은 항산화제인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  </a:t>
            </a:r>
            <a:r>
              <a:rPr lang="ko-KR" altLang="ko-KR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토코</a:t>
            </a:r>
            <a:endParaRPr lang="en-US" altLang="ko-KR" sz="2400" b="1" dirty="0" smtClean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endParaRPr lang="en-US" altLang="ko-KR" sz="2400" b="1" dirty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r>
              <a:rPr lang="ko-KR" altLang="ko-KR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페롤에</a:t>
            </a:r>
            <a:r>
              <a:rPr lang="en-US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비해</a:t>
            </a:r>
            <a:r>
              <a:rPr lang="en-US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40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배 강한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항산화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작용을 나타낸다고 합니다</a:t>
            </a:r>
            <a:endParaRPr lang="ko-KR" altLang="ko-KR" sz="2400" dirty="0">
              <a:latin typeface="굴림"/>
              <a:cs typeface="굴림"/>
            </a:endParaRPr>
          </a:p>
          <a:p>
            <a:pPr algn="just">
              <a:spcBef>
                <a:spcPts val="825"/>
              </a:spcBef>
              <a:spcAft>
                <a:spcPts val="525"/>
              </a:spcAft>
            </a:pPr>
            <a:r>
              <a:rPr lang="en-US" altLang="ko-KR" sz="2400" b="1" dirty="0">
                <a:solidFill>
                  <a:srgbClr val="000000"/>
                </a:solidFill>
                <a:latin typeface="돋움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2.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내장기능활발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섭취한 음식물이 위와 장에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 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머무는 시간이 짧아집니다</a:t>
            </a:r>
            <a:endParaRPr lang="ko-KR" altLang="ko-KR" sz="2400" dirty="0">
              <a:effectLst/>
              <a:latin typeface="굴림"/>
              <a:cs typeface="굴림"/>
            </a:endParaRPr>
          </a:p>
        </p:txBody>
      </p:sp>
    </p:spTree>
    <p:extLst>
      <p:ext uri="{BB962C8B-B14F-4D97-AF65-F5344CB8AC3E}">
        <p14:creationId xmlns:p14="http://schemas.microsoft.com/office/powerpoint/2010/main" val="20766894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95536" y="476672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3.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변비예방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여성분들이라면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많은분들이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변비로 고생하고 </a:t>
            </a:r>
            <a:r>
              <a:rPr lang="ko-KR" altLang="ko-KR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계실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텐</a:t>
            </a:r>
            <a:r>
              <a:rPr lang="ko-KR" altLang="ko-KR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데요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현미효소효능은 변비예방효능이랍니다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현미효소에는 식이섬유가 무척 풍부하여 영양흡수가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원할해서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체력이 향상되며 숙변제거는 물론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,,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만성변비나 성인병을 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예방하는 도움을 주기도 해요</a:t>
            </a:r>
            <a:endParaRPr lang="ko-KR" altLang="ko-KR" sz="2400" dirty="0">
              <a:effectLst/>
              <a:latin typeface="굴림"/>
              <a:cs typeface="굴림"/>
            </a:endParaRPr>
          </a:p>
        </p:txBody>
      </p:sp>
    </p:spTree>
    <p:extLst>
      <p:ext uri="{BB962C8B-B14F-4D97-AF65-F5344CB8AC3E}">
        <p14:creationId xmlns:p14="http://schemas.microsoft.com/office/powerpoint/2010/main" val="30748226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39552" y="476672"/>
            <a:ext cx="8064896" cy="50603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4.</a:t>
            </a:r>
            <a:r>
              <a:rPr lang="ko-KR" altLang="ko-KR" sz="2400" b="1" dirty="0" err="1">
                <a:solidFill>
                  <a:srgbClr val="FF0000"/>
                </a:solidFill>
                <a:latin typeface="굴림"/>
                <a:cs typeface="굴림"/>
              </a:rPr>
              <a:t>면연력</a:t>
            </a:r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,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자연치유력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불필요한 약의 복용을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줄일수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있게 되므로 복용량도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적어</a:t>
            </a:r>
            <a:endParaRPr lang="en-US" altLang="ko-KR" sz="2400" b="1" dirty="0" smtClean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endParaRPr lang="en-US" altLang="ko-KR" sz="2400" b="1" dirty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지고</a:t>
            </a:r>
            <a:r>
              <a:rPr lang="en-US" altLang="ko-KR" sz="2400" dirty="0" smtClean="0">
                <a:latin typeface="굴림"/>
                <a:cs typeface="굴림"/>
              </a:rPr>
              <a:t>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혈액순환이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개선되며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,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피가 맑아집니다</a:t>
            </a:r>
            <a:endParaRPr lang="ko-KR" altLang="ko-KR" sz="2400" dirty="0">
              <a:latin typeface="굴림"/>
              <a:cs typeface="굴림"/>
            </a:endParaRPr>
          </a:p>
          <a:p>
            <a:pPr algn="just">
              <a:spcBef>
                <a:spcPts val="825"/>
              </a:spcBef>
              <a:spcAft>
                <a:spcPts val="525"/>
              </a:spcAft>
            </a:pPr>
            <a:r>
              <a:rPr lang="en-US" altLang="ko-KR" sz="2400" b="1" dirty="0">
                <a:solidFill>
                  <a:srgbClr val="000000"/>
                </a:solidFill>
                <a:latin typeface="돋움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5.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혈액순환개선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혈액순환이 개선되므로 피가 맑아지고 혈압을 조절합니다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간</a:t>
            </a:r>
            <a:r>
              <a:rPr lang="ko-KR" altLang="en-US" sz="2400" b="1" dirty="0" smtClean="0">
                <a:solidFill>
                  <a:srgbClr val="000000"/>
                </a:solidFill>
                <a:latin typeface="굴림"/>
                <a:cs typeface="굴림"/>
              </a:rPr>
              <a:t>장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과 신</a:t>
            </a:r>
            <a:r>
              <a:rPr lang="ko-KR" altLang="en-US" sz="2400" b="1" dirty="0" smtClean="0">
                <a:solidFill>
                  <a:srgbClr val="000000"/>
                </a:solidFill>
                <a:latin typeface="굴림"/>
                <a:cs typeface="굴림"/>
              </a:rPr>
              <a:t>장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을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비롯한 모든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내장조</a:t>
            </a:r>
            <a:r>
              <a:rPr lang="ko-KR" altLang="en-US" sz="2400" b="1" dirty="0" smtClean="0">
                <a:solidFill>
                  <a:srgbClr val="000000"/>
                </a:solidFill>
                <a:latin typeface="굴림"/>
                <a:cs typeface="굴림"/>
              </a:rPr>
              <a:t>직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세포의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기능을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강화</a:t>
            </a:r>
            <a:endParaRPr lang="en-US" altLang="ko-KR" sz="2400" b="1" dirty="0" smtClean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endParaRPr lang="en-US" altLang="ko-KR" sz="2400" b="1" dirty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시켜요</a:t>
            </a:r>
            <a:r>
              <a:rPr lang="en-US" altLang="ko-KR" sz="2400" dirty="0" smtClean="0">
                <a:latin typeface="굴림"/>
                <a:cs typeface="굴림"/>
              </a:rPr>
              <a:t> </a:t>
            </a:r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그리하여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수명까지 연장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!!!</a:t>
            </a:r>
            <a:endParaRPr lang="ko-KR" altLang="ko-KR" sz="2400" dirty="0">
              <a:effectLst/>
              <a:latin typeface="굴림"/>
              <a:cs typeface="굴림"/>
            </a:endParaRPr>
          </a:p>
        </p:txBody>
      </p:sp>
    </p:spTree>
    <p:extLst>
      <p:ext uri="{BB962C8B-B14F-4D97-AF65-F5344CB8AC3E}">
        <p14:creationId xmlns:p14="http://schemas.microsoft.com/office/powerpoint/2010/main" val="33310517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39552" y="404664"/>
            <a:ext cx="813690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ko-KR" sz="2400" b="1" dirty="0">
                <a:solidFill>
                  <a:srgbClr val="FF0000"/>
                </a:solidFill>
                <a:latin typeface="굴림"/>
                <a:cs typeface="굴림"/>
              </a:rPr>
              <a:t>6.</a:t>
            </a:r>
            <a:r>
              <a:rPr lang="ko-KR" altLang="ko-KR" sz="2400" b="1" dirty="0" err="1">
                <a:solidFill>
                  <a:srgbClr val="FF0000"/>
                </a:solidFill>
                <a:latin typeface="굴림"/>
                <a:cs typeface="굴림"/>
              </a:rPr>
              <a:t>콜래스태롤</a:t>
            </a:r>
            <a:r>
              <a:rPr lang="ko-KR" altLang="ko-KR" sz="2400" b="1" dirty="0">
                <a:solidFill>
                  <a:srgbClr val="FF0000"/>
                </a:solidFill>
                <a:latin typeface="굴림"/>
                <a:cs typeface="굴림"/>
              </a:rPr>
              <a:t> 감소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현미효소효능은 콜레스테롤 감소효능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!!!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현미효소에 함유된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 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옥타코사롤은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 콜레스테롤 </a:t>
            </a:r>
            <a:r>
              <a:rPr lang="ko-KR" altLang="ko-KR" sz="2400" b="1" dirty="0" err="1" smtClean="0">
                <a:solidFill>
                  <a:srgbClr val="000000"/>
                </a:solidFill>
                <a:latin typeface="굴림"/>
                <a:cs typeface="굴림"/>
              </a:rPr>
              <a:t>감소시켜주</a:t>
            </a:r>
            <a:endParaRPr lang="en-US" altLang="ko-KR" sz="2400" b="1" dirty="0" smtClean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endParaRPr lang="en-US" altLang="ko-KR" sz="2400" b="1" dirty="0">
              <a:solidFill>
                <a:srgbClr val="000000"/>
              </a:solidFill>
              <a:latin typeface="굴림"/>
              <a:cs typeface="굴림"/>
            </a:endParaRPr>
          </a:p>
          <a:p>
            <a:pPr algn="just"/>
            <a:r>
              <a:rPr lang="ko-KR" altLang="ko-KR" sz="2400" b="1" dirty="0" smtClean="0">
                <a:solidFill>
                  <a:srgbClr val="000000"/>
                </a:solidFill>
                <a:latin typeface="굴림"/>
                <a:cs typeface="굴림"/>
              </a:rPr>
              <a:t>는 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효능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(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옥타코사놀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성분은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,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철새들이 장거리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비행할수잇도록</a:t>
            </a:r>
            <a:r>
              <a:rPr lang="ko-KR" altLang="ko-KR" sz="2400" b="1" dirty="0">
                <a:solidFill>
                  <a:srgbClr val="000000"/>
                </a:solidFill>
                <a:latin typeface="굴림"/>
                <a:cs typeface="굴림"/>
              </a:rPr>
              <a:t> 힘의 </a:t>
            </a:r>
            <a:r>
              <a:rPr lang="ko-KR" altLang="ko-KR" sz="2400" b="1" dirty="0" err="1">
                <a:solidFill>
                  <a:srgbClr val="000000"/>
                </a:solidFill>
                <a:latin typeface="굴림"/>
                <a:cs typeface="굴림"/>
              </a:rPr>
              <a:t>원천이라고합니다</a:t>
            </a:r>
            <a:r>
              <a:rPr lang="en-US" altLang="ko-KR" sz="2400" b="1" dirty="0">
                <a:solidFill>
                  <a:srgbClr val="000000"/>
                </a:solidFill>
                <a:latin typeface="굴림"/>
                <a:cs typeface="굴림"/>
              </a:rPr>
              <a:t>!!!)</a:t>
            </a:r>
            <a:endParaRPr lang="ko-KR" altLang="ko-KR" sz="2400" dirty="0">
              <a:latin typeface="굴림"/>
              <a:cs typeface="굴림"/>
            </a:endParaRPr>
          </a:p>
          <a:p>
            <a:pPr algn="just"/>
            <a:r>
              <a:rPr lang="en-US" altLang="ko-KR" sz="2400" dirty="0">
                <a:latin typeface="굴림"/>
                <a:cs typeface="굴림"/>
              </a:rPr>
              <a:t> </a:t>
            </a:r>
            <a:endParaRPr lang="ko-KR" altLang="ko-KR" sz="2400" dirty="0">
              <a:latin typeface="굴림"/>
              <a:cs typeface="굴림"/>
            </a:endParaRPr>
          </a:p>
          <a:p>
            <a:r>
              <a:rPr lang="ko-KR" altLang="ko-KR" sz="2400" b="1" dirty="0">
                <a:solidFill>
                  <a:srgbClr val="000000"/>
                </a:solidFill>
                <a:cs typeface="Times New Roman"/>
              </a:rPr>
              <a:t>그리고 현미효소에 함유된 글리코겐은 몸의 피로를 해소하는데 도움을 </a:t>
            </a:r>
            <a:r>
              <a:rPr lang="ko-KR" altLang="en-US" sz="2400" b="1" dirty="0" smtClean="0">
                <a:solidFill>
                  <a:srgbClr val="000000"/>
                </a:solidFill>
                <a:cs typeface="Times New Roman"/>
              </a:rPr>
              <a:t>줍니</a:t>
            </a:r>
            <a:r>
              <a:rPr lang="ko-KR" altLang="en-US" sz="2400" b="1" dirty="0">
                <a:solidFill>
                  <a:srgbClr val="000000"/>
                </a:solidFill>
                <a:cs typeface="Times New Roman"/>
              </a:rPr>
              <a:t>다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565094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dirty="0"/>
              <a:t>미국의 에드워드 </a:t>
            </a:r>
            <a:r>
              <a:rPr lang="ko-KR" altLang="ko-KR" dirty="0" err="1"/>
              <a:t>하우웰</a:t>
            </a:r>
            <a:r>
              <a:rPr lang="ko-KR" altLang="ko-KR" dirty="0"/>
              <a:t> 효소영양학(Enzyme Nutrition) "수명은 체내의 효소 </a:t>
            </a:r>
            <a:r>
              <a:rPr lang="ko-KR" altLang="ko-KR" dirty="0" err="1"/>
              <a:t>보유량에의해서</a:t>
            </a:r>
            <a:r>
              <a:rPr lang="ko-KR" altLang="ko-KR" dirty="0"/>
              <a:t> 좌우된다."</a:t>
            </a:r>
          </a:p>
          <a:p>
            <a:pPr latinLnBrk="0"/>
            <a:r>
              <a:rPr lang="ko-KR" altLang="ko-KR" dirty="0" smtClean="0"/>
              <a:t>호르</a:t>
            </a:r>
            <a:r>
              <a:rPr lang="ko-KR" altLang="en-US" dirty="0" smtClean="0"/>
              <a:t>몬</a:t>
            </a:r>
            <a:r>
              <a:rPr lang="ko-KR" altLang="ko-KR" dirty="0" smtClean="0"/>
              <a:t> </a:t>
            </a:r>
            <a:r>
              <a:rPr lang="ko-KR" altLang="ko-KR" dirty="0"/>
              <a:t>요법의 권위로 유명한 </a:t>
            </a:r>
            <a:r>
              <a:rPr lang="ko-KR" altLang="ko-KR" dirty="0" err="1"/>
              <a:t>레쉬박사</a:t>
            </a:r>
            <a:r>
              <a:rPr lang="ko-KR" altLang="ko-KR" dirty="0"/>
              <a:t>"치료를 </a:t>
            </a:r>
            <a:r>
              <a:rPr lang="ko-KR" altLang="ko-KR" dirty="0" err="1"/>
              <a:t>하기전에</a:t>
            </a:r>
            <a:r>
              <a:rPr lang="ko-KR" altLang="ko-KR" dirty="0"/>
              <a:t> </a:t>
            </a:r>
            <a:r>
              <a:rPr lang="ko-KR" altLang="ko-KR" dirty="0" err="1"/>
              <a:t>절대해야</a:t>
            </a:r>
            <a:r>
              <a:rPr lang="ko-KR" altLang="ko-KR" dirty="0"/>
              <a:t> 할 일이 있지요 그것은 </a:t>
            </a:r>
            <a:r>
              <a:rPr lang="ko-KR" altLang="ko-KR" dirty="0" err="1"/>
              <a:t>여기와여기를</a:t>
            </a:r>
            <a:r>
              <a:rPr lang="ko-KR" altLang="ko-KR" dirty="0"/>
              <a:t> 고치는 일입니다."</a:t>
            </a:r>
          </a:p>
          <a:p>
            <a:pPr latinLnBrk="0"/>
            <a:r>
              <a:rPr lang="ko-KR" altLang="ko-KR" dirty="0"/>
              <a:t>머리는 </a:t>
            </a:r>
            <a:r>
              <a:rPr lang="ko-KR" altLang="en-US" dirty="0" smtClean="0"/>
              <a:t>마</a:t>
            </a:r>
            <a:r>
              <a:rPr lang="ko-KR" altLang="en-US" dirty="0"/>
              <a:t>음</a:t>
            </a:r>
            <a:r>
              <a:rPr lang="ko-KR" altLang="ko-KR" dirty="0" smtClean="0"/>
              <a:t> </a:t>
            </a:r>
            <a:r>
              <a:rPr lang="ko-KR" altLang="ko-KR" dirty="0"/>
              <a:t>입은 </a:t>
            </a:r>
            <a:r>
              <a:rPr lang="ko-KR" altLang="en-US" dirty="0" smtClean="0"/>
              <a:t>섭</a:t>
            </a:r>
            <a:r>
              <a:rPr lang="ko-KR" altLang="en-US" dirty="0"/>
              <a:t>생</a:t>
            </a:r>
            <a:r>
              <a:rPr lang="ko-KR" altLang="ko-KR" dirty="0" smtClean="0"/>
              <a:t>입니다</a:t>
            </a:r>
            <a:r>
              <a:rPr lang="ko-KR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39528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/>
              <a:t>식사가 엉망이거나 심한 스트레스를 겪고 있는 경우, 장에서는 </a:t>
            </a:r>
            <a:r>
              <a:rPr lang="ko-KR" altLang="ko-KR" dirty="0" smtClean="0"/>
              <a:t>유</a:t>
            </a:r>
            <a:r>
              <a:rPr lang="ko-KR" altLang="en-US" dirty="0" smtClean="0"/>
              <a:t>익</a:t>
            </a:r>
            <a:r>
              <a:rPr lang="ko-KR" altLang="ko-KR" dirty="0" smtClean="0"/>
              <a:t>균이 </a:t>
            </a:r>
            <a:r>
              <a:rPr lang="ko-KR" altLang="ko-KR" dirty="0"/>
              <a:t>격감하는 한편, </a:t>
            </a:r>
            <a:r>
              <a:rPr lang="ko-KR" altLang="ko-KR" dirty="0" err="1"/>
              <a:t>부패균이</a:t>
            </a:r>
            <a:r>
              <a:rPr lang="ko-KR" altLang="ko-KR" dirty="0"/>
              <a:t> </a:t>
            </a:r>
            <a:r>
              <a:rPr lang="ko-KR" altLang="ko-KR" dirty="0" err="1"/>
              <a:t>증식하므로써</a:t>
            </a:r>
            <a:r>
              <a:rPr lang="ko-KR" altLang="ko-KR" dirty="0"/>
              <a:t> 장내 이상발효를 이루는 결과 </a:t>
            </a:r>
            <a:r>
              <a:rPr lang="ko-KR" altLang="ko-KR" dirty="0" smtClean="0"/>
              <a:t>몹시</a:t>
            </a:r>
            <a:r>
              <a:rPr lang="en-US" altLang="ko-KR" dirty="0" smtClean="0"/>
              <a:t> </a:t>
            </a:r>
            <a:r>
              <a:rPr lang="ko-KR" altLang="ko-KR" dirty="0" smtClean="0"/>
              <a:t>구리거나</a:t>
            </a:r>
            <a:r>
              <a:rPr lang="ko-KR" altLang="ko-KR" dirty="0"/>
              <a:t>, 설사를 </a:t>
            </a:r>
            <a:r>
              <a:rPr lang="ko-KR" altLang="ko-KR" dirty="0" err="1"/>
              <a:t>하게되거나</a:t>
            </a:r>
            <a:r>
              <a:rPr lang="ko-KR" altLang="ko-KR" dirty="0"/>
              <a:t>, 대변의 형태가 비정상이거나,지독한 냄새의 가스가 나오거나 합니다.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88041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/>
              <a:t>이러한 </a:t>
            </a:r>
            <a:r>
              <a:rPr lang="ko-KR" altLang="ko-KR" dirty="0" smtClean="0"/>
              <a:t>소화불량에</a:t>
            </a:r>
            <a:r>
              <a:rPr lang="en-US" altLang="ko-KR" dirty="0" smtClean="0"/>
              <a:t> </a:t>
            </a:r>
            <a:r>
              <a:rPr lang="ko-KR" altLang="ko-KR" dirty="0" smtClean="0"/>
              <a:t>의한 </a:t>
            </a:r>
            <a:r>
              <a:rPr lang="ko-KR" altLang="ko-KR" dirty="0"/>
              <a:t>장내부패는 깨끗해야 할 혈액을 심하게 </a:t>
            </a:r>
            <a:r>
              <a:rPr lang="ko-KR" altLang="ko-KR" dirty="0" smtClean="0"/>
              <a:t>오염시</a:t>
            </a:r>
            <a:r>
              <a:rPr lang="ko-KR" altLang="en-US" dirty="0" smtClean="0"/>
              <a:t>킵</a:t>
            </a:r>
            <a:r>
              <a:rPr lang="ko-KR" altLang="ko-KR" dirty="0" smtClean="0"/>
              <a:t>니다</a:t>
            </a:r>
            <a:r>
              <a:rPr lang="ko-KR" altLang="ko-KR" dirty="0"/>
              <a:t>. 혈액은 걸쭉한 상태가 됨으로써 적혈구가 서로 엉키거나 </a:t>
            </a:r>
            <a:r>
              <a:rPr lang="ko-KR" altLang="ko-KR" dirty="0" smtClean="0"/>
              <a:t> </a:t>
            </a:r>
            <a:r>
              <a:rPr lang="ko-KR" altLang="ko-KR" dirty="0"/>
              <a:t>감염을 가져오는 적혈구를 만들어 내거나, 림프구(</a:t>
            </a:r>
            <a:r>
              <a:rPr lang="ko-KR" altLang="ko-KR" dirty="0" err="1"/>
              <a:t>면역계</a:t>
            </a:r>
            <a:r>
              <a:rPr lang="ko-KR" altLang="ko-KR" dirty="0"/>
              <a:t>)가 감소하거나, 중성 지방 또는 콜레스테롤이 </a:t>
            </a:r>
            <a:r>
              <a:rPr lang="ko-KR" altLang="ko-KR" dirty="0" err="1"/>
              <a:t>증가하는등</a:t>
            </a:r>
            <a:r>
              <a:rPr lang="ko-KR" altLang="ko-KR" dirty="0"/>
              <a:t>... 이러한 상태가 오래 된다면 결국에는 감염바이러스의 번식을 허용하는 결과가 됩니다.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16563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/>
              <a:t>더럽혀진 혈액은 심장에서 협심증을 일으키고, 혈전으로 인하여 심근경색을 일으키게 됩니다. 그것은 또한 각 장기에서 돌연변이 현상을 일으킴으로써 암을 유발시키거나, 각종 </a:t>
            </a:r>
            <a:r>
              <a:rPr lang="ko-KR" altLang="ko-KR" dirty="0" err="1"/>
              <a:t>감염증을</a:t>
            </a:r>
            <a:r>
              <a:rPr lang="ko-KR" altLang="ko-KR" dirty="0"/>
              <a:t> 나타내거나, </a:t>
            </a:r>
            <a:r>
              <a:rPr lang="ko-KR" altLang="ko-KR" dirty="0" smtClean="0"/>
              <a:t>TCA</a:t>
            </a:r>
            <a:r>
              <a:rPr lang="ko-KR" altLang="ko-KR" dirty="0"/>
              <a:t>에너지회로가 원활히 작동하지 못하는 탓에 산을 근육에 방출함으로써 극심한 통증이 </a:t>
            </a:r>
            <a:r>
              <a:rPr lang="ko-KR" altLang="ko-KR" dirty="0" err="1"/>
              <a:t>생김니다</a:t>
            </a:r>
            <a:r>
              <a:rPr lang="ko-KR" altLang="ko-KR" dirty="0"/>
              <a:t>.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05334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dirty="0"/>
              <a:t>그것은 적혈구 연전형성이 강하게 생긴 결과인데 </a:t>
            </a:r>
            <a:r>
              <a:rPr lang="ko-KR" altLang="ko-KR" dirty="0" err="1"/>
              <a:t>내치핵</a:t>
            </a:r>
            <a:r>
              <a:rPr lang="ko-KR" altLang="ko-KR" dirty="0"/>
              <a:t>, 협심증, 백내장, 현기증, 생리통, 자궁근종, 정맥류, 수족의 냉증, </a:t>
            </a:r>
            <a:r>
              <a:rPr lang="ko-KR" altLang="ko-KR" dirty="0" err="1"/>
              <a:t>전신적통증과</a:t>
            </a:r>
            <a:r>
              <a:rPr lang="ko-KR" altLang="ko-KR" dirty="0"/>
              <a:t> 결림 등의 증상이 나타나기 마련입니다. </a:t>
            </a:r>
          </a:p>
          <a:p>
            <a:pPr latinLnBrk="0"/>
            <a:r>
              <a:rPr lang="ko-KR" altLang="ko-KR" dirty="0"/>
              <a:t>경우에 따라서는 혈액이 </a:t>
            </a:r>
            <a:r>
              <a:rPr lang="ko-KR" altLang="ko-KR" dirty="0" smtClean="0"/>
              <a:t>오염되기</a:t>
            </a:r>
            <a:r>
              <a:rPr lang="en-US" altLang="ko-KR" dirty="0" smtClean="0"/>
              <a:t> </a:t>
            </a:r>
            <a:r>
              <a:rPr lang="ko-KR" altLang="ko-KR" dirty="0" smtClean="0"/>
              <a:t>전에 </a:t>
            </a:r>
            <a:r>
              <a:rPr lang="ko-KR" altLang="ko-KR" dirty="0"/>
              <a:t>장내부패가 격증함으로써 위염, 위궤양을 일으키는 수도 있습니다. 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0223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ko-KR" dirty="0"/>
              <a:t>1752년 프랑스 생리학자 </a:t>
            </a:r>
            <a:r>
              <a:rPr lang="ko-KR" altLang="ko-KR" dirty="0" err="1"/>
              <a:t>레오마박사</a:t>
            </a:r>
            <a:r>
              <a:rPr lang="ko-KR" altLang="ko-KR" dirty="0"/>
              <a:t>,1785년 이탈리아 </a:t>
            </a:r>
            <a:r>
              <a:rPr lang="ko-KR" altLang="ko-KR" dirty="0" err="1"/>
              <a:t>라잘로</a:t>
            </a:r>
            <a:r>
              <a:rPr lang="ko-KR" altLang="ko-KR" dirty="0"/>
              <a:t> </a:t>
            </a:r>
            <a:r>
              <a:rPr lang="ko-KR" altLang="ko-KR" dirty="0" err="1"/>
              <a:t>스파랑차니</a:t>
            </a:r>
            <a:r>
              <a:rPr lang="ko-KR" altLang="ko-KR" dirty="0"/>
              <a:t>  금속관의 고기가 용해됨을 관찰. </a:t>
            </a:r>
            <a:endParaRPr lang="en-US" altLang="ko-KR" dirty="0" smtClean="0"/>
          </a:p>
          <a:p>
            <a:r>
              <a:rPr lang="ko-KR" altLang="ko-KR" dirty="0" smtClean="0"/>
              <a:t>1836 </a:t>
            </a:r>
            <a:r>
              <a:rPr lang="ko-KR" altLang="ko-KR" dirty="0"/>
              <a:t>독일 </a:t>
            </a:r>
            <a:r>
              <a:rPr lang="ko-KR" altLang="ko-KR" dirty="0" err="1"/>
              <a:t>루벤대학</a:t>
            </a:r>
            <a:r>
              <a:rPr lang="ko-KR" altLang="ko-KR" dirty="0"/>
              <a:t> </a:t>
            </a:r>
            <a:r>
              <a:rPr lang="ko-KR" altLang="ko-KR" dirty="0" err="1"/>
              <a:t>슈왕교수가</a:t>
            </a:r>
            <a:r>
              <a:rPr lang="ko-KR" altLang="ko-KR" dirty="0"/>
              <a:t>  펩신이라 </a:t>
            </a:r>
            <a:r>
              <a:rPr lang="ko-KR" altLang="ko-KR" dirty="0" smtClean="0"/>
              <a:t>명명</a:t>
            </a:r>
            <a:endParaRPr lang="ko-KR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1138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ko-KR" altLang="ko-KR" dirty="0"/>
              <a:t>1833년 프랑스의 </a:t>
            </a:r>
            <a:r>
              <a:rPr lang="ko-KR" altLang="ko-KR" dirty="0" err="1"/>
              <a:t>페이앙과</a:t>
            </a:r>
            <a:r>
              <a:rPr lang="ko-KR" altLang="ko-KR" dirty="0"/>
              <a:t> </a:t>
            </a:r>
            <a:r>
              <a:rPr lang="ko-KR" altLang="ko-KR" dirty="0" err="1"/>
              <a:t>페르리</a:t>
            </a:r>
            <a:r>
              <a:rPr lang="ko-KR" altLang="ko-KR" dirty="0"/>
              <a:t> 박사 </a:t>
            </a:r>
            <a:r>
              <a:rPr lang="ko-KR" altLang="ko-KR" dirty="0" smtClean="0"/>
              <a:t>녹말을 </a:t>
            </a:r>
            <a:r>
              <a:rPr lang="ko-KR" altLang="ko-KR" dirty="0"/>
              <a:t>분해하는 </a:t>
            </a:r>
            <a:r>
              <a:rPr lang="ko-KR" altLang="ko-KR" dirty="0" smtClean="0"/>
              <a:t>아미라제1926</a:t>
            </a:r>
            <a:r>
              <a:rPr lang="ko-KR" altLang="ko-KR" dirty="0"/>
              <a:t>년 미국의 </a:t>
            </a:r>
            <a:r>
              <a:rPr lang="ko-KR" altLang="ko-KR" dirty="0" err="1"/>
              <a:t>섬너교수</a:t>
            </a:r>
            <a:r>
              <a:rPr lang="ko-KR" altLang="ko-KR" dirty="0"/>
              <a:t> </a:t>
            </a:r>
            <a:r>
              <a:rPr lang="ko-KR" altLang="ko-KR" dirty="0" err="1" smtClean="0"/>
              <a:t>작두콩에서</a:t>
            </a:r>
            <a:r>
              <a:rPr lang="en-US" altLang="ko-KR" dirty="0"/>
              <a:t> </a:t>
            </a:r>
            <a:r>
              <a:rPr lang="ko-KR" altLang="ko-KR" dirty="0" smtClean="0"/>
              <a:t>우레아제</a:t>
            </a:r>
            <a:r>
              <a:rPr lang="en-US" altLang="ko-KR" dirty="0" smtClean="0"/>
              <a:t> </a:t>
            </a:r>
            <a:r>
              <a:rPr lang="ko-KR" altLang="ko-KR" dirty="0" err="1" smtClean="0"/>
              <a:t>라는효소를</a:t>
            </a:r>
            <a:r>
              <a:rPr lang="ko-KR" altLang="ko-KR" dirty="0" smtClean="0"/>
              <a:t> </a:t>
            </a:r>
            <a:r>
              <a:rPr lang="ko-KR" altLang="ko-KR" dirty="0"/>
              <a:t>결정체로 추출-단백질, </a:t>
            </a:r>
            <a:endParaRPr lang="en-US" altLang="ko-KR" dirty="0" smtClean="0"/>
          </a:p>
          <a:p>
            <a:pPr latinLnBrk="0"/>
            <a:r>
              <a:rPr lang="ko-KR" altLang="ko-KR" dirty="0" smtClean="0"/>
              <a:t>펩신 </a:t>
            </a:r>
            <a:r>
              <a:rPr lang="ko-KR" altLang="ko-KR" dirty="0"/>
              <a:t>췌장에서 </a:t>
            </a:r>
            <a:r>
              <a:rPr lang="ko-KR" altLang="ko-KR" dirty="0" err="1"/>
              <a:t>트립신</a:t>
            </a:r>
            <a:r>
              <a:rPr lang="ko-KR" altLang="ko-KR" dirty="0"/>
              <a:t>, </a:t>
            </a:r>
            <a:r>
              <a:rPr lang="ko-KR" altLang="ko-KR" dirty="0" err="1"/>
              <a:t>키모트립신</a:t>
            </a:r>
            <a:r>
              <a:rPr lang="ko-KR" altLang="ko-KR" dirty="0"/>
              <a:t> 을 단백질의 결정체로 추출해내며 효소의 본체는 단백질이라고 밝혀내며 1946 </a:t>
            </a:r>
            <a:r>
              <a:rPr lang="ko-KR" altLang="ko-KR" dirty="0" err="1"/>
              <a:t>노벨화학상</a:t>
            </a:r>
            <a:r>
              <a:rPr lang="ko-KR" altLang="ko-KR" dirty="0"/>
              <a:t> 수상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5395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1026</Words>
  <Application>Microsoft Office PowerPoint</Application>
  <PresentationFormat>화면 슬라이드 쇼(4:3)</PresentationFormat>
  <Paragraphs>167</Paragraphs>
  <Slides>25</Slides>
  <Notes>5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25</vt:i4>
      </vt:variant>
    </vt:vector>
  </HeadingPairs>
  <TitlesOfParts>
    <vt:vector size="26" baseType="lpstr">
      <vt:lpstr>Office 테마</vt:lpstr>
      <vt:lpstr>효소와 체질건강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 씨원효소(C1 Enzyme) 발효성 소화제, 면역체계 확립 항노화제 , 심혈관질환 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R&amp;D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효소와 건강</dc:title>
  <dc:creator>Microsoft Corporation</dc:creator>
  <cp:lastModifiedBy>dbwu</cp:lastModifiedBy>
  <cp:revision>24</cp:revision>
  <dcterms:created xsi:type="dcterms:W3CDTF">2006-10-05T04:04:58Z</dcterms:created>
  <dcterms:modified xsi:type="dcterms:W3CDTF">2013-06-17T04:05:26Z</dcterms:modified>
</cp:coreProperties>
</file>