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  <p:sldMasterId id="2147483801" r:id="rId2"/>
    <p:sldMasterId id="2147483847" r:id="rId3"/>
    <p:sldMasterId id="2147483682" r:id="rId4"/>
  </p:sldMasterIdLst>
  <p:notesMasterIdLst>
    <p:notesMasterId r:id="rId35"/>
  </p:notesMasterIdLst>
  <p:handoutMasterIdLst>
    <p:handoutMasterId r:id="rId36"/>
  </p:handoutMasterIdLst>
  <p:sldIdLst>
    <p:sldId id="626" r:id="rId5"/>
    <p:sldId id="533" r:id="rId6"/>
    <p:sldId id="548" r:id="rId7"/>
    <p:sldId id="535" r:id="rId8"/>
    <p:sldId id="627" r:id="rId9"/>
    <p:sldId id="659" r:id="rId10"/>
    <p:sldId id="660" r:id="rId11"/>
    <p:sldId id="661" r:id="rId12"/>
    <p:sldId id="662" r:id="rId13"/>
    <p:sldId id="663" r:id="rId14"/>
    <p:sldId id="664" r:id="rId15"/>
    <p:sldId id="666" r:id="rId16"/>
    <p:sldId id="637" r:id="rId17"/>
    <p:sldId id="638" r:id="rId18"/>
    <p:sldId id="636" r:id="rId19"/>
    <p:sldId id="665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52" r:id="rId28"/>
    <p:sldId id="653" r:id="rId29"/>
    <p:sldId id="654" r:id="rId30"/>
    <p:sldId id="668" r:id="rId31"/>
    <p:sldId id="655" r:id="rId32"/>
    <p:sldId id="667" r:id="rId33"/>
    <p:sldId id="536" r:id="rId34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37"/>
      <p:bold r:id="rId38"/>
    </p:embeddedFont>
    <p:embeddedFont>
      <p:font typeface="Tw Cen MT" panose="020B0602020104020603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KoPub돋움체 Bold" panose="00000800000000000000" pitchFamily="2" charset="-127"/>
      <p:bold r:id="rId45"/>
    </p:embeddedFont>
    <p:embeddedFont>
      <p:font typeface="KoPub돋움체 Medium" panose="00000600000000000000" pitchFamily="2" charset="-127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6" pos="5556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204" userDrawn="1">
          <p15:clr>
            <a:srgbClr val="A4A3A4"/>
          </p15:clr>
        </p15:guide>
        <p15:guide id="11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52669"/>
    <a:srgbClr val="7B99CF"/>
    <a:srgbClr val="3D63A7"/>
    <a:srgbClr val="FE7547"/>
    <a:srgbClr val="FFAD7B"/>
    <a:srgbClr val="FE6934"/>
    <a:srgbClr val="F27254"/>
    <a:srgbClr val="FE794B"/>
    <a:srgbClr val="FF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3" autoAdjust="0"/>
    <p:restoredTop sz="94665" autoAdjust="0"/>
  </p:normalViewPr>
  <p:slideViewPr>
    <p:cSldViewPr snapToGrid="0">
      <p:cViewPr varScale="1">
        <p:scale>
          <a:sx n="115" d="100"/>
          <a:sy n="115" d="100"/>
        </p:scale>
        <p:origin x="1710" y="102"/>
      </p:cViewPr>
      <p:guideLst>
        <p:guide orient="horz" pos="981"/>
        <p:guide pos="431"/>
        <p:guide pos="5556"/>
        <p:guide pos="5329"/>
        <p:guide pos="2880"/>
        <p:guide pos="204"/>
        <p:guide orient="horz" pos="4065"/>
      </p:guideLst>
    </p:cSldViewPr>
  </p:slideViewPr>
  <p:outlineViewPr>
    <p:cViewPr>
      <p:scale>
        <a:sx n="33" d="100"/>
        <a:sy n="33" d="100"/>
      </p:scale>
      <p:origin x="0" y="-28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6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F2845-A7A2-4B7A-A525-07E2C1096EDC}" type="datetimeFigureOut">
              <a:rPr lang="ko-KR" altLang="en-US" smtClean="0"/>
              <a:t>2021-06-26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F43D2-77BA-415B-AADF-F534C30811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52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33FC0-01AE-40DE-8BDC-F519D15F6FC7}" type="datetimeFigureOut">
              <a:rPr lang="ko-KR" altLang="en-US" smtClean="0"/>
              <a:t>2021-06-26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6519-879E-4FBE-972D-56985741F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7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422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629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03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9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85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0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968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507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74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61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28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3983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2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83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030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441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160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6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16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891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63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2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33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39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6519-879E-4FBE-972D-56985741F609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7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 flipH="1">
            <a:off x="4316017" y="1552576"/>
            <a:ext cx="511967" cy="511968"/>
          </a:xfrm>
          <a:prstGeom prst="line">
            <a:avLst/>
          </a:prstGeom>
          <a:ln>
            <a:solidFill>
              <a:srgbClr val="EF1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75" y="4685472"/>
            <a:ext cx="647700" cy="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05438"/>
          </a:xfrm>
          <a:prstGeom prst="rect">
            <a:avLst/>
          </a:prstGeom>
        </p:spPr>
        <p:txBody>
          <a:bodyPr wrap="square" lIns="324000" tIns="342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600" b="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제목 텍스트를 입력하세요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1" kern="1200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24" name="내용 개체 틀 9"/>
          <p:cNvSpPr>
            <a:spLocks noGrp="1"/>
          </p:cNvSpPr>
          <p:nvPr>
            <p:ph sz="quarter" idx="23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342000" lvl="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</a:pP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19pt. </a:t>
            </a:r>
            <a:r>
              <a:rPr lang="ko-KR" altLang="en-US" dirty="0"/>
              <a:t>내용을 입력하세요</a:t>
            </a: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323850" y="823636"/>
            <a:ext cx="8540278" cy="0"/>
          </a:xfrm>
          <a:prstGeom prst="line">
            <a:avLst/>
          </a:prstGeom>
          <a:ln w="6350" cap="rnd">
            <a:gradFill flip="none" rotWithShape="1">
              <a:gsLst>
                <a:gs pos="100000">
                  <a:schemeClr val="bg1"/>
                </a:gs>
                <a:gs pos="0">
                  <a:srgbClr val="7388B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850" y="6565829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 baseline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 baseline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5886" y="656964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marL="0" algn="r" defTabSz="914400" rtl="0" eaLnBrk="1" latinLnBrk="1" hangingPunct="1">
              <a:defRPr/>
            </a:pPr>
            <a:r>
              <a:rPr lang="en-US" altLang="ko-KR" sz="700" kern="1200" spc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altLang="ko-KR" sz="700" kern="1200" spc="0" baseline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A56648AE-3825-4A61-82DF-6A101C95CE75}" type="slidenum">
              <a:rPr lang="ko-KR" altLang="en-US" sz="700" kern="1200" spc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marL="0" algn="r" defTabSz="914400" rtl="0" eaLnBrk="1" latinLnBrk="1" hangingPunct="1">
                <a:defRPr/>
              </a:pPr>
              <a:t>‹#›</a:t>
            </a:fld>
            <a:endParaRPr lang="ko-KR" altLang="en-US" sz="700" kern="1200" spc="0" dirty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11"/>
          <a:stretch/>
        </p:blipFill>
        <p:spPr>
          <a:xfrm>
            <a:off x="7989387" y="250257"/>
            <a:ext cx="1154613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  <p15:guide id="4" orient="horz" pos="5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05438"/>
          </a:xfrm>
          <a:prstGeom prst="rect">
            <a:avLst/>
          </a:prstGeom>
        </p:spPr>
        <p:txBody>
          <a:bodyPr wrap="square" lIns="324000" tIns="342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600" b="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제목 텍스트를 입력하세요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1" kern="1200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23" name="텍스트 개체 틀 13"/>
          <p:cNvSpPr>
            <a:spLocks noGrp="1"/>
          </p:cNvSpPr>
          <p:nvPr>
            <p:ph type="body" sz="quarter" idx="19"/>
          </p:nvPr>
        </p:nvSpPr>
        <p:spPr>
          <a:xfrm>
            <a:off x="323850" y="1963530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24" name="내용 개체 틀 9"/>
          <p:cNvSpPr>
            <a:spLocks noGrp="1"/>
          </p:cNvSpPr>
          <p:nvPr>
            <p:ph sz="quarter" idx="23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342000" lvl="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</a:pP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19pt. </a:t>
            </a:r>
            <a:r>
              <a:rPr lang="ko-KR" altLang="en-US" dirty="0"/>
              <a:t>내용을 입력하세요</a:t>
            </a: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323850" y="823636"/>
            <a:ext cx="8540278" cy="0"/>
          </a:xfrm>
          <a:prstGeom prst="line">
            <a:avLst/>
          </a:prstGeom>
          <a:ln w="6350" cap="rnd">
            <a:gradFill flip="none" rotWithShape="1">
              <a:gsLst>
                <a:gs pos="100000">
                  <a:schemeClr val="bg1"/>
                </a:gs>
                <a:gs pos="0">
                  <a:srgbClr val="7388B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850" y="6565829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 baseline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 baseline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5886" y="656964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marL="0" algn="r" defTabSz="914400" rtl="0" eaLnBrk="1" latinLnBrk="1" hangingPunct="1">
              <a:defRPr/>
            </a:pPr>
            <a:r>
              <a:rPr lang="en-US" altLang="ko-KR" sz="700" kern="1200" spc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altLang="ko-KR" sz="700" kern="1200" spc="0" baseline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A56648AE-3825-4A61-82DF-6A101C95CE75}" type="slidenum">
              <a:rPr lang="ko-KR" altLang="en-US" sz="700" kern="1200" spc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marL="0" algn="r" defTabSz="914400" rtl="0" eaLnBrk="1" latinLnBrk="1" hangingPunct="1">
                <a:defRPr/>
              </a:pPr>
              <a:t>‹#›</a:t>
            </a:fld>
            <a:endParaRPr lang="ko-KR" altLang="en-US" sz="700" kern="1200" spc="0" dirty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08" y="380158"/>
            <a:ext cx="875442" cy="2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orient="horz" pos="777">
          <p15:clr>
            <a:srgbClr val="FBAE40"/>
          </p15:clr>
        </p15:guide>
        <p15:guide id="4" orient="horz" pos="5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 userDrawn="1"/>
        </p:nvSpPr>
        <p:spPr>
          <a:xfrm>
            <a:off x="0" y="956405"/>
            <a:ext cx="3660110" cy="3772457"/>
          </a:xfrm>
          <a:custGeom>
            <a:avLst/>
            <a:gdLst>
              <a:gd name="connsiteX0" fmla="*/ 3580670 w 3660110"/>
              <a:gd name="connsiteY0" fmla="*/ 0 h 3772457"/>
              <a:gd name="connsiteX1" fmla="*/ 3636843 w 3660110"/>
              <a:gd name="connsiteY1" fmla="*/ 23268 h 3772457"/>
              <a:gd name="connsiteX2" fmla="*/ 3636843 w 3660110"/>
              <a:gd name="connsiteY2" fmla="*/ 135615 h 3772457"/>
              <a:gd name="connsiteX3" fmla="*/ 0 w 3660110"/>
              <a:gd name="connsiteY3" fmla="*/ 3772457 h 3772457"/>
              <a:gd name="connsiteX4" fmla="*/ 0 w 3660110"/>
              <a:gd name="connsiteY4" fmla="*/ 3547764 h 3772457"/>
              <a:gd name="connsiteX5" fmla="*/ 3524496 w 3660110"/>
              <a:gd name="connsiteY5" fmla="*/ 23268 h 3772457"/>
              <a:gd name="connsiteX6" fmla="*/ 3580670 w 3660110"/>
              <a:gd name="connsiteY6" fmla="*/ 0 h 37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0110" h="3772457">
                <a:moveTo>
                  <a:pt x="3580670" y="0"/>
                </a:moveTo>
                <a:cubicBezTo>
                  <a:pt x="3601000" y="0"/>
                  <a:pt x="3621331" y="7756"/>
                  <a:pt x="3636843" y="23268"/>
                </a:cubicBezTo>
                <a:cubicBezTo>
                  <a:pt x="3667866" y="54292"/>
                  <a:pt x="3667866" y="104591"/>
                  <a:pt x="3636843" y="135615"/>
                </a:cubicBezTo>
                <a:lnTo>
                  <a:pt x="0" y="3772457"/>
                </a:lnTo>
                <a:lnTo>
                  <a:pt x="0" y="3547764"/>
                </a:lnTo>
                <a:lnTo>
                  <a:pt x="3524496" y="23268"/>
                </a:lnTo>
                <a:cubicBezTo>
                  <a:pt x="3540008" y="7756"/>
                  <a:pt x="3560339" y="0"/>
                  <a:pt x="3580670" y="0"/>
                </a:cubicBezTo>
                <a:close/>
              </a:path>
            </a:pathLst>
          </a:custGeom>
          <a:gradFill flip="none" rotWithShape="1">
            <a:gsLst>
              <a:gs pos="0">
                <a:srgbClr val="5670A6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-1" y="1"/>
            <a:ext cx="5850435" cy="5850434"/>
            <a:chOff x="0" y="0"/>
            <a:chExt cx="6023429" cy="6023429"/>
          </a:xfrm>
        </p:grpSpPr>
        <p:sp>
          <p:nvSpPr>
            <p:cNvPr id="11" name="대각선 줄무늬 10"/>
            <p:cNvSpPr/>
            <p:nvPr userDrawn="1"/>
          </p:nvSpPr>
          <p:spPr>
            <a:xfrm>
              <a:off x="0" y="0"/>
              <a:ext cx="6023429" cy="6023429"/>
            </a:xfrm>
            <a:prstGeom prst="diagStripe">
              <a:avLst>
                <a:gd name="adj" fmla="val 88072"/>
              </a:avLst>
            </a:prstGeom>
            <a:gradFill flip="none" rotWithShape="1">
              <a:gsLst>
                <a:gs pos="100000">
                  <a:srgbClr val="CBDCF1"/>
                </a:gs>
                <a:gs pos="0">
                  <a:srgbClr val="F4EFE7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 flipV="1">
              <a:off x="1" y="496163"/>
              <a:ext cx="4505848" cy="4505846"/>
            </a:xfrm>
            <a:prstGeom prst="line">
              <a:avLst/>
            </a:prstGeom>
            <a:ln w="3175">
              <a:gradFill>
                <a:gsLst>
                  <a:gs pos="0">
                    <a:srgbClr val="D0BD9C">
                      <a:alpha val="20000"/>
                    </a:srgbClr>
                  </a:gs>
                  <a:gs pos="100000">
                    <a:srgbClr val="D0BD9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 flipV="1">
              <a:off x="14620" y="0"/>
              <a:ext cx="3803920" cy="3803919"/>
            </a:xfrm>
            <a:prstGeom prst="line">
              <a:avLst/>
            </a:prstGeom>
            <a:ln w="22225" cap="rnd">
              <a:gradFill>
                <a:gsLst>
                  <a:gs pos="0">
                    <a:schemeClr val="bg1"/>
                  </a:gs>
                  <a:gs pos="99000">
                    <a:srgbClr val="D7DCE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5059828" y="2785615"/>
            <a:ext cx="3045706" cy="738664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 algn="l">
              <a:spcBef>
                <a:spcPts val="0"/>
              </a:spcBef>
              <a:buNone/>
              <a:defRPr lang="en-US" altLang="ko-KR" sz="4800" b="0" strike="noStrike" spc="-5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ko-KR" altLang="en-US" dirty="0"/>
              <a:t>감사합니다</a:t>
            </a:r>
            <a:endParaRPr lang="en-US" altLang="ko-KR" dirty="0"/>
          </a:p>
        </p:txBody>
      </p:sp>
      <p:pic>
        <p:nvPicPr>
          <p:cNvPr id="52" name="그림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896" y="4158659"/>
            <a:ext cx="1270800" cy="430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cxnSp>
        <p:nvCxnSpPr>
          <p:cNvPr id="23" name="직선 연결선 22"/>
          <p:cNvCxnSpPr/>
          <p:nvPr userDrawn="1"/>
        </p:nvCxnSpPr>
        <p:spPr>
          <a:xfrm flipV="1">
            <a:off x="940857" y="4020067"/>
            <a:ext cx="2837936" cy="2837933"/>
          </a:xfrm>
          <a:prstGeom prst="line">
            <a:avLst/>
          </a:prstGeom>
          <a:ln w="3175">
            <a:gradFill>
              <a:gsLst>
                <a:gs pos="0">
                  <a:schemeClr val="tx1">
                    <a:lumMod val="85000"/>
                    <a:lumOff val="15000"/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0" y="307283"/>
            <a:ext cx="4239829" cy="6243435"/>
            <a:chOff x="-56645" y="307283"/>
            <a:chExt cx="4239829" cy="6243435"/>
          </a:xfrm>
        </p:grpSpPr>
        <p:pic>
          <p:nvPicPr>
            <p:cNvPr id="15" name="그림 14"/>
            <p:cNvPicPr>
              <a:picLocks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66"/>
            <a:stretch/>
          </p:blipFill>
          <p:spPr>
            <a:xfrm>
              <a:off x="-52151" y="307283"/>
              <a:ext cx="4235335" cy="6243435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66"/>
            <a:stretch/>
          </p:blipFill>
          <p:spPr>
            <a:xfrm>
              <a:off x="-52151" y="307283"/>
              <a:ext cx="4235335" cy="624343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6645" y="763373"/>
              <a:ext cx="3819603" cy="5348459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27685" y="711151"/>
              <a:ext cx="2808551" cy="5411393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150" y="763933"/>
              <a:ext cx="3539549" cy="5206941"/>
            </a:xfrm>
            <a:prstGeom prst="rect">
              <a:avLst/>
            </a:prstGeom>
          </p:spPr>
        </p:pic>
      </p:grpSp>
      <p:sp>
        <p:nvSpPr>
          <p:cNvPr id="8" name="텍스트 개체 틀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43749" y="2128359"/>
            <a:ext cx="3726469" cy="1151084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400" spc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Global Presentation</a:t>
            </a:r>
            <a:br>
              <a:rPr lang="en-US" altLang="ko-KR" dirty="0"/>
            </a:br>
            <a:r>
              <a:rPr lang="en-US" altLang="ko-KR" dirty="0"/>
              <a:t>Main Title</a:t>
            </a:r>
            <a:endParaRPr lang="ko-KR" altLang="en-US" dirty="0"/>
          </a:p>
        </p:txBody>
      </p:sp>
      <p:sp>
        <p:nvSpPr>
          <p:cNvPr id="10" name="텍스트 개체 틀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69149" y="1795397"/>
            <a:ext cx="2297552" cy="184666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buNone/>
              <a:defRPr sz="1200" spc="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National Health Insurance Service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138133"/>
            <a:ext cx="6476999" cy="296923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149" y="3844886"/>
            <a:ext cx="1171154" cy="5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7335" y="1178216"/>
            <a:ext cx="1636666" cy="54168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435489" y="316355"/>
            <a:ext cx="3779851" cy="6506521"/>
            <a:chOff x="5435489" y="316355"/>
            <a:chExt cx="3779851" cy="6506521"/>
          </a:xfrm>
        </p:grpSpPr>
        <p:grpSp>
          <p:nvGrpSpPr>
            <p:cNvPr id="2" name="그룹 1"/>
            <p:cNvGrpSpPr/>
            <p:nvPr userDrawn="1"/>
          </p:nvGrpSpPr>
          <p:grpSpPr>
            <a:xfrm>
              <a:off x="5435489" y="316355"/>
              <a:ext cx="3779851" cy="6506521"/>
              <a:chOff x="5430627" y="373571"/>
              <a:chExt cx="3713373" cy="6392087"/>
            </a:xfrm>
          </p:grpSpPr>
          <p:pic>
            <p:nvPicPr>
              <p:cNvPr id="18" name="그림 17"/>
              <p:cNvPicPr>
                <a:picLocks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" r="43569"/>
              <a:stretch/>
            </p:blipFill>
            <p:spPr>
              <a:xfrm>
                <a:off x="5430627" y="373571"/>
                <a:ext cx="3713373" cy="6392087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" r="43569"/>
              <a:stretch/>
            </p:blipFill>
            <p:spPr>
              <a:xfrm>
                <a:off x="5430627" y="373571"/>
                <a:ext cx="3713373" cy="6392087"/>
              </a:xfrm>
              <a:prstGeom prst="rect">
                <a:avLst/>
              </a:prstGeom>
            </p:spPr>
          </p:pic>
        </p:grpSp>
        <p:pic>
          <p:nvPicPr>
            <p:cNvPr id="4" name="그림 3"/>
            <p:cNvPicPr>
              <a:picLocks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01654" y="732816"/>
              <a:ext cx="3243862" cy="567360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4930" y="705530"/>
              <a:ext cx="2980261" cy="5742235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4929" y="761539"/>
              <a:ext cx="3250587" cy="5525283"/>
            </a:xfrm>
            <a:prstGeom prst="rect">
              <a:avLst/>
            </a:prstGeom>
          </p:spPr>
        </p:pic>
      </p:grpSp>
      <p:sp>
        <p:nvSpPr>
          <p:cNvPr id="10" name="텍스트 개체 틀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20393" y="2048074"/>
            <a:ext cx="425193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1800" b="0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01. TAHOMA 18pt. Presentation main title</a:t>
            </a:r>
          </a:p>
        </p:txBody>
      </p:sp>
      <p:sp>
        <p:nvSpPr>
          <p:cNvPr id="11" name="텍스트 개체 틀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67122" y="2438773"/>
            <a:ext cx="3445495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altLang="ko-KR" sz="1600" b="0" kern="1200" spc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/>
              <a:t>- TAHOMA 16pt. Presentation sub </a:t>
            </a:r>
            <a:r>
              <a:rPr lang="en-US" altLang="ko-KR" dirty="0"/>
              <a:t>title</a:t>
            </a:r>
          </a:p>
        </p:txBody>
      </p:sp>
      <p:sp>
        <p:nvSpPr>
          <p:cNvPr id="12" name="텍스트 개체 틀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393" y="3004038"/>
            <a:ext cx="425193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1800" b="0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02. TAHOMA 18pt. Presentation main title</a:t>
            </a:r>
          </a:p>
        </p:txBody>
      </p:sp>
      <p:sp>
        <p:nvSpPr>
          <p:cNvPr id="13" name="텍스트 개체 틀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67122" y="3394737"/>
            <a:ext cx="3445495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- TAHOMA 16pt. Presentation sub title</a:t>
            </a:r>
          </a:p>
        </p:txBody>
      </p:sp>
      <p:sp>
        <p:nvSpPr>
          <p:cNvPr id="14" name="텍스트 개체 틀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393" y="3960002"/>
            <a:ext cx="425193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1800" b="0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03. TAHOMA 18pt. Presentation main title</a:t>
            </a:r>
          </a:p>
        </p:txBody>
      </p:sp>
      <p:sp>
        <p:nvSpPr>
          <p:cNvPr id="15" name="텍스트 개체 틀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67122" y="4350701"/>
            <a:ext cx="3445495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- TAHOMA 16pt. Presentation sub title</a:t>
            </a:r>
          </a:p>
        </p:txBody>
      </p:sp>
      <p:sp>
        <p:nvSpPr>
          <p:cNvPr id="19" name="자유형 18"/>
          <p:cNvSpPr/>
          <p:nvPr userDrawn="1"/>
        </p:nvSpPr>
        <p:spPr>
          <a:xfrm rot="5400000">
            <a:off x="4243224" y="1957225"/>
            <a:ext cx="2740351" cy="7061200"/>
          </a:xfrm>
          <a:custGeom>
            <a:avLst/>
            <a:gdLst>
              <a:gd name="connsiteX0" fmla="*/ 0 w 2587679"/>
              <a:gd name="connsiteY0" fmla="*/ 0 h 6667803"/>
              <a:gd name="connsiteX1" fmla="*/ 175912 w 2587679"/>
              <a:gd name="connsiteY1" fmla="*/ 0 h 6667803"/>
              <a:gd name="connsiteX2" fmla="*/ 257371 w 2587679"/>
              <a:gd name="connsiteY2" fmla="*/ 31935 h 6667803"/>
              <a:gd name="connsiteX3" fmla="*/ 466358 w 2587679"/>
              <a:gd name="connsiteY3" fmla="*/ 200540 h 6667803"/>
              <a:gd name="connsiteX4" fmla="*/ 1702168 w 2587679"/>
              <a:gd name="connsiteY4" fmla="*/ 2276405 h 6667803"/>
              <a:gd name="connsiteX5" fmla="*/ 2554551 w 2587679"/>
              <a:gd name="connsiteY5" fmla="*/ 4308068 h 6667803"/>
              <a:gd name="connsiteX6" fmla="*/ 2587679 w 2587679"/>
              <a:gd name="connsiteY6" fmla="*/ 4394985 h 6667803"/>
              <a:gd name="connsiteX7" fmla="*/ 2587679 w 2587679"/>
              <a:gd name="connsiteY7" fmla="*/ 6667803 h 6667803"/>
              <a:gd name="connsiteX8" fmla="*/ 2564704 w 2587679"/>
              <a:gd name="connsiteY8" fmla="*/ 6590128 h 6667803"/>
              <a:gd name="connsiteX9" fmla="*/ 1909870 w 2587679"/>
              <a:gd name="connsiteY9" fmla="*/ 4543327 h 6667803"/>
              <a:gd name="connsiteX10" fmla="*/ 40645 w 2587679"/>
              <a:gd name="connsiteY10" fmla="*/ 40468 h 6667803"/>
              <a:gd name="connsiteX11" fmla="*/ 0 w 2587679"/>
              <a:gd name="connsiteY11" fmla="*/ 0 h 66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7679" h="6667803">
                <a:moveTo>
                  <a:pt x="0" y="0"/>
                </a:moveTo>
                <a:lnTo>
                  <a:pt x="175912" y="0"/>
                </a:lnTo>
                <a:lnTo>
                  <a:pt x="257371" y="31935"/>
                </a:lnTo>
                <a:cubicBezTo>
                  <a:pt x="318230" y="62641"/>
                  <a:pt x="386960" y="112911"/>
                  <a:pt x="466358" y="200540"/>
                </a:cubicBezTo>
                <a:cubicBezTo>
                  <a:pt x="625153" y="375797"/>
                  <a:pt x="1056856" y="841697"/>
                  <a:pt x="1702168" y="2276405"/>
                </a:cubicBezTo>
                <a:cubicBezTo>
                  <a:pt x="2019261" y="2982702"/>
                  <a:pt x="2243052" y="3495475"/>
                  <a:pt x="2554551" y="4308068"/>
                </a:cubicBezTo>
                <a:lnTo>
                  <a:pt x="2587679" y="4394985"/>
                </a:lnTo>
                <a:lnTo>
                  <a:pt x="2587679" y="6667803"/>
                </a:lnTo>
                <a:lnTo>
                  <a:pt x="2564704" y="6590128"/>
                </a:lnTo>
                <a:cubicBezTo>
                  <a:pt x="2390942" y="6008058"/>
                  <a:pt x="2173882" y="5318898"/>
                  <a:pt x="1909870" y="4543327"/>
                </a:cubicBezTo>
                <a:cubicBezTo>
                  <a:pt x="1087211" y="2134231"/>
                  <a:pt x="604354" y="664011"/>
                  <a:pt x="40645" y="404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EF3F3E">
                  <a:alpha val="90000"/>
                </a:srgbClr>
              </a:gs>
              <a:gs pos="0">
                <a:srgbClr val="EF3F3E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8" y="5388462"/>
            <a:ext cx="973925" cy="45049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06" y="783480"/>
            <a:ext cx="2807594" cy="18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99699" y="2671676"/>
            <a:ext cx="4140557" cy="43088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buNone/>
              <a:defRPr sz="2800" b="1" spc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99699" y="3191819"/>
            <a:ext cx="2631361" cy="338554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buNone/>
              <a:defRPr sz="2200" spc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32120" y="1449534"/>
            <a:ext cx="1003480" cy="1231106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buNone/>
              <a:defRPr sz="8000" spc="-500" baseline="0">
                <a:solidFill>
                  <a:srgbClr val="EF3F3E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699" y="4036189"/>
            <a:ext cx="1008545" cy="466507"/>
          </a:xfrm>
          <a:prstGeom prst="rect">
            <a:avLst/>
          </a:prstGeom>
        </p:spPr>
      </p:pic>
      <p:grpSp>
        <p:nvGrpSpPr>
          <p:cNvPr id="2" name="그룹 1"/>
          <p:cNvGrpSpPr/>
          <p:nvPr userDrawn="1"/>
        </p:nvGrpSpPr>
        <p:grpSpPr>
          <a:xfrm>
            <a:off x="0" y="161110"/>
            <a:ext cx="3981450" cy="6088801"/>
            <a:chOff x="0" y="161110"/>
            <a:chExt cx="3981450" cy="6088801"/>
          </a:xfrm>
        </p:grpSpPr>
        <p:pic>
          <p:nvPicPr>
            <p:cNvPr id="25" name="그림 24"/>
            <p:cNvPicPr>
              <a:picLocks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601" r="1"/>
            <a:stretch/>
          </p:blipFill>
          <p:spPr>
            <a:xfrm>
              <a:off x="0" y="161110"/>
              <a:ext cx="3981450" cy="608880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601" r="1"/>
            <a:stretch/>
          </p:blipFill>
          <p:spPr>
            <a:xfrm>
              <a:off x="0" y="161110"/>
              <a:ext cx="3981450" cy="6088801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7798"/>
              <a:ext cx="3607028" cy="5553287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5920" y="436322"/>
              <a:ext cx="2916109" cy="5618631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04311"/>
              <a:ext cx="3400036" cy="5406348"/>
            </a:xfrm>
            <a:prstGeom prst="rect">
              <a:avLst/>
            </a:prstGeom>
          </p:spPr>
        </p:pic>
      </p:grpSp>
      <p:sp>
        <p:nvSpPr>
          <p:cNvPr id="18" name="자유형 17"/>
          <p:cNvSpPr/>
          <p:nvPr userDrawn="1"/>
        </p:nvSpPr>
        <p:spPr>
          <a:xfrm>
            <a:off x="2769378" y="5079509"/>
            <a:ext cx="2107954" cy="1778493"/>
          </a:xfrm>
          <a:custGeom>
            <a:avLst/>
            <a:gdLst>
              <a:gd name="connsiteX0" fmla="*/ 50524 w 2299795"/>
              <a:gd name="connsiteY0" fmla="*/ 0 h 1999141"/>
              <a:gd name="connsiteX1" fmla="*/ 283277 w 2299795"/>
              <a:gd name="connsiteY1" fmla="*/ 57348 h 1999141"/>
              <a:gd name="connsiteX2" fmla="*/ 1686604 w 2299795"/>
              <a:gd name="connsiteY2" fmla="*/ 1999141 h 1999141"/>
              <a:gd name="connsiteX3" fmla="*/ 143473 w 2299795"/>
              <a:gd name="connsiteY3" fmla="*/ 1989828 h 1999141"/>
              <a:gd name="connsiteX4" fmla="*/ 119271 w 2299795"/>
              <a:gd name="connsiteY4" fmla="*/ 231043 h 1999141"/>
              <a:gd name="connsiteX5" fmla="*/ 0 w 2299795"/>
              <a:gd name="connsiteY5" fmla="*/ 192523 h 1999141"/>
              <a:gd name="connsiteX6" fmla="*/ 32525 w 2299795"/>
              <a:gd name="connsiteY6" fmla="*/ 77984 h 1999141"/>
              <a:gd name="connsiteX7" fmla="*/ 50524 w 2299795"/>
              <a:gd name="connsiteY7" fmla="*/ 0 h 1999141"/>
              <a:gd name="connsiteX0" fmla="*/ 59656 w 2299795"/>
              <a:gd name="connsiteY0" fmla="*/ 0 h 2003706"/>
              <a:gd name="connsiteX1" fmla="*/ 283277 w 2299795"/>
              <a:gd name="connsiteY1" fmla="*/ 61913 h 2003706"/>
              <a:gd name="connsiteX2" fmla="*/ 1686604 w 2299795"/>
              <a:gd name="connsiteY2" fmla="*/ 2003706 h 2003706"/>
              <a:gd name="connsiteX3" fmla="*/ 143473 w 2299795"/>
              <a:gd name="connsiteY3" fmla="*/ 1994393 h 2003706"/>
              <a:gd name="connsiteX4" fmla="*/ 119271 w 2299795"/>
              <a:gd name="connsiteY4" fmla="*/ 235608 h 2003706"/>
              <a:gd name="connsiteX5" fmla="*/ 0 w 2299795"/>
              <a:gd name="connsiteY5" fmla="*/ 197088 h 2003706"/>
              <a:gd name="connsiteX6" fmla="*/ 32525 w 2299795"/>
              <a:gd name="connsiteY6" fmla="*/ 82549 h 2003706"/>
              <a:gd name="connsiteX7" fmla="*/ 59656 w 2299795"/>
              <a:gd name="connsiteY7" fmla="*/ 0 h 2003706"/>
              <a:gd name="connsiteX0" fmla="*/ 59656 w 2299795"/>
              <a:gd name="connsiteY0" fmla="*/ 0 h 2003706"/>
              <a:gd name="connsiteX1" fmla="*/ 283277 w 2299795"/>
              <a:gd name="connsiteY1" fmla="*/ 61913 h 2003706"/>
              <a:gd name="connsiteX2" fmla="*/ 1686604 w 2299795"/>
              <a:gd name="connsiteY2" fmla="*/ 2003706 h 2003706"/>
              <a:gd name="connsiteX3" fmla="*/ 143473 w 2299795"/>
              <a:gd name="connsiteY3" fmla="*/ 1994393 h 2003706"/>
              <a:gd name="connsiteX4" fmla="*/ 119271 w 2299795"/>
              <a:gd name="connsiteY4" fmla="*/ 235608 h 2003706"/>
              <a:gd name="connsiteX5" fmla="*/ 0 w 2299795"/>
              <a:gd name="connsiteY5" fmla="*/ 197088 h 2003706"/>
              <a:gd name="connsiteX6" fmla="*/ 37091 w 2299795"/>
              <a:gd name="connsiteY6" fmla="*/ 82548 h 2003706"/>
              <a:gd name="connsiteX7" fmla="*/ 59656 w 2299795"/>
              <a:gd name="connsiteY7" fmla="*/ 0 h 2003706"/>
              <a:gd name="connsiteX0" fmla="*/ 82486 w 2299795"/>
              <a:gd name="connsiteY0" fmla="*/ 0 h 1990008"/>
              <a:gd name="connsiteX1" fmla="*/ 283277 w 2299795"/>
              <a:gd name="connsiteY1" fmla="*/ 48215 h 1990008"/>
              <a:gd name="connsiteX2" fmla="*/ 1686604 w 2299795"/>
              <a:gd name="connsiteY2" fmla="*/ 1990008 h 1990008"/>
              <a:gd name="connsiteX3" fmla="*/ 143473 w 2299795"/>
              <a:gd name="connsiteY3" fmla="*/ 1980695 h 1990008"/>
              <a:gd name="connsiteX4" fmla="*/ 119271 w 2299795"/>
              <a:gd name="connsiteY4" fmla="*/ 221910 h 1990008"/>
              <a:gd name="connsiteX5" fmla="*/ 0 w 2299795"/>
              <a:gd name="connsiteY5" fmla="*/ 183390 h 1990008"/>
              <a:gd name="connsiteX6" fmla="*/ 37091 w 2299795"/>
              <a:gd name="connsiteY6" fmla="*/ 68850 h 1990008"/>
              <a:gd name="connsiteX7" fmla="*/ 82486 w 2299795"/>
              <a:gd name="connsiteY7" fmla="*/ 0 h 1990008"/>
              <a:gd name="connsiteX0" fmla="*/ 82486 w 2299795"/>
              <a:gd name="connsiteY0" fmla="*/ 0 h 1990008"/>
              <a:gd name="connsiteX1" fmla="*/ 283277 w 2299795"/>
              <a:gd name="connsiteY1" fmla="*/ 48215 h 1990008"/>
              <a:gd name="connsiteX2" fmla="*/ 1686604 w 2299795"/>
              <a:gd name="connsiteY2" fmla="*/ 1990008 h 1990008"/>
              <a:gd name="connsiteX3" fmla="*/ 143473 w 2299795"/>
              <a:gd name="connsiteY3" fmla="*/ 1980695 h 1990008"/>
              <a:gd name="connsiteX4" fmla="*/ 119271 w 2299795"/>
              <a:gd name="connsiteY4" fmla="*/ 221910 h 1990008"/>
              <a:gd name="connsiteX5" fmla="*/ 0 w 2299795"/>
              <a:gd name="connsiteY5" fmla="*/ 183390 h 1990008"/>
              <a:gd name="connsiteX6" fmla="*/ 43107 w 2299795"/>
              <a:gd name="connsiteY6" fmla="*/ 74866 h 1990008"/>
              <a:gd name="connsiteX7" fmla="*/ 82486 w 2299795"/>
              <a:gd name="connsiteY7" fmla="*/ 0 h 1990008"/>
              <a:gd name="connsiteX0" fmla="*/ 76471 w 2299795"/>
              <a:gd name="connsiteY0" fmla="*/ 0 h 1990008"/>
              <a:gd name="connsiteX1" fmla="*/ 283277 w 2299795"/>
              <a:gd name="connsiteY1" fmla="*/ 48215 h 1990008"/>
              <a:gd name="connsiteX2" fmla="*/ 1686604 w 2299795"/>
              <a:gd name="connsiteY2" fmla="*/ 1990008 h 1990008"/>
              <a:gd name="connsiteX3" fmla="*/ 143473 w 2299795"/>
              <a:gd name="connsiteY3" fmla="*/ 1980695 h 1990008"/>
              <a:gd name="connsiteX4" fmla="*/ 119271 w 2299795"/>
              <a:gd name="connsiteY4" fmla="*/ 221910 h 1990008"/>
              <a:gd name="connsiteX5" fmla="*/ 0 w 2299795"/>
              <a:gd name="connsiteY5" fmla="*/ 183390 h 1990008"/>
              <a:gd name="connsiteX6" fmla="*/ 43107 w 2299795"/>
              <a:gd name="connsiteY6" fmla="*/ 74866 h 1990008"/>
              <a:gd name="connsiteX7" fmla="*/ 76471 w 2299795"/>
              <a:gd name="connsiteY7" fmla="*/ 0 h 1990008"/>
              <a:gd name="connsiteX0" fmla="*/ 116066 w 2299795"/>
              <a:gd name="connsiteY0" fmla="*/ 0 h 1971530"/>
              <a:gd name="connsiteX1" fmla="*/ 283277 w 2299795"/>
              <a:gd name="connsiteY1" fmla="*/ 29737 h 1971530"/>
              <a:gd name="connsiteX2" fmla="*/ 1686604 w 2299795"/>
              <a:gd name="connsiteY2" fmla="*/ 1971530 h 1971530"/>
              <a:gd name="connsiteX3" fmla="*/ 143473 w 2299795"/>
              <a:gd name="connsiteY3" fmla="*/ 1962217 h 1971530"/>
              <a:gd name="connsiteX4" fmla="*/ 119271 w 2299795"/>
              <a:gd name="connsiteY4" fmla="*/ 203432 h 1971530"/>
              <a:gd name="connsiteX5" fmla="*/ 0 w 2299795"/>
              <a:gd name="connsiteY5" fmla="*/ 164912 h 1971530"/>
              <a:gd name="connsiteX6" fmla="*/ 43107 w 2299795"/>
              <a:gd name="connsiteY6" fmla="*/ 56388 h 1971530"/>
              <a:gd name="connsiteX7" fmla="*/ 116066 w 2299795"/>
              <a:gd name="connsiteY7" fmla="*/ 0 h 1971530"/>
              <a:gd name="connsiteX0" fmla="*/ 153021 w 2336750"/>
              <a:gd name="connsiteY0" fmla="*/ 0 h 1971530"/>
              <a:gd name="connsiteX1" fmla="*/ 320232 w 2336750"/>
              <a:gd name="connsiteY1" fmla="*/ 29737 h 1971530"/>
              <a:gd name="connsiteX2" fmla="*/ 1723559 w 2336750"/>
              <a:gd name="connsiteY2" fmla="*/ 1971530 h 1971530"/>
              <a:gd name="connsiteX3" fmla="*/ 180428 w 2336750"/>
              <a:gd name="connsiteY3" fmla="*/ 1962217 h 1971530"/>
              <a:gd name="connsiteX4" fmla="*/ 156226 w 2336750"/>
              <a:gd name="connsiteY4" fmla="*/ 203432 h 1971530"/>
              <a:gd name="connsiteX5" fmla="*/ 0 w 2336750"/>
              <a:gd name="connsiteY5" fmla="*/ 159632 h 1971530"/>
              <a:gd name="connsiteX6" fmla="*/ 80062 w 2336750"/>
              <a:gd name="connsiteY6" fmla="*/ 56388 h 1971530"/>
              <a:gd name="connsiteX7" fmla="*/ 153021 w 2336750"/>
              <a:gd name="connsiteY7" fmla="*/ 0 h 1971530"/>
              <a:gd name="connsiteX0" fmla="*/ 153021 w 2336750"/>
              <a:gd name="connsiteY0" fmla="*/ 0 h 1971530"/>
              <a:gd name="connsiteX1" fmla="*/ 320232 w 2336750"/>
              <a:gd name="connsiteY1" fmla="*/ 29737 h 1971530"/>
              <a:gd name="connsiteX2" fmla="*/ 1723559 w 2336750"/>
              <a:gd name="connsiteY2" fmla="*/ 1971530 h 1971530"/>
              <a:gd name="connsiteX3" fmla="*/ 180428 w 2336750"/>
              <a:gd name="connsiteY3" fmla="*/ 1962217 h 1971530"/>
              <a:gd name="connsiteX4" fmla="*/ 156226 w 2336750"/>
              <a:gd name="connsiteY4" fmla="*/ 203432 h 1971530"/>
              <a:gd name="connsiteX5" fmla="*/ 0 w 2336750"/>
              <a:gd name="connsiteY5" fmla="*/ 159632 h 1971530"/>
              <a:gd name="connsiteX6" fmla="*/ 95901 w 2336750"/>
              <a:gd name="connsiteY6" fmla="*/ 61667 h 1971530"/>
              <a:gd name="connsiteX7" fmla="*/ 153021 w 2336750"/>
              <a:gd name="connsiteY7" fmla="*/ 0 h 197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750" h="1971530">
                <a:moveTo>
                  <a:pt x="153021" y="0"/>
                </a:moveTo>
                <a:cubicBezTo>
                  <a:pt x="221956" y="16072"/>
                  <a:pt x="251297" y="13665"/>
                  <a:pt x="320232" y="29737"/>
                </a:cubicBezTo>
                <a:cubicBezTo>
                  <a:pt x="1965379" y="450838"/>
                  <a:pt x="3094104" y="1069301"/>
                  <a:pt x="1723559" y="1971530"/>
                </a:cubicBezTo>
                <a:lnTo>
                  <a:pt x="180428" y="1962217"/>
                </a:lnTo>
                <a:cubicBezTo>
                  <a:pt x="180428" y="1962217"/>
                  <a:pt x="2968471" y="1144500"/>
                  <a:pt x="156226" y="203432"/>
                </a:cubicBezTo>
                <a:lnTo>
                  <a:pt x="0" y="159632"/>
                </a:lnTo>
                <a:lnTo>
                  <a:pt x="95901" y="61667"/>
                </a:lnTo>
                <a:lnTo>
                  <a:pt x="153021" y="0"/>
                </a:lnTo>
                <a:close/>
              </a:path>
            </a:pathLst>
          </a:custGeom>
          <a:gradFill flip="none" rotWithShape="1">
            <a:gsLst>
              <a:gs pos="65000">
                <a:srgbClr val="EF3F3E">
                  <a:alpha val="90000"/>
                </a:srgbClr>
              </a:gs>
              <a:gs pos="7000">
                <a:srgbClr val="F04F3E">
                  <a:alpha val="49804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6534150"/>
            <a:ext cx="9144000" cy="323850"/>
          </a:xfrm>
          <a:prstGeom prst="rect">
            <a:avLst/>
          </a:prstGeom>
          <a:pattFill prst="narHorz">
            <a:fgClr>
              <a:schemeClr val="bg1">
                <a:lumMod val="50000"/>
              </a:schemeClr>
            </a:fgClr>
            <a:bgClr>
              <a:srgbClr val="8E8E8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6511217"/>
            <a:ext cx="9144000" cy="22353"/>
          </a:xfrm>
          <a:prstGeom prst="rect">
            <a:avLst/>
          </a:prstGeom>
          <a:gradFill flip="none" rotWithShape="1">
            <a:gsLst>
              <a:gs pos="0">
                <a:srgbClr val="F55959"/>
              </a:gs>
              <a:gs pos="100000">
                <a:srgbClr val="EF3F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7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66036"/>
          </a:xfrm>
          <a:prstGeom prst="rect">
            <a:avLst/>
          </a:prstGeom>
        </p:spPr>
        <p:txBody>
          <a:bodyPr wrap="square" lIns="324000" tIns="306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altLang="ko-KR" sz="2700" b="1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Slide main title</a:t>
            </a:r>
          </a:p>
        </p:txBody>
      </p:sp>
      <p:sp>
        <p:nvSpPr>
          <p:cNvPr id="18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0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Design inspiration for presentation</a:t>
            </a:r>
            <a:endParaRPr lang="ko-KR" altLang="en-US" dirty="0"/>
          </a:p>
        </p:txBody>
      </p:sp>
      <p:sp>
        <p:nvSpPr>
          <p:cNvPr id="19" name="텍스트 개체 틀 13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1963530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en-US" altLang="ko-KR" dirty="0"/>
              <a:t>Design inspiration for presentation</a:t>
            </a:r>
            <a:endParaRPr lang="ko-KR" altLang="en-US" dirty="0"/>
          </a:p>
        </p:txBody>
      </p:sp>
      <p:sp>
        <p:nvSpPr>
          <p:cNvPr id="20" name="내용 개체 틀 9"/>
          <p:cNvSpPr>
            <a:spLocks noGrp="1"/>
          </p:cNvSpPr>
          <p:nvPr>
            <p:ph sz="quarter" idx="23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70000"/>
              <a:buFontTx/>
              <a:buBlip>
                <a:blip r:embed="rId5"/>
              </a:buBlip>
              <a:defRPr sz="19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TAHOMA 19pt. Put your text here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323850" y="823636"/>
            <a:ext cx="849630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23850" y="6631442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5886" y="664221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algn="r">
              <a:defRPr/>
            </a:pPr>
            <a:r>
              <a:rPr lang="en-US" altLang="ko-KR" sz="700" spc="0" dirty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  <a:fld id="{A56648AE-3825-4A61-82DF-6A101C95CE75}" type="slidenum">
              <a:rPr lang="ko-KR" altLang="en-US" sz="700" spc="0" smtClean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algn="r">
                <a:defRPr/>
              </a:pPr>
              <a:t>‹#›</a:t>
            </a:fld>
            <a:endParaRPr lang="ko-KR" altLang="en-US" sz="700" spc="0" dirty="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pSp>
        <p:nvGrpSpPr>
          <p:cNvPr id="52" name="그룹 51"/>
          <p:cNvGrpSpPr/>
          <p:nvPr userDrawn="1"/>
        </p:nvGrpSpPr>
        <p:grpSpPr>
          <a:xfrm>
            <a:off x="7872549" y="258792"/>
            <a:ext cx="1271451" cy="442696"/>
            <a:chOff x="7872549" y="258792"/>
            <a:chExt cx="1271451" cy="442696"/>
          </a:xfrm>
        </p:grpSpPr>
        <p:grpSp>
          <p:nvGrpSpPr>
            <p:cNvPr id="53" name="그룹 52"/>
            <p:cNvGrpSpPr/>
            <p:nvPr userDrawn="1"/>
          </p:nvGrpSpPr>
          <p:grpSpPr>
            <a:xfrm>
              <a:off x="8415197" y="258792"/>
              <a:ext cx="375990" cy="306574"/>
              <a:chOff x="7739290" y="1402851"/>
              <a:chExt cx="1622425" cy="1497013"/>
            </a:xfrm>
          </p:grpSpPr>
          <p:sp>
            <p:nvSpPr>
              <p:cNvPr id="56" name="Freeform 5"/>
              <p:cNvSpPr>
                <a:spLocks/>
              </p:cNvSpPr>
              <p:nvPr userDrawn="1"/>
            </p:nvSpPr>
            <p:spPr bwMode="auto">
              <a:xfrm>
                <a:off x="8433027" y="1409201"/>
                <a:ext cx="612775" cy="490538"/>
              </a:xfrm>
              <a:custGeom>
                <a:avLst/>
                <a:gdLst>
                  <a:gd name="T0" fmla="*/ 124 w 163"/>
                  <a:gd name="T1" fmla="*/ 0 h 130"/>
                  <a:gd name="T2" fmla="*/ 98 w 163"/>
                  <a:gd name="T3" fmla="*/ 0 h 130"/>
                  <a:gd name="T4" fmla="*/ 49 w 163"/>
                  <a:gd name="T5" fmla="*/ 57 h 130"/>
                  <a:gd name="T6" fmla="*/ 0 w 163"/>
                  <a:gd name="T7" fmla="*/ 118 h 130"/>
                  <a:gd name="T8" fmla="*/ 27 w 163"/>
                  <a:gd name="T9" fmla="*/ 128 h 130"/>
                  <a:gd name="T10" fmla="*/ 50 w 163"/>
                  <a:gd name="T11" fmla="*/ 130 h 130"/>
                  <a:gd name="T12" fmla="*/ 63 w 163"/>
                  <a:gd name="T13" fmla="*/ 129 h 130"/>
                  <a:gd name="T14" fmla="*/ 114 w 163"/>
                  <a:gd name="T15" fmla="*/ 56 h 130"/>
                  <a:gd name="T16" fmla="*/ 163 w 163"/>
                  <a:gd name="T17" fmla="*/ 0 h 130"/>
                  <a:gd name="T18" fmla="*/ 124 w 16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30"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76" y="0"/>
                      <a:pt x="61" y="16"/>
                      <a:pt x="49" y="57"/>
                    </a:cubicBezTo>
                    <a:cubicBezTo>
                      <a:pt x="37" y="98"/>
                      <a:pt x="22" y="117"/>
                      <a:pt x="0" y="118"/>
                    </a:cubicBezTo>
                    <a:cubicBezTo>
                      <a:pt x="5" y="123"/>
                      <a:pt x="14" y="126"/>
                      <a:pt x="27" y="128"/>
                    </a:cubicBezTo>
                    <a:cubicBezTo>
                      <a:pt x="34" y="129"/>
                      <a:pt x="42" y="130"/>
                      <a:pt x="50" y="130"/>
                    </a:cubicBezTo>
                    <a:cubicBezTo>
                      <a:pt x="54" y="130"/>
                      <a:pt x="60" y="130"/>
                      <a:pt x="63" y="129"/>
                    </a:cubicBezTo>
                    <a:cubicBezTo>
                      <a:pt x="87" y="120"/>
                      <a:pt x="102" y="86"/>
                      <a:pt x="114" y="56"/>
                    </a:cubicBezTo>
                    <a:cubicBezTo>
                      <a:pt x="130" y="17"/>
                      <a:pt x="141" y="2"/>
                      <a:pt x="163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C89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57" name="Freeform 6"/>
              <p:cNvSpPr>
                <a:spLocks/>
              </p:cNvSpPr>
              <p:nvPr userDrawn="1"/>
            </p:nvSpPr>
            <p:spPr bwMode="auto">
              <a:xfrm>
                <a:off x="8077427" y="1406026"/>
                <a:ext cx="619125" cy="498475"/>
              </a:xfrm>
              <a:custGeom>
                <a:avLst/>
                <a:gdLst>
                  <a:gd name="T0" fmla="*/ 116 w 165"/>
                  <a:gd name="T1" fmla="*/ 57 h 132"/>
                  <a:gd name="T2" fmla="*/ 71 w 165"/>
                  <a:gd name="T3" fmla="*/ 0 h 132"/>
                  <a:gd name="T4" fmla="*/ 32 w 165"/>
                  <a:gd name="T5" fmla="*/ 0 h 132"/>
                  <a:gd name="T6" fmla="*/ 0 w 165"/>
                  <a:gd name="T7" fmla="*/ 1 h 132"/>
                  <a:gd name="T8" fmla="*/ 50 w 165"/>
                  <a:gd name="T9" fmla="*/ 57 h 132"/>
                  <a:gd name="T10" fmla="*/ 94 w 165"/>
                  <a:gd name="T11" fmla="*/ 119 h 132"/>
                  <a:gd name="T12" fmla="*/ 133 w 165"/>
                  <a:gd name="T13" fmla="*/ 131 h 132"/>
                  <a:gd name="T14" fmla="*/ 145 w 165"/>
                  <a:gd name="T15" fmla="*/ 131 h 132"/>
                  <a:gd name="T16" fmla="*/ 165 w 165"/>
                  <a:gd name="T17" fmla="*/ 126 h 132"/>
                  <a:gd name="T18" fmla="*/ 116 w 165"/>
                  <a:gd name="T19" fmla="*/ 5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2">
                    <a:moveTo>
                      <a:pt x="116" y="57"/>
                    </a:moveTo>
                    <a:cubicBezTo>
                      <a:pt x="102" y="17"/>
                      <a:pt x="93" y="2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2" y="2"/>
                      <a:pt x="31" y="18"/>
                      <a:pt x="50" y="57"/>
                    </a:cubicBezTo>
                    <a:cubicBezTo>
                      <a:pt x="61" y="81"/>
                      <a:pt x="72" y="99"/>
                      <a:pt x="94" y="119"/>
                    </a:cubicBezTo>
                    <a:cubicBezTo>
                      <a:pt x="104" y="127"/>
                      <a:pt x="115" y="130"/>
                      <a:pt x="133" y="131"/>
                    </a:cubicBezTo>
                    <a:cubicBezTo>
                      <a:pt x="137" y="131"/>
                      <a:pt x="141" y="132"/>
                      <a:pt x="145" y="131"/>
                    </a:cubicBezTo>
                    <a:cubicBezTo>
                      <a:pt x="154" y="130"/>
                      <a:pt x="158" y="131"/>
                      <a:pt x="165" y="126"/>
                    </a:cubicBezTo>
                    <a:cubicBezTo>
                      <a:pt x="137" y="121"/>
                      <a:pt x="128" y="92"/>
                      <a:pt x="116" y="57"/>
                    </a:cubicBezTo>
                    <a:close/>
                  </a:path>
                </a:pathLst>
              </a:custGeom>
              <a:solidFill>
                <a:srgbClr val="F654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58" name="Freeform 7"/>
              <p:cNvSpPr>
                <a:spLocks/>
              </p:cNvSpPr>
              <p:nvPr userDrawn="1"/>
            </p:nvSpPr>
            <p:spPr bwMode="auto">
              <a:xfrm>
                <a:off x="7739290" y="1402851"/>
                <a:ext cx="863600" cy="1497013"/>
              </a:xfrm>
              <a:custGeom>
                <a:avLst/>
                <a:gdLst>
                  <a:gd name="T0" fmla="*/ 56 w 230"/>
                  <a:gd name="T1" fmla="*/ 188 h 397"/>
                  <a:gd name="T2" fmla="*/ 230 w 230"/>
                  <a:gd name="T3" fmla="*/ 397 h 397"/>
                  <a:gd name="T4" fmla="*/ 82 w 230"/>
                  <a:gd name="T5" fmla="*/ 114 h 397"/>
                  <a:gd name="T6" fmla="*/ 155 w 230"/>
                  <a:gd name="T7" fmla="*/ 1 h 397"/>
                  <a:gd name="T8" fmla="*/ 123 w 230"/>
                  <a:gd name="T9" fmla="*/ 1 h 397"/>
                  <a:gd name="T10" fmla="*/ 90 w 230"/>
                  <a:gd name="T11" fmla="*/ 2 h 397"/>
                  <a:gd name="T12" fmla="*/ 0 w 230"/>
                  <a:gd name="T13" fmla="*/ 114 h 397"/>
                  <a:gd name="T14" fmla="*/ 230 w 230"/>
                  <a:gd name="T15" fmla="*/ 397 h 397"/>
                  <a:gd name="T16" fmla="*/ 56 w 230"/>
                  <a:gd name="T17" fmla="*/ 18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397">
                    <a:moveTo>
                      <a:pt x="56" y="188"/>
                    </a:moveTo>
                    <a:cubicBezTo>
                      <a:pt x="102" y="277"/>
                      <a:pt x="223" y="312"/>
                      <a:pt x="230" y="397"/>
                    </a:cubicBezTo>
                    <a:cubicBezTo>
                      <a:pt x="225" y="291"/>
                      <a:pt x="82" y="254"/>
                      <a:pt x="82" y="114"/>
                    </a:cubicBezTo>
                    <a:cubicBezTo>
                      <a:pt x="82" y="52"/>
                      <a:pt x="108" y="3"/>
                      <a:pt x="155" y="1"/>
                    </a:cubicBezTo>
                    <a:cubicBezTo>
                      <a:pt x="144" y="0"/>
                      <a:pt x="134" y="0"/>
                      <a:pt x="123" y="1"/>
                    </a:cubicBezTo>
                    <a:cubicBezTo>
                      <a:pt x="112" y="1"/>
                      <a:pt x="101" y="1"/>
                      <a:pt x="90" y="2"/>
                    </a:cubicBezTo>
                    <a:cubicBezTo>
                      <a:pt x="42" y="4"/>
                      <a:pt x="0" y="31"/>
                      <a:pt x="0" y="114"/>
                    </a:cubicBezTo>
                    <a:cubicBezTo>
                      <a:pt x="0" y="274"/>
                      <a:pt x="218" y="292"/>
                      <a:pt x="230" y="397"/>
                    </a:cubicBezTo>
                    <a:cubicBezTo>
                      <a:pt x="223" y="312"/>
                      <a:pt x="102" y="277"/>
                      <a:pt x="56" y="1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9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59" name="Freeform 8"/>
              <p:cNvSpPr>
                <a:spLocks/>
              </p:cNvSpPr>
              <p:nvPr userDrawn="1"/>
            </p:nvSpPr>
            <p:spPr bwMode="auto">
              <a:xfrm>
                <a:off x="8644165" y="1402851"/>
                <a:ext cx="717550" cy="1497013"/>
              </a:xfrm>
              <a:custGeom>
                <a:avLst/>
                <a:gdLst>
                  <a:gd name="T0" fmla="*/ 107 w 191"/>
                  <a:gd name="T1" fmla="*/ 1 h 397"/>
                  <a:gd name="T2" fmla="*/ 75 w 191"/>
                  <a:gd name="T3" fmla="*/ 1 h 397"/>
                  <a:gd name="T4" fmla="*/ 42 w 191"/>
                  <a:gd name="T5" fmla="*/ 2 h 397"/>
                  <a:gd name="T6" fmla="*/ 106 w 191"/>
                  <a:gd name="T7" fmla="*/ 114 h 397"/>
                  <a:gd name="T8" fmla="*/ 0 w 191"/>
                  <a:gd name="T9" fmla="*/ 397 h 397"/>
                  <a:gd name="T10" fmla="*/ 191 w 191"/>
                  <a:gd name="T11" fmla="*/ 114 h 397"/>
                  <a:gd name="T12" fmla="*/ 107 w 191"/>
                  <a:gd name="T13" fmla="*/ 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" h="397">
                    <a:moveTo>
                      <a:pt x="107" y="1"/>
                    </a:moveTo>
                    <a:cubicBezTo>
                      <a:pt x="96" y="0"/>
                      <a:pt x="85" y="0"/>
                      <a:pt x="75" y="1"/>
                    </a:cubicBezTo>
                    <a:cubicBezTo>
                      <a:pt x="64" y="1"/>
                      <a:pt x="53" y="1"/>
                      <a:pt x="42" y="2"/>
                    </a:cubicBezTo>
                    <a:cubicBezTo>
                      <a:pt x="88" y="3"/>
                      <a:pt x="106" y="63"/>
                      <a:pt x="106" y="114"/>
                    </a:cubicBezTo>
                    <a:cubicBezTo>
                      <a:pt x="106" y="243"/>
                      <a:pt x="1" y="291"/>
                      <a:pt x="0" y="397"/>
                    </a:cubicBezTo>
                    <a:cubicBezTo>
                      <a:pt x="8" y="292"/>
                      <a:pt x="191" y="264"/>
                      <a:pt x="191" y="114"/>
                    </a:cubicBezTo>
                    <a:cubicBezTo>
                      <a:pt x="191" y="42"/>
                      <a:pt x="155" y="3"/>
                      <a:pt x="10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7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</p:grp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7872549" y="547707"/>
              <a:ext cx="742783" cy="153781"/>
            </a:xfrm>
            <a:custGeom>
              <a:avLst/>
              <a:gdLst>
                <a:gd name="T0" fmla="*/ 340 w 853"/>
                <a:gd name="T1" fmla="*/ 1 h 176"/>
                <a:gd name="T2" fmla="*/ 340 w 853"/>
                <a:gd name="T3" fmla="*/ 1 h 176"/>
                <a:gd name="T4" fmla="*/ 326 w 853"/>
                <a:gd name="T5" fmla="*/ 0 h 176"/>
                <a:gd name="T6" fmla="*/ 320 w 853"/>
                <a:gd name="T7" fmla="*/ 0 h 176"/>
                <a:gd name="T8" fmla="*/ 320 w 853"/>
                <a:gd name="T9" fmla="*/ 0 h 176"/>
                <a:gd name="T10" fmla="*/ 162 w 853"/>
                <a:gd name="T11" fmla="*/ 33 h 176"/>
                <a:gd name="T12" fmla="*/ 0 w 853"/>
                <a:gd name="T13" fmla="*/ 151 h 176"/>
                <a:gd name="T14" fmla="*/ 271 w 853"/>
                <a:gd name="T15" fmla="*/ 78 h 176"/>
                <a:gd name="T16" fmla="*/ 270 w 853"/>
                <a:gd name="T17" fmla="*/ 78 h 176"/>
                <a:gd name="T18" fmla="*/ 533 w 853"/>
                <a:gd name="T19" fmla="*/ 108 h 176"/>
                <a:gd name="T20" fmla="*/ 546 w 853"/>
                <a:gd name="T21" fmla="*/ 110 h 176"/>
                <a:gd name="T22" fmla="*/ 853 w 853"/>
                <a:gd name="T23" fmla="*/ 26 h 176"/>
                <a:gd name="T24" fmla="*/ 340 w 853"/>
                <a:gd name="T2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3" h="176">
                  <a:moveTo>
                    <a:pt x="340" y="1"/>
                  </a:move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335" y="0"/>
                    <a:pt x="326" y="0"/>
                  </a:cubicBezTo>
                  <a:cubicBezTo>
                    <a:pt x="324" y="0"/>
                    <a:pt x="322" y="0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288" y="1"/>
                    <a:pt x="224" y="6"/>
                    <a:pt x="162" y="33"/>
                  </a:cubicBezTo>
                  <a:cubicBezTo>
                    <a:pt x="88" y="65"/>
                    <a:pt x="20" y="117"/>
                    <a:pt x="0" y="151"/>
                  </a:cubicBezTo>
                  <a:cubicBezTo>
                    <a:pt x="0" y="151"/>
                    <a:pt x="120" y="74"/>
                    <a:pt x="271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334" y="79"/>
                    <a:pt x="400" y="83"/>
                    <a:pt x="533" y="108"/>
                  </a:cubicBezTo>
                  <a:cubicBezTo>
                    <a:pt x="546" y="110"/>
                    <a:pt x="546" y="110"/>
                    <a:pt x="546" y="110"/>
                  </a:cubicBezTo>
                  <a:cubicBezTo>
                    <a:pt x="711" y="128"/>
                    <a:pt x="849" y="176"/>
                    <a:pt x="853" y="26"/>
                  </a:cubicBezTo>
                  <a:cubicBezTo>
                    <a:pt x="834" y="173"/>
                    <a:pt x="561" y="10"/>
                    <a:pt x="340" y="1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FBEB3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8624898" y="477071"/>
              <a:ext cx="519102" cy="193146"/>
            </a:xfrm>
            <a:custGeom>
              <a:avLst/>
              <a:gdLst>
                <a:gd name="T0" fmla="*/ 165 w 596"/>
                <a:gd name="T1" fmla="*/ 168 h 221"/>
                <a:gd name="T2" fmla="*/ 128 w 596"/>
                <a:gd name="T3" fmla="*/ 173 h 221"/>
                <a:gd name="T4" fmla="*/ 107 w 596"/>
                <a:gd name="T5" fmla="*/ 174 h 221"/>
                <a:gd name="T6" fmla="*/ 101 w 596"/>
                <a:gd name="T7" fmla="*/ 175 h 221"/>
                <a:gd name="T8" fmla="*/ 0 w 596"/>
                <a:gd name="T9" fmla="*/ 107 h 221"/>
                <a:gd name="T10" fmla="*/ 129 w 596"/>
                <a:gd name="T11" fmla="*/ 219 h 221"/>
                <a:gd name="T12" fmla="*/ 596 w 596"/>
                <a:gd name="T13" fmla="*/ 94 h 221"/>
                <a:gd name="T14" fmla="*/ 596 w 596"/>
                <a:gd name="T15" fmla="*/ 0 h 221"/>
                <a:gd name="T16" fmla="*/ 165 w 596"/>
                <a:gd name="T17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221">
                  <a:moveTo>
                    <a:pt x="165" y="168"/>
                  </a:moveTo>
                  <a:cubicBezTo>
                    <a:pt x="152" y="171"/>
                    <a:pt x="140" y="172"/>
                    <a:pt x="128" y="173"/>
                  </a:cubicBezTo>
                  <a:cubicBezTo>
                    <a:pt x="114" y="174"/>
                    <a:pt x="107" y="174"/>
                    <a:pt x="107" y="174"/>
                  </a:cubicBezTo>
                  <a:cubicBezTo>
                    <a:pt x="107" y="174"/>
                    <a:pt x="104" y="175"/>
                    <a:pt x="101" y="175"/>
                  </a:cubicBezTo>
                  <a:cubicBezTo>
                    <a:pt x="44" y="176"/>
                    <a:pt x="6" y="159"/>
                    <a:pt x="0" y="107"/>
                  </a:cubicBezTo>
                  <a:cubicBezTo>
                    <a:pt x="3" y="181"/>
                    <a:pt x="45" y="221"/>
                    <a:pt x="129" y="219"/>
                  </a:cubicBezTo>
                  <a:cubicBezTo>
                    <a:pt x="266" y="220"/>
                    <a:pt x="437" y="164"/>
                    <a:pt x="596" y="94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399" y="103"/>
                    <a:pt x="242" y="157"/>
                    <a:pt x="165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F8F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8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777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6534150"/>
            <a:ext cx="9144000" cy="323850"/>
          </a:xfrm>
          <a:prstGeom prst="rect">
            <a:avLst/>
          </a:prstGeom>
          <a:pattFill prst="narHorz">
            <a:fgClr>
              <a:schemeClr val="bg1">
                <a:lumMod val="50000"/>
              </a:schemeClr>
            </a:fgClr>
            <a:bgClr>
              <a:srgbClr val="8E8E8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6511217"/>
            <a:ext cx="9144000" cy="22353"/>
          </a:xfrm>
          <a:prstGeom prst="rect">
            <a:avLst/>
          </a:prstGeom>
          <a:gradFill flip="none" rotWithShape="1">
            <a:gsLst>
              <a:gs pos="0">
                <a:srgbClr val="F55959"/>
              </a:gs>
              <a:gs pos="100000">
                <a:srgbClr val="EF3F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7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66036"/>
          </a:xfrm>
          <a:prstGeom prst="rect">
            <a:avLst/>
          </a:prstGeom>
        </p:spPr>
        <p:txBody>
          <a:bodyPr wrap="square" lIns="324000" tIns="306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altLang="ko-KR" sz="2700" b="1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Slide main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850" y="6631442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5886" y="664221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algn="r">
              <a:defRPr/>
            </a:pPr>
            <a:r>
              <a:rPr lang="en-US" altLang="ko-KR" sz="700" spc="0" dirty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  <a:fld id="{A56648AE-3825-4A61-82DF-6A101C95CE75}" type="slidenum">
              <a:rPr lang="ko-KR" altLang="en-US" sz="700" spc="0" smtClean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algn="r">
                <a:defRPr/>
              </a:pPr>
              <a:t>‹#›</a:t>
            </a:fld>
            <a:endParaRPr lang="ko-KR" altLang="en-US" sz="700" spc="0" dirty="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323850" y="823636"/>
            <a:ext cx="849630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/>
          <p:cNvGrpSpPr/>
          <p:nvPr userDrawn="1"/>
        </p:nvGrpSpPr>
        <p:grpSpPr>
          <a:xfrm>
            <a:off x="7872549" y="258792"/>
            <a:ext cx="1271451" cy="442696"/>
            <a:chOff x="7872549" y="258792"/>
            <a:chExt cx="1271451" cy="442696"/>
          </a:xfrm>
        </p:grpSpPr>
        <p:grpSp>
          <p:nvGrpSpPr>
            <p:cNvPr id="36" name="그룹 35"/>
            <p:cNvGrpSpPr/>
            <p:nvPr userDrawn="1"/>
          </p:nvGrpSpPr>
          <p:grpSpPr>
            <a:xfrm>
              <a:off x="8415197" y="258792"/>
              <a:ext cx="375990" cy="306574"/>
              <a:chOff x="7739290" y="1402851"/>
              <a:chExt cx="1622425" cy="1497013"/>
            </a:xfrm>
          </p:grpSpPr>
          <p:sp>
            <p:nvSpPr>
              <p:cNvPr id="39" name="Freeform 5"/>
              <p:cNvSpPr>
                <a:spLocks/>
              </p:cNvSpPr>
              <p:nvPr userDrawn="1"/>
            </p:nvSpPr>
            <p:spPr bwMode="auto">
              <a:xfrm>
                <a:off x="8433027" y="1409201"/>
                <a:ext cx="612775" cy="490538"/>
              </a:xfrm>
              <a:custGeom>
                <a:avLst/>
                <a:gdLst>
                  <a:gd name="T0" fmla="*/ 124 w 163"/>
                  <a:gd name="T1" fmla="*/ 0 h 130"/>
                  <a:gd name="T2" fmla="*/ 98 w 163"/>
                  <a:gd name="T3" fmla="*/ 0 h 130"/>
                  <a:gd name="T4" fmla="*/ 49 w 163"/>
                  <a:gd name="T5" fmla="*/ 57 h 130"/>
                  <a:gd name="T6" fmla="*/ 0 w 163"/>
                  <a:gd name="T7" fmla="*/ 118 h 130"/>
                  <a:gd name="T8" fmla="*/ 27 w 163"/>
                  <a:gd name="T9" fmla="*/ 128 h 130"/>
                  <a:gd name="T10" fmla="*/ 50 w 163"/>
                  <a:gd name="T11" fmla="*/ 130 h 130"/>
                  <a:gd name="T12" fmla="*/ 63 w 163"/>
                  <a:gd name="T13" fmla="*/ 129 h 130"/>
                  <a:gd name="T14" fmla="*/ 114 w 163"/>
                  <a:gd name="T15" fmla="*/ 56 h 130"/>
                  <a:gd name="T16" fmla="*/ 163 w 163"/>
                  <a:gd name="T17" fmla="*/ 0 h 130"/>
                  <a:gd name="T18" fmla="*/ 124 w 16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30"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76" y="0"/>
                      <a:pt x="61" y="16"/>
                      <a:pt x="49" y="57"/>
                    </a:cubicBezTo>
                    <a:cubicBezTo>
                      <a:pt x="37" y="98"/>
                      <a:pt x="22" y="117"/>
                      <a:pt x="0" y="118"/>
                    </a:cubicBezTo>
                    <a:cubicBezTo>
                      <a:pt x="5" y="123"/>
                      <a:pt x="14" y="126"/>
                      <a:pt x="27" y="128"/>
                    </a:cubicBezTo>
                    <a:cubicBezTo>
                      <a:pt x="34" y="129"/>
                      <a:pt x="42" y="130"/>
                      <a:pt x="50" y="130"/>
                    </a:cubicBezTo>
                    <a:cubicBezTo>
                      <a:pt x="54" y="130"/>
                      <a:pt x="60" y="130"/>
                      <a:pt x="63" y="129"/>
                    </a:cubicBezTo>
                    <a:cubicBezTo>
                      <a:pt x="87" y="120"/>
                      <a:pt x="102" y="86"/>
                      <a:pt x="114" y="56"/>
                    </a:cubicBezTo>
                    <a:cubicBezTo>
                      <a:pt x="130" y="17"/>
                      <a:pt x="141" y="2"/>
                      <a:pt x="163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C89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8077427" y="1406026"/>
                <a:ext cx="619125" cy="498475"/>
              </a:xfrm>
              <a:custGeom>
                <a:avLst/>
                <a:gdLst>
                  <a:gd name="T0" fmla="*/ 116 w 165"/>
                  <a:gd name="T1" fmla="*/ 57 h 132"/>
                  <a:gd name="T2" fmla="*/ 71 w 165"/>
                  <a:gd name="T3" fmla="*/ 0 h 132"/>
                  <a:gd name="T4" fmla="*/ 32 w 165"/>
                  <a:gd name="T5" fmla="*/ 0 h 132"/>
                  <a:gd name="T6" fmla="*/ 0 w 165"/>
                  <a:gd name="T7" fmla="*/ 1 h 132"/>
                  <a:gd name="T8" fmla="*/ 50 w 165"/>
                  <a:gd name="T9" fmla="*/ 57 h 132"/>
                  <a:gd name="T10" fmla="*/ 94 w 165"/>
                  <a:gd name="T11" fmla="*/ 119 h 132"/>
                  <a:gd name="T12" fmla="*/ 133 w 165"/>
                  <a:gd name="T13" fmla="*/ 131 h 132"/>
                  <a:gd name="T14" fmla="*/ 145 w 165"/>
                  <a:gd name="T15" fmla="*/ 131 h 132"/>
                  <a:gd name="T16" fmla="*/ 165 w 165"/>
                  <a:gd name="T17" fmla="*/ 126 h 132"/>
                  <a:gd name="T18" fmla="*/ 116 w 165"/>
                  <a:gd name="T19" fmla="*/ 5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2">
                    <a:moveTo>
                      <a:pt x="116" y="57"/>
                    </a:moveTo>
                    <a:cubicBezTo>
                      <a:pt x="102" y="17"/>
                      <a:pt x="93" y="2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2" y="2"/>
                      <a:pt x="31" y="18"/>
                      <a:pt x="50" y="57"/>
                    </a:cubicBezTo>
                    <a:cubicBezTo>
                      <a:pt x="61" y="81"/>
                      <a:pt x="72" y="99"/>
                      <a:pt x="94" y="119"/>
                    </a:cubicBezTo>
                    <a:cubicBezTo>
                      <a:pt x="104" y="127"/>
                      <a:pt x="115" y="130"/>
                      <a:pt x="133" y="131"/>
                    </a:cubicBezTo>
                    <a:cubicBezTo>
                      <a:pt x="137" y="131"/>
                      <a:pt x="141" y="132"/>
                      <a:pt x="145" y="131"/>
                    </a:cubicBezTo>
                    <a:cubicBezTo>
                      <a:pt x="154" y="130"/>
                      <a:pt x="158" y="131"/>
                      <a:pt x="165" y="126"/>
                    </a:cubicBezTo>
                    <a:cubicBezTo>
                      <a:pt x="137" y="121"/>
                      <a:pt x="128" y="92"/>
                      <a:pt x="116" y="57"/>
                    </a:cubicBezTo>
                    <a:close/>
                  </a:path>
                </a:pathLst>
              </a:custGeom>
              <a:solidFill>
                <a:srgbClr val="F654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41" name="Freeform 7"/>
              <p:cNvSpPr>
                <a:spLocks/>
              </p:cNvSpPr>
              <p:nvPr userDrawn="1"/>
            </p:nvSpPr>
            <p:spPr bwMode="auto">
              <a:xfrm>
                <a:off x="7739290" y="1402851"/>
                <a:ext cx="863600" cy="1497013"/>
              </a:xfrm>
              <a:custGeom>
                <a:avLst/>
                <a:gdLst>
                  <a:gd name="T0" fmla="*/ 56 w 230"/>
                  <a:gd name="T1" fmla="*/ 188 h 397"/>
                  <a:gd name="T2" fmla="*/ 230 w 230"/>
                  <a:gd name="T3" fmla="*/ 397 h 397"/>
                  <a:gd name="T4" fmla="*/ 82 w 230"/>
                  <a:gd name="T5" fmla="*/ 114 h 397"/>
                  <a:gd name="T6" fmla="*/ 155 w 230"/>
                  <a:gd name="T7" fmla="*/ 1 h 397"/>
                  <a:gd name="T8" fmla="*/ 123 w 230"/>
                  <a:gd name="T9" fmla="*/ 1 h 397"/>
                  <a:gd name="T10" fmla="*/ 90 w 230"/>
                  <a:gd name="T11" fmla="*/ 2 h 397"/>
                  <a:gd name="T12" fmla="*/ 0 w 230"/>
                  <a:gd name="T13" fmla="*/ 114 h 397"/>
                  <a:gd name="T14" fmla="*/ 230 w 230"/>
                  <a:gd name="T15" fmla="*/ 397 h 397"/>
                  <a:gd name="T16" fmla="*/ 56 w 230"/>
                  <a:gd name="T17" fmla="*/ 18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397">
                    <a:moveTo>
                      <a:pt x="56" y="188"/>
                    </a:moveTo>
                    <a:cubicBezTo>
                      <a:pt x="102" y="277"/>
                      <a:pt x="223" y="312"/>
                      <a:pt x="230" y="397"/>
                    </a:cubicBezTo>
                    <a:cubicBezTo>
                      <a:pt x="225" y="291"/>
                      <a:pt x="82" y="254"/>
                      <a:pt x="82" y="114"/>
                    </a:cubicBezTo>
                    <a:cubicBezTo>
                      <a:pt x="82" y="52"/>
                      <a:pt x="108" y="3"/>
                      <a:pt x="155" y="1"/>
                    </a:cubicBezTo>
                    <a:cubicBezTo>
                      <a:pt x="144" y="0"/>
                      <a:pt x="134" y="0"/>
                      <a:pt x="123" y="1"/>
                    </a:cubicBezTo>
                    <a:cubicBezTo>
                      <a:pt x="112" y="1"/>
                      <a:pt x="101" y="1"/>
                      <a:pt x="90" y="2"/>
                    </a:cubicBezTo>
                    <a:cubicBezTo>
                      <a:pt x="42" y="4"/>
                      <a:pt x="0" y="31"/>
                      <a:pt x="0" y="114"/>
                    </a:cubicBezTo>
                    <a:cubicBezTo>
                      <a:pt x="0" y="274"/>
                      <a:pt x="218" y="292"/>
                      <a:pt x="230" y="397"/>
                    </a:cubicBezTo>
                    <a:cubicBezTo>
                      <a:pt x="223" y="312"/>
                      <a:pt x="102" y="277"/>
                      <a:pt x="56" y="1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9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42" name="Freeform 8"/>
              <p:cNvSpPr>
                <a:spLocks/>
              </p:cNvSpPr>
              <p:nvPr userDrawn="1"/>
            </p:nvSpPr>
            <p:spPr bwMode="auto">
              <a:xfrm>
                <a:off x="8644165" y="1402851"/>
                <a:ext cx="717550" cy="1497013"/>
              </a:xfrm>
              <a:custGeom>
                <a:avLst/>
                <a:gdLst>
                  <a:gd name="T0" fmla="*/ 107 w 191"/>
                  <a:gd name="T1" fmla="*/ 1 h 397"/>
                  <a:gd name="T2" fmla="*/ 75 w 191"/>
                  <a:gd name="T3" fmla="*/ 1 h 397"/>
                  <a:gd name="T4" fmla="*/ 42 w 191"/>
                  <a:gd name="T5" fmla="*/ 2 h 397"/>
                  <a:gd name="T6" fmla="*/ 106 w 191"/>
                  <a:gd name="T7" fmla="*/ 114 h 397"/>
                  <a:gd name="T8" fmla="*/ 0 w 191"/>
                  <a:gd name="T9" fmla="*/ 397 h 397"/>
                  <a:gd name="T10" fmla="*/ 191 w 191"/>
                  <a:gd name="T11" fmla="*/ 114 h 397"/>
                  <a:gd name="T12" fmla="*/ 107 w 191"/>
                  <a:gd name="T13" fmla="*/ 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" h="397">
                    <a:moveTo>
                      <a:pt x="107" y="1"/>
                    </a:moveTo>
                    <a:cubicBezTo>
                      <a:pt x="96" y="0"/>
                      <a:pt x="85" y="0"/>
                      <a:pt x="75" y="1"/>
                    </a:cubicBezTo>
                    <a:cubicBezTo>
                      <a:pt x="64" y="1"/>
                      <a:pt x="53" y="1"/>
                      <a:pt x="42" y="2"/>
                    </a:cubicBezTo>
                    <a:cubicBezTo>
                      <a:pt x="88" y="3"/>
                      <a:pt x="106" y="63"/>
                      <a:pt x="106" y="114"/>
                    </a:cubicBezTo>
                    <a:cubicBezTo>
                      <a:pt x="106" y="243"/>
                      <a:pt x="1" y="291"/>
                      <a:pt x="0" y="397"/>
                    </a:cubicBezTo>
                    <a:cubicBezTo>
                      <a:pt x="8" y="292"/>
                      <a:pt x="191" y="264"/>
                      <a:pt x="191" y="114"/>
                    </a:cubicBezTo>
                    <a:cubicBezTo>
                      <a:pt x="191" y="42"/>
                      <a:pt x="155" y="3"/>
                      <a:pt x="10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7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</p:grp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7872549" y="547707"/>
              <a:ext cx="742783" cy="153781"/>
            </a:xfrm>
            <a:custGeom>
              <a:avLst/>
              <a:gdLst>
                <a:gd name="T0" fmla="*/ 340 w 853"/>
                <a:gd name="T1" fmla="*/ 1 h 176"/>
                <a:gd name="T2" fmla="*/ 340 w 853"/>
                <a:gd name="T3" fmla="*/ 1 h 176"/>
                <a:gd name="T4" fmla="*/ 326 w 853"/>
                <a:gd name="T5" fmla="*/ 0 h 176"/>
                <a:gd name="T6" fmla="*/ 320 w 853"/>
                <a:gd name="T7" fmla="*/ 0 h 176"/>
                <a:gd name="T8" fmla="*/ 320 w 853"/>
                <a:gd name="T9" fmla="*/ 0 h 176"/>
                <a:gd name="T10" fmla="*/ 162 w 853"/>
                <a:gd name="T11" fmla="*/ 33 h 176"/>
                <a:gd name="T12" fmla="*/ 0 w 853"/>
                <a:gd name="T13" fmla="*/ 151 h 176"/>
                <a:gd name="T14" fmla="*/ 271 w 853"/>
                <a:gd name="T15" fmla="*/ 78 h 176"/>
                <a:gd name="T16" fmla="*/ 270 w 853"/>
                <a:gd name="T17" fmla="*/ 78 h 176"/>
                <a:gd name="T18" fmla="*/ 533 w 853"/>
                <a:gd name="T19" fmla="*/ 108 h 176"/>
                <a:gd name="T20" fmla="*/ 546 w 853"/>
                <a:gd name="T21" fmla="*/ 110 h 176"/>
                <a:gd name="T22" fmla="*/ 853 w 853"/>
                <a:gd name="T23" fmla="*/ 26 h 176"/>
                <a:gd name="T24" fmla="*/ 340 w 853"/>
                <a:gd name="T2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3" h="176">
                  <a:moveTo>
                    <a:pt x="340" y="1"/>
                  </a:move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335" y="0"/>
                    <a:pt x="326" y="0"/>
                  </a:cubicBezTo>
                  <a:cubicBezTo>
                    <a:pt x="324" y="0"/>
                    <a:pt x="322" y="0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288" y="1"/>
                    <a:pt x="224" y="6"/>
                    <a:pt x="162" y="33"/>
                  </a:cubicBezTo>
                  <a:cubicBezTo>
                    <a:pt x="88" y="65"/>
                    <a:pt x="20" y="117"/>
                    <a:pt x="0" y="151"/>
                  </a:cubicBezTo>
                  <a:cubicBezTo>
                    <a:pt x="0" y="151"/>
                    <a:pt x="120" y="74"/>
                    <a:pt x="271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334" y="79"/>
                    <a:pt x="400" y="83"/>
                    <a:pt x="533" y="108"/>
                  </a:cubicBezTo>
                  <a:cubicBezTo>
                    <a:pt x="546" y="110"/>
                    <a:pt x="546" y="110"/>
                    <a:pt x="546" y="110"/>
                  </a:cubicBezTo>
                  <a:cubicBezTo>
                    <a:pt x="711" y="128"/>
                    <a:pt x="849" y="176"/>
                    <a:pt x="853" y="26"/>
                  </a:cubicBezTo>
                  <a:cubicBezTo>
                    <a:pt x="834" y="173"/>
                    <a:pt x="561" y="10"/>
                    <a:pt x="340" y="1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FBEB3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624898" y="477071"/>
              <a:ext cx="519102" cy="193146"/>
            </a:xfrm>
            <a:custGeom>
              <a:avLst/>
              <a:gdLst>
                <a:gd name="T0" fmla="*/ 165 w 596"/>
                <a:gd name="T1" fmla="*/ 168 h 221"/>
                <a:gd name="T2" fmla="*/ 128 w 596"/>
                <a:gd name="T3" fmla="*/ 173 h 221"/>
                <a:gd name="T4" fmla="*/ 107 w 596"/>
                <a:gd name="T5" fmla="*/ 174 h 221"/>
                <a:gd name="T6" fmla="*/ 101 w 596"/>
                <a:gd name="T7" fmla="*/ 175 h 221"/>
                <a:gd name="T8" fmla="*/ 0 w 596"/>
                <a:gd name="T9" fmla="*/ 107 h 221"/>
                <a:gd name="T10" fmla="*/ 129 w 596"/>
                <a:gd name="T11" fmla="*/ 219 h 221"/>
                <a:gd name="T12" fmla="*/ 596 w 596"/>
                <a:gd name="T13" fmla="*/ 94 h 221"/>
                <a:gd name="T14" fmla="*/ 596 w 596"/>
                <a:gd name="T15" fmla="*/ 0 h 221"/>
                <a:gd name="T16" fmla="*/ 165 w 596"/>
                <a:gd name="T17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221">
                  <a:moveTo>
                    <a:pt x="165" y="168"/>
                  </a:moveTo>
                  <a:cubicBezTo>
                    <a:pt x="152" y="171"/>
                    <a:pt x="140" y="172"/>
                    <a:pt x="128" y="173"/>
                  </a:cubicBezTo>
                  <a:cubicBezTo>
                    <a:pt x="114" y="174"/>
                    <a:pt x="107" y="174"/>
                    <a:pt x="107" y="174"/>
                  </a:cubicBezTo>
                  <a:cubicBezTo>
                    <a:pt x="107" y="174"/>
                    <a:pt x="104" y="175"/>
                    <a:pt x="101" y="175"/>
                  </a:cubicBezTo>
                  <a:cubicBezTo>
                    <a:pt x="44" y="176"/>
                    <a:pt x="6" y="159"/>
                    <a:pt x="0" y="107"/>
                  </a:cubicBezTo>
                  <a:cubicBezTo>
                    <a:pt x="3" y="181"/>
                    <a:pt x="45" y="221"/>
                    <a:pt x="129" y="219"/>
                  </a:cubicBezTo>
                  <a:cubicBezTo>
                    <a:pt x="266" y="220"/>
                    <a:pt x="437" y="164"/>
                    <a:pt x="596" y="94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399" y="103"/>
                    <a:pt x="242" y="157"/>
                    <a:pt x="165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F8F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0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777">
          <p15:clr>
            <a:srgbClr val="FBAE40"/>
          </p15:clr>
        </p15:guide>
        <p15:guide id="5" orient="horz" pos="527">
          <p15:clr>
            <a:srgbClr val="FBAE40"/>
          </p15:clr>
        </p15:guide>
        <p15:guide id="6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6534150"/>
            <a:ext cx="9144000" cy="323850"/>
          </a:xfrm>
          <a:prstGeom prst="rect">
            <a:avLst/>
          </a:prstGeom>
          <a:pattFill prst="narHorz">
            <a:fgClr>
              <a:schemeClr val="bg1">
                <a:lumMod val="50000"/>
              </a:schemeClr>
            </a:fgClr>
            <a:bgClr>
              <a:srgbClr val="8E8E8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6511217"/>
            <a:ext cx="9144000" cy="22353"/>
          </a:xfrm>
          <a:prstGeom prst="rect">
            <a:avLst/>
          </a:prstGeom>
          <a:gradFill flip="none" rotWithShape="1">
            <a:gsLst>
              <a:gs pos="0">
                <a:srgbClr val="F55959"/>
              </a:gs>
              <a:gs pos="100000">
                <a:srgbClr val="EF3F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7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66036"/>
          </a:xfrm>
          <a:prstGeom prst="rect">
            <a:avLst/>
          </a:prstGeom>
        </p:spPr>
        <p:txBody>
          <a:bodyPr wrap="square" lIns="324000" tIns="306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altLang="ko-KR" sz="2700" b="1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Slide main title</a:t>
            </a:r>
          </a:p>
        </p:txBody>
      </p:sp>
      <p:sp>
        <p:nvSpPr>
          <p:cNvPr id="18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0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Design inspiration for presentation</a:t>
            </a:r>
            <a:endParaRPr lang="ko-KR" altLang="en-US" dirty="0"/>
          </a:p>
        </p:txBody>
      </p:sp>
      <p:sp>
        <p:nvSpPr>
          <p:cNvPr id="19" name="텍스트 개체 틀 13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1963530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en-US" altLang="ko-KR" dirty="0"/>
              <a:t>Design inspiration for presentation</a:t>
            </a:r>
            <a:endParaRPr lang="ko-KR" altLang="en-US" dirty="0"/>
          </a:p>
        </p:txBody>
      </p:sp>
      <p:sp>
        <p:nvSpPr>
          <p:cNvPr id="20" name="내용 개체 틀 9"/>
          <p:cNvSpPr>
            <a:spLocks noGrp="1"/>
          </p:cNvSpPr>
          <p:nvPr>
            <p:ph sz="quarter" idx="23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70000"/>
              <a:buFontTx/>
              <a:buBlip>
                <a:blip r:embed="rId5"/>
              </a:buBlip>
              <a:defRPr sz="19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TAHOMA 19pt. Put your text here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323850" y="823636"/>
            <a:ext cx="849630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23850" y="6631442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5886" y="664221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algn="r">
              <a:defRPr/>
            </a:pPr>
            <a:r>
              <a:rPr lang="en-US" altLang="ko-KR" sz="700" spc="0" dirty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  <a:fld id="{A56648AE-3825-4A61-82DF-6A101C95CE75}" type="slidenum">
              <a:rPr lang="ko-KR" altLang="en-US" sz="700" spc="0" smtClean="0">
                <a:solidFill>
                  <a:prstClr val="white">
                    <a:alpha val="7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algn="r">
                <a:defRPr/>
              </a:pPr>
              <a:t>‹#›</a:t>
            </a:fld>
            <a:endParaRPr lang="ko-KR" altLang="en-US" sz="700" spc="0" dirty="0">
              <a:solidFill>
                <a:prstClr val="white">
                  <a:alpha val="7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08" y="380158"/>
            <a:ext cx="875442" cy="2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777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972872" y="2509988"/>
            <a:ext cx="3137077" cy="707886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sp>
        <p:nvSpPr>
          <p:cNvPr id="17" name="텍스트 개체 틀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72872" y="2265923"/>
            <a:ext cx="2297552" cy="184666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National Health Insurance Service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577" y="2871976"/>
            <a:ext cx="7050423" cy="33202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72" y="3659549"/>
            <a:ext cx="1171154" cy="541723"/>
          </a:xfrm>
          <a:prstGeom prst="rect">
            <a:avLst/>
          </a:prstGeom>
        </p:spPr>
      </p:pic>
      <p:grpSp>
        <p:nvGrpSpPr>
          <p:cNvPr id="4" name="그룹 3"/>
          <p:cNvGrpSpPr/>
          <p:nvPr userDrawn="1"/>
        </p:nvGrpSpPr>
        <p:grpSpPr>
          <a:xfrm>
            <a:off x="-10048" y="488637"/>
            <a:ext cx="4156668" cy="6495292"/>
            <a:chOff x="-10048" y="488637"/>
            <a:chExt cx="4156668" cy="6495292"/>
          </a:xfrm>
        </p:grpSpPr>
        <p:grpSp>
          <p:nvGrpSpPr>
            <p:cNvPr id="2" name="그룹 1"/>
            <p:cNvGrpSpPr/>
            <p:nvPr userDrawn="1"/>
          </p:nvGrpSpPr>
          <p:grpSpPr>
            <a:xfrm>
              <a:off x="-10048" y="488637"/>
              <a:ext cx="4156668" cy="6495292"/>
              <a:chOff x="-10048" y="488637"/>
              <a:chExt cx="4156668" cy="6495292"/>
            </a:xfrm>
          </p:grpSpPr>
          <p:pic>
            <p:nvPicPr>
              <p:cNvPr id="24" name="그림 23"/>
              <p:cNvPicPr>
                <a:picLocks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006" r="2"/>
              <a:stretch/>
            </p:blipFill>
            <p:spPr>
              <a:xfrm>
                <a:off x="-10048" y="488637"/>
                <a:ext cx="4156668" cy="6495292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006" r="2"/>
              <a:stretch/>
            </p:blipFill>
            <p:spPr>
              <a:xfrm>
                <a:off x="-10048" y="488637"/>
                <a:ext cx="4156668" cy="6495292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66" y="1070655"/>
              <a:ext cx="3645434" cy="5348459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05694" y="1018434"/>
              <a:ext cx="2808551" cy="5411393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071216"/>
              <a:ext cx="3365408" cy="5206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0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 userDrawn="1"/>
        </p:nvCxnSpPr>
        <p:spPr>
          <a:xfrm flipH="1">
            <a:off x="1695449" y="3609975"/>
            <a:ext cx="3248027" cy="3248025"/>
          </a:xfrm>
          <a:prstGeom prst="line">
            <a:avLst/>
          </a:prstGeom>
          <a:ln>
            <a:solidFill>
              <a:srgbClr val="EF1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flipH="1">
            <a:off x="4086226" y="-47625"/>
            <a:ext cx="2924176" cy="292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6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텍스트 개체 틀 5"/>
          <p:cNvSpPr>
            <a:spLocks noGrp="1"/>
          </p:cNvSpPr>
          <p:nvPr>
            <p:ph type="body" sz="quarter" idx="16" hasCustomPrompt="1"/>
          </p:nvPr>
        </p:nvSpPr>
        <p:spPr>
          <a:xfrm>
            <a:off x="640447" y="2766155"/>
            <a:ext cx="6327053" cy="70173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ko-KR" altLang="en-US" sz="3800" kern="1200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국민건강보험공단</a:t>
            </a:r>
            <a:r>
              <a:rPr lang="en-US" altLang="ko-KR" dirty="0"/>
              <a:t> </a:t>
            </a:r>
            <a:r>
              <a:rPr lang="ko-KR" altLang="en-US" dirty="0" err="1"/>
              <a:t>표준템플릿</a:t>
            </a:r>
            <a:endParaRPr lang="ko-KR" altLang="en-US" dirty="0"/>
          </a:p>
        </p:txBody>
      </p:sp>
      <p:sp>
        <p:nvSpPr>
          <p:cNvPr id="79" name="텍스트 개체 틀 5"/>
          <p:cNvSpPr>
            <a:spLocks noGrp="1"/>
          </p:cNvSpPr>
          <p:nvPr>
            <p:ph type="body" sz="quarter" idx="17" hasCustomPrompt="1"/>
          </p:nvPr>
        </p:nvSpPr>
        <p:spPr>
          <a:xfrm>
            <a:off x="680203" y="2426749"/>
            <a:ext cx="2701252" cy="200055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1300" kern="1200" spc="5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/>
              <a:t>National Health Insurance Service</a:t>
            </a:r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03" y="3997066"/>
            <a:ext cx="1343251" cy="454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grpSp>
        <p:nvGrpSpPr>
          <p:cNvPr id="2" name="그룹 1"/>
          <p:cNvGrpSpPr/>
          <p:nvPr userDrawn="1"/>
        </p:nvGrpSpPr>
        <p:grpSpPr>
          <a:xfrm>
            <a:off x="1592490" y="-11180"/>
            <a:ext cx="6600528" cy="6869181"/>
            <a:chOff x="1592490" y="-11180"/>
            <a:chExt cx="6600528" cy="6869181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1592490" y="749759"/>
              <a:ext cx="6599502" cy="6108242"/>
              <a:chOff x="1273176" y="749759"/>
              <a:chExt cx="6599502" cy="6108242"/>
            </a:xfrm>
          </p:grpSpPr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6567488" y="749759"/>
                <a:ext cx="1305190" cy="4177842"/>
              </a:xfrm>
              <a:custGeom>
                <a:avLst/>
                <a:gdLst>
                  <a:gd name="T0" fmla="*/ 331 w 1092"/>
                  <a:gd name="T1" fmla="*/ 166 h 2821"/>
                  <a:gd name="T2" fmla="*/ 0 w 1092"/>
                  <a:gd name="T3" fmla="*/ 2821 h 2821"/>
                  <a:gd name="T4" fmla="*/ 584 w 1092"/>
                  <a:gd name="T5" fmla="*/ 2646 h 2821"/>
                  <a:gd name="T6" fmla="*/ 821 w 1092"/>
                  <a:gd name="T7" fmla="*/ 1484 h 2821"/>
                  <a:gd name="T8" fmla="*/ 822 w 1092"/>
                  <a:gd name="T9" fmla="*/ 1376 h 2821"/>
                  <a:gd name="T10" fmla="*/ 708 w 1092"/>
                  <a:gd name="T11" fmla="*/ 714 h 2821"/>
                  <a:gd name="T12" fmla="*/ 331 w 1092"/>
                  <a:gd name="T13" fmla="*/ 166 h 2821"/>
                  <a:gd name="connsiteX0" fmla="*/ 3764 w 7529"/>
                  <a:gd name="connsiteY0" fmla="*/ 116 h 9329"/>
                  <a:gd name="connsiteX1" fmla="*/ 0 w 7529"/>
                  <a:gd name="connsiteY1" fmla="*/ 9329 h 9329"/>
                  <a:gd name="connsiteX2" fmla="*/ 5348 w 7529"/>
                  <a:gd name="connsiteY2" fmla="*/ 8709 h 9329"/>
                  <a:gd name="connsiteX3" fmla="*/ 7518 w 7529"/>
                  <a:gd name="connsiteY3" fmla="*/ 4590 h 9329"/>
                  <a:gd name="connsiteX4" fmla="*/ 7527 w 7529"/>
                  <a:gd name="connsiteY4" fmla="*/ 4207 h 9329"/>
                  <a:gd name="connsiteX5" fmla="*/ 6484 w 7529"/>
                  <a:gd name="connsiteY5" fmla="*/ 1860 h 9329"/>
                  <a:gd name="connsiteX6" fmla="*/ 3764 w 7529"/>
                  <a:gd name="connsiteY6" fmla="*/ 116 h 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9" h="9329">
                    <a:moveTo>
                      <a:pt x="3764" y="116"/>
                    </a:moveTo>
                    <a:cubicBezTo>
                      <a:pt x="3764" y="116"/>
                      <a:pt x="10000" y="4639"/>
                      <a:pt x="0" y="9329"/>
                    </a:cubicBezTo>
                    <a:lnTo>
                      <a:pt x="5348" y="8709"/>
                    </a:lnTo>
                    <a:cubicBezTo>
                      <a:pt x="5348" y="8709"/>
                      <a:pt x="7299" y="6713"/>
                      <a:pt x="7518" y="4590"/>
                    </a:cubicBezTo>
                    <a:cubicBezTo>
                      <a:pt x="7537" y="4462"/>
                      <a:pt x="7527" y="4334"/>
                      <a:pt x="7527" y="4207"/>
                    </a:cubicBezTo>
                    <a:cubicBezTo>
                      <a:pt x="7527" y="3391"/>
                      <a:pt x="7253" y="2573"/>
                      <a:pt x="6484" y="1860"/>
                    </a:cubicBezTo>
                    <a:cubicBezTo>
                      <a:pt x="3773" y="-671"/>
                      <a:pt x="3764" y="116"/>
                      <a:pt x="3764" y="1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2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1273176" y="2805113"/>
                <a:ext cx="6597650" cy="4052888"/>
              </a:xfrm>
              <a:custGeom>
                <a:avLst/>
                <a:gdLst>
                  <a:gd name="T0" fmla="*/ 4156 w 4156"/>
                  <a:gd name="T1" fmla="*/ 0 h 2553"/>
                  <a:gd name="T2" fmla="*/ 2776 w 4156"/>
                  <a:gd name="T3" fmla="*/ 2553 h 2553"/>
                  <a:gd name="T4" fmla="*/ 0 w 4156"/>
                  <a:gd name="T5" fmla="*/ 2553 h 2553"/>
                  <a:gd name="T6" fmla="*/ 4156 w 4156"/>
                  <a:gd name="T7" fmla="*/ 0 h 2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56" h="2553">
                    <a:moveTo>
                      <a:pt x="4156" y="0"/>
                    </a:moveTo>
                    <a:cubicBezTo>
                      <a:pt x="4130" y="840"/>
                      <a:pt x="3823" y="1816"/>
                      <a:pt x="2776" y="2553"/>
                    </a:cubicBezTo>
                    <a:cubicBezTo>
                      <a:pt x="0" y="2553"/>
                      <a:pt x="0" y="2553"/>
                      <a:pt x="0" y="2553"/>
                    </a:cubicBezTo>
                    <a:cubicBezTo>
                      <a:pt x="0" y="2553"/>
                      <a:pt x="3868" y="2127"/>
                      <a:pt x="4156" y="0"/>
                    </a:cubicBezTo>
                  </a:path>
                </a:pathLst>
              </a:custGeom>
              <a:gradFill flip="none" rotWithShape="0">
                <a:gsLst>
                  <a:gs pos="0">
                    <a:srgbClr val="B82929"/>
                  </a:gs>
                  <a:gs pos="100000">
                    <a:srgbClr val="FD4944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5966768" y="-11180"/>
              <a:ext cx="2226250" cy="2830579"/>
            </a:xfrm>
            <a:custGeom>
              <a:avLst/>
              <a:gdLst>
                <a:gd name="T0" fmla="*/ 1054 w 1085"/>
                <a:gd name="T1" fmla="*/ 1777 h 1777"/>
                <a:gd name="T2" fmla="*/ 729 w 1085"/>
                <a:gd name="T3" fmla="*/ 0 h 1777"/>
                <a:gd name="T4" fmla="*/ 0 w 1085"/>
                <a:gd name="T5" fmla="*/ 0 h 1777"/>
                <a:gd name="T6" fmla="*/ 1054 w 1085"/>
                <a:gd name="T7" fmla="*/ 1777 h 1777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2521 w 12538"/>
                <a:gd name="connsiteY0" fmla="*/ 10000 h 10000"/>
                <a:gd name="connsiteX1" fmla="*/ 9526 w 12538"/>
                <a:gd name="connsiteY1" fmla="*/ 0 h 10000"/>
                <a:gd name="connsiteX2" fmla="*/ 0 w 12538"/>
                <a:gd name="connsiteY2" fmla="*/ 34 h 10000"/>
                <a:gd name="connsiteX3" fmla="*/ 12521 w 12538"/>
                <a:gd name="connsiteY3" fmla="*/ 10000 h 10000"/>
                <a:gd name="connsiteX0" fmla="*/ 12797 w 12814"/>
                <a:gd name="connsiteY0" fmla="*/ 10000 h 10000"/>
                <a:gd name="connsiteX1" fmla="*/ 9802 w 12814"/>
                <a:gd name="connsiteY1" fmla="*/ 0 h 10000"/>
                <a:gd name="connsiteX2" fmla="*/ 0 w 12814"/>
                <a:gd name="connsiteY2" fmla="*/ 34 h 10000"/>
                <a:gd name="connsiteX3" fmla="*/ 12797 w 12814"/>
                <a:gd name="connsiteY3" fmla="*/ 10000 h 10000"/>
                <a:gd name="connsiteX0" fmla="*/ 12908 w 12925"/>
                <a:gd name="connsiteY0" fmla="*/ 10034 h 10034"/>
                <a:gd name="connsiteX1" fmla="*/ 9913 w 12925"/>
                <a:gd name="connsiteY1" fmla="*/ 34 h 10034"/>
                <a:gd name="connsiteX2" fmla="*/ 0 w 12925"/>
                <a:gd name="connsiteY2" fmla="*/ 0 h 10034"/>
                <a:gd name="connsiteX3" fmla="*/ 12908 w 12925"/>
                <a:gd name="connsiteY3" fmla="*/ 10034 h 10034"/>
                <a:gd name="connsiteX0" fmla="*/ 12908 w 12925"/>
                <a:gd name="connsiteY0" fmla="*/ 10034 h 10034"/>
                <a:gd name="connsiteX1" fmla="*/ 9913 w 12925"/>
                <a:gd name="connsiteY1" fmla="*/ 34 h 10034"/>
                <a:gd name="connsiteX2" fmla="*/ 0 w 12925"/>
                <a:gd name="connsiteY2" fmla="*/ 0 h 10034"/>
                <a:gd name="connsiteX3" fmla="*/ 12908 w 12925"/>
                <a:gd name="connsiteY3" fmla="*/ 10034 h 10034"/>
                <a:gd name="connsiteX0" fmla="*/ 12908 w 12925"/>
                <a:gd name="connsiteY0" fmla="*/ 10034 h 10034"/>
                <a:gd name="connsiteX1" fmla="*/ 9913 w 12925"/>
                <a:gd name="connsiteY1" fmla="*/ 34 h 10034"/>
                <a:gd name="connsiteX2" fmla="*/ 0 w 12925"/>
                <a:gd name="connsiteY2" fmla="*/ 0 h 10034"/>
                <a:gd name="connsiteX3" fmla="*/ 12908 w 12925"/>
                <a:gd name="connsiteY3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5" h="10034">
                  <a:moveTo>
                    <a:pt x="12908" y="10034"/>
                  </a:moveTo>
                  <a:cubicBezTo>
                    <a:pt x="13194" y="4508"/>
                    <a:pt x="9913" y="34"/>
                    <a:pt x="9913" y="34"/>
                  </a:cubicBezTo>
                  <a:lnTo>
                    <a:pt x="0" y="0"/>
                  </a:lnTo>
                  <a:cubicBezTo>
                    <a:pt x="0" y="0"/>
                    <a:pt x="13148" y="2235"/>
                    <a:pt x="12908" y="100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9B9B"/>
                </a:gs>
                <a:gs pos="35000">
                  <a:srgbClr val="FFD5D5"/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23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텍스트 개체 틀 5"/>
          <p:cNvSpPr>
            <a:spLocks noGrp="1"/>
          </p:cNvSpPr>
          <p:nvPr>
            <p:ph type="body" sz="quarter" idx="16" hasCustomPrompt="1"/>
          </p:nvPr>
        </p:nvSpPr>
        <p:spPr>
          <a:xfrm>
            <a:off x="1176497" y="1394517"/>
            <a:ext cx="1061188" cy="492443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spc="-30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목   차</a:t>
            </a:r>
          </a:p>
        </p:txBody>
      </p:sp>
      <p:sp>
        <p:nvSpPr>
          <p:cNvPr id="66" name="텍스트 개체 틀 5"/>
          <p:cNvSpPr>
            <a:spLocks noGrp="1"/>
          </p:cNvSpPr>
          <p:nvPr>
            <p:ph type="body" sz="quarter" idx="24" hasCustomPrompt="1"/>
          </p:nvPr>
        </p:nvSpPr>
        <p:spPr>
          <a:xfrm>
            <a:off x="1170147" y="2070450"/>
            <a:ext cx="2314736" cy="16927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1100" kern="1200" spc="5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/>
              <a:t>National Health Insurance Service</a:t>
            </a:r>
            <a:endParaRPr lang="ko-KR" altLang="en-US" dirty="0"/>
          </a:p>
        </p:txBody>
      </p:sp>
      <p:sp>
        <p:nvSpPr>
          <p:cNvPr id="77" name="텍스트 개체 틀 29"/>
          <p:cNvSpPr>
            <a:spLocks noGrp="1"/>
          </p:cNvSpPr>
          <p:nvPr>
            <p:ph type="body" sz="quarter" idx="25" hasCustomPrompt="1"/>
          </p:nvPr>
        </p:nvSpPr>
        <p:spPr>
          <a:xfrm>
            <a:off x="3911029" y="1435836"/>
            <a:ext cx="5325689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01.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8" name="텍스트 개체 틀 29"/>
          <p:cNvSpPr>
            <a:spLocks noGrp="1"/>
          </p:cNvSpPr>
          <p:nvPr>
            <p:ph type="body" sz="quarter" idx="26" hasCustomPrompt="1"/>
          </p:nvPr>
        </p:nvSpPr>
        <p:spPr>
          <a:xfrm>
            <a:off x="4326351" y="1874676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79" name="텍스트 개체 틀 29"/>
          <p:cNvSpPr>
            <a:spLocks noGrp="1"/>
          </p:cNvSpPr>
          <p:nvPr>
            <p:ph type="body" sz="quarter" idx="27" hasCustomPrompt="1"/>
          </p:nvPr>
        </p:nvSpPr>
        <p:spPr>
          <a:xfrm>
            <a:off x="3911029" y="2417509"/>
            <a:ext cx="5325689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02.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0" name="텍스트 개체 틀 29"/>
          <p:cNvSpPr>
            <a:spLocks noGrp="1"/>
          </p:cNvSpPr>
          <p:nvPr>
            <p:ph type="body" sz="quarter" idx="28" hasCustomPrompt="1"/>
          </p:nvPr>
        </p:nvSpPr>
        <p:spPr>
          <a:xfrm>
            <a:off x="4326351" y="2859228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81" name="텍스트 개체 틀 29"/>
          <p:cNvSpPr>
            <a:spLocks noGrp="1"/>
          </p:cNvSpPr>
          <p:nvPr>
            <p:ph type="body" sz="quarter" idx="29" hasCustomPrompt="1"/>
          </p:nvPr>
        </p:nvSpPr>
        <p:spPr>
          <a:xfrm>
            <a:off x="3911029" y="3399182"/>
            <a:ext cx="5325689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03.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2" name="텍스트 개체 틀 29"/>
          <p:cNvSpPr>
            <a:spLocks noGrp="1"/>
          </p:cNvSpPr>
          <p:nvPr>
            <p:ph type="body" sz="quarter" idx="30" hasCustomPrompt="1"/>
          </p:nvPr>
        </p:nvSpPr>
        <p:spPr>
          <a:xfrm>
            <a:off x="4326351" y="3843780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83" name="텍스트 개체 틀 29"/>
          <p:cNvSpPr>
            <a:spLocks noGrp="1"/>
          </p:cNvSpPr>
          <p:nvPr>
            <p:ph type="body" sz="quarter" idx="17" hasCustomPrompt="1"/>
          </p:nvPr>
        </p:nvSpPr>
        <p:spPr>
          <a:xfrm>
            <a:off x="3911029" y="4380855"/>
            <a:ext cx="5325689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04.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4" name="텍스트 개체 틀 29"/>
          <p:cNvSpPr>
            <a:spLocks noGrp="1"/>
          </p:cNvSpPr>
          <p:nvPr>
            <p:ph type="body" sz="quarter" idx="31" hasCustomPrompt="1"/>
          </p:nvPr>
        </p:nvSpPr>
        <p:spPr>
          <a:xfrm>
            <a:off x="4326351" y="4828332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039" y="402182"/>
            <a:ext cx="1031572" cy="349314"/>
          </a:xfrm>
          <a:prstGeom prst="rect">
            <a:avLst/>
          </a:prstGeom>
        </p:spPr>
      </p:pic>
      <p:sp>
        <p:nvSpPr>
          <p:cNvPr id="27" name="텍스트 개체 틀 29"/>
          <p:cNvSpPr>
            <a:spLocks noGrp="1"/>
          </p:cNvSpPr>
          <p:nvPr>
            <p:ph type="body" sz="quarter" idx="32" hasCustomPrompt="1"/>
          </p:nvPr>
        </p:nvSpPr>
        <p:spPr>
          <a:xfrm>
            <a:off x="3911029" y="5362530"/>
            <a:ext cx="5325689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04.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8" name="텍스트 개체 틀 29"/>
          <p:cNvSpPr>
            <a:spLocks noGrp="1"/>
          </p:cNvSpPr>
          <p:nvPr>
            <p:ph type="body" sz="quarter" idx="33" hasCustomPrompt="1"/>
          </p:nvPr>
        </p:nvSpPr>
        <p:spPr>
          <a:xfrm>
            <a:off x="4326351" y="5812884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grpSp>
        <p:nvGrpSpPr>
          <p:cNvPr id="19" name="그룹 18"/>
          <p:cNvGrpSpPr/>
          <p:nvPr userDrawn="1"/>
        </p:nvGrpSpPr>
        <p:grpSpPr>
          <a:xfrm flipH="1">
            <a:off x="510695" y="-1588"/>
            <a:ext cx="4734405" cy="6859589"/>
            <a:chOff x="1273176" y="-1588"/>
            <a:chExt cx="6600529" cy="6859589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918194" y="503656"/>
              <a:ext cx="954581" cy="4281842"/>
            </a:xfrm>
            <a:custGeom>
              <a:avLst/>
              <a:gdLst>
                <a:gd name="T0" fmla="*/ 331 w 1092"/>
                <a:gd name="T1" fmla="*/ 166 h 2821"/>
                <a:gd name="T2" fmla="*/ 0 w 1092"/>
                <a:gd name="T3" fmla="*/ 2821 h 2821"/>
                <a:gd name="T4" fmla="*/ 584 w 1092"/>
                <a:gd name="T5" fmla="*/ 2646 h 2821"/>
                <a:gd name="T6" fmla="*/ 821 w 1092"/>
                <a:gd name="T7" fmla="*/ 1484 h 2821"/>
                <a:gd name="T8" fmla="*/ 822 w 1092"/>
                <a:gd name="T9" fmla="*/ 1376 h 2821"/>
                <a:gd name="T10" fmla="*/ 708 w 1092"/>
                <a:gd name="T11" fmla="*/ 714 h 2821"/>
                <a:gd name="T12" fmla="*/ 331 w 1092"/>
                <a:gd name="T13" fmla="*/ 166 h 2821"/>
                <a:gd name="connsiteX0" fmla="*/ 2357 w 7529"/>
                <a:gd name="connsiteY0" fmla="*/ 60 h 9472"/>
                <a:gd name="connsiteX1" fmla="*/ 0 w 7529"/>
                <a:gd name="connsiteY1" fmla="*/ 9472 h 9472"/>
                <a:gd name="connsiteX2" fmla="*/ 5348 w 7529"/>
                <a:gd name="connsiteY2" fmla="*/ 8852 h 9472"/>
                <a:gd name="connsiteX3" fmla="*/ 7518 w 7529"/>
                <a:gd name="connsiteY3" fmla="*/ 4733 h 9472"/>
                <a:gd name="connsiteX4" fmla="*/ 7527 w 7529"/>
                <a:gd name="connsiteY4" fmla="*/ 4350 h 9472"/>
                <a:gd name="connsiteX5" fmla="*/ 6484 w 7529"/>
                <a:gd name="connsiteY5" fmla="*/ 2003 h 9472"/>
                <a:gd name="connsiteX6" fmla="*/ 2357 w 7529"/>
                <a:gd name="connsiteY6" fmla="*/ 60 h 9472"/>
                <a:gd name="connsiteX0" fmla="*/ 444 w 7313"/>
                <a:gd name="connsiteY0" fmla="*/ 597 h 10199"/>
                <a:gd name="connsiteX1" fmla="*/ 0 w 7313"/>
                <a:gd name="connsiteY1" fmla="*/ 9875 h 10199"/>
                <a:gd name="connsiteX2" fmla="*/ 4416 w 7313"/>
                <a:gd name="connsiteY2" fmla="*/ 9879 h 10199"/>
                <a:gd name="connsiteX3" fmla="*/ 7298 w 7313"/>
                <a:gd name="connsiteY3" fmla="*/ 5531 h 10199"/>
                <a:gd name="connsiteX4" fmla="*/ 7310 w 7313"/>
                <a:gd name="connsiteY4" fmla="*/ 5126 h 10199"/>
                <a:gd name="connsiteX5" fmla="*/ 5925 w 7313"/>
                <a:gd name="connsiteY5" fmla="*/ 2649 h 10199"/>
                <a:gd name="connsiteX6" fmla="*/ 444 w 7313"/>
                <a:gd name="connsiteY6" fmla="*/ 597 h 10199"/>
                <a:gd name="connsiteX0" fmla="*/ 607 w 10001"/>
                <a:gd name="connsiteY0" fmla="*/ 585 h 10000"/>
                <a:gd name="connsiteX1" fmla="*/ 0 w 10001"/>
                <a:gd name="connsiteY1" fmla="*/ 9682 h 10000"/>
                <a:gd name="connsiteX2" fmla="*/ 6039 w 10001"/>
                <a:gd name="connsiteY2" fmla="*/ 9686 h 10000"/>
                <a:gd name="connsiteX3" fmla="*/ 9979 w 10001"/>
                <a:gd name="connsiteY3" fmla="*/ 5423 h 10000"/>
                <a:gd name="connsiteX4" fmla="*/ 9996 w 10001"/>
                <a:gd name="connsiteY4" fmla="*/ 5026 h 10000"/>
                <a:gd name="connsiteX5" fmla="*/ 8102 w 10001"/>
                <a:gd name="connsiteY5" fmla="*/ 2597 h 10000"/>
                <a:gd name="connsiteX6" fmla="*/ 607 w 10001"/>
                <a:gd name="connsiteY6" fmla="*/ 585 h 10000"/>
                <a:gd name="connsiteX0" fmla="*/ 607 w 10001"/>
                <a:gd name="connsiteY0" fmla="*/ 585 h 10000"/>
                <a:gd name="connsiteX1" fmla="*/ 0 w 10001"/>
                <a:gd name="connsiteY1" fmla="*/ 9682 h 10000"/>
                <a:gd name="connsiteX2" fmla="*/ 6039 w 10001"/>
                <a:gd name="connsiteY2" fmla="*/ 9686 h 10000"/>
                <a:gd name="connsiteX3" fmla="*/ 9979 w 10001"/>
                <a:gd name="connsiteY3" fmla="*/ 5423 h 10000"/>
                <a:gd name="connsiteX4" fmla="*/ 9996 w 10001"/>
                <a:gd name="connsiteY4" fmla="*/ 5026 h 10000"/>
                <a:gd name="connsiteX5" fmla="*/ 8102 w 10001"/>
                <a:gd name="connsiteY5" fmla="*/ 2597 h 10000"/>
                <a:gd name="connsiteX6" fmla="*/ 607 w 10001"/>
                <a:gd name="connsiteY6" fmla="*/ 585 h 10000"/>
                <a:gd name="connsiteX0" fmla="*/ 607 w 10001"/>
                <a:gd name="connsiteY0" fmla="*/ 521 h 9936"/>
                <a:gd name="connsiteX1" fmla="*/ 0 w 10001"/>
                <a:gd name="connsiteY1" fmla="*/ 9618 h 9936"/>
                <a:gd name="connsiteX2" fmla="*/ 6039 w 10001"/>
                <a:gd name="connsiteY2" fmla="*/ 9622 h 9936"/>
                <a:gd name="connsiteX3" fmla="*/ 9979 w 10001"/>
                <a:gd name="connsiteY3" fmla="*/ 5359 h 9936"/>
                <a:gd name="connsiteX4" fmla="*/ 9996 w 10001"/>
                <a:gd name="connsiteY4" fmla="*/ 4962 h 9936"/>
                <a:gd name="connsiteX5" fmla="*/ 8102 w 10001"/>
                <a:gd name="connsiteY5" fmla="*/ 2533 h 9936"/>
                <a:gd name="connsiteX6" fmla="*/ 607 w 10001"/>
                <a:gd name="connsiteY6" fmla="*/ 521 h 9936"/>
                <a:gd name="connsiteX0" fmla="*/ 607 w 10000"/>
                <a:gd name="connsiteY0" fmla="*/ 524 h 10000"/>
                <a:gd name="connsiteX1" fmla="*/ 0 w 10000"/>
                <a:gd name="connsiteY1" fmla="*/ 9680 h 10000"/>
                <a:gd name="connsiteX2" fmla="*/ 6038 w 10000"/>
                <a:gd name="connsiteY2" fmla="*/ 9684 h 10000"/>
                <a:gd name="connsiteX3" fmla="*/ 9978 w 10000"/>
                <a:gd name="connsiteY3" fmla="*/ 5394 h 10000"/>
                <a:gd name="connsiteX4" fmla="*/ 9995 w 10000"/>
                <a:gd name="connsiteY4" fmla="*/ 4994 h 10000"/>
                <a:gd name="connsiteX5" fmla="*/ 8101 w 10000"/>
                <a:gd name="connsiteY5" fmla="*/ 2549 h 10000"/>
                <a:gd name="connsiteX6" fmla="*/ 607 w 10000"/>
                <a:gd name="connsiteY6" fmla="*/ 524 h 10000"/>
                <a:gd name="connsiteX0" fmla="*/ 607 w 10000"/>
                <a:gd name="connsiteY0" fmla="*/ 485 h 9961"/>
                <a:gd name="connsiteX1" fmla="*/ 0 w 10000"/>
                <a:gd name="connsiteY1" fmla="*/ 9641 h 9961"/>
                <a:gd name="connsiteX2" fmla="*/ 6038 w 10000"/>
                <a:gd name="connsiteY2" fmla="*/ 9645 h 9961"/>
                <a:gd name="connsiteX3" fmla="*/ 9978 w 10000"/>
                <a:gd name="connsiteY3" fmla="*/ 5355 h 9961"/>
                <a:gd name="connsiteX4" fmla="*/ 9995 w 10000"/>
                <a:gd name="connsiteY4" fmla="*/ 4955 h 9961"/>
                <a:gd name="connsiteX5" fmla="*/ 8101 w 10000"/>
                <a:gd name="connsiteY5" fmla="*/ 2510 h 9961"/>
                <a:gd name="connsiteX6" fmla="*/ 607 w 10000"/>
                <a:gd name="connsiteY6" fmla="*/ 485 h 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61">
                  <a:moveTo>
                    <a:pt x="607" y="485"/>
                  </a:moveTo>
                  <a:cubicBezTo>
                    <a:pt x="1707" y="1437"/>
                    <a:pt x="11862" y="4460"/>
                    <a:pt x="0" y="9641"/>
                  </a:cubicBezTo>
                  <a:cubicBezTo>
                    <a:pt x="2013" y="9642"/>
                    <a:pt x="4376" y="10360"/>
                    <a:pt x="6038" y="9645"/>
                  </a:cubicBezTo>
                  <a:cubicBezTo>
                    <a:pt x="7700" y="8930"/>
                    <a:pt x="9582" y="7566"/>
                    <a:pt x="9978" y="5355"/>
                  </a:cubicBezTo>
                  <a:cubicBezTo>
                    <a:pt x="10014" y="5222"/>
                    <a:pt x="9995" y="5088"/>
                    <a:pt x="9995" y="4955"/>
                  </a:cubicBezTo>
                  <a:cubicBezTo>
                    <a:pt x="9995" y="4106"/>
                    <a:pt x="9497" y="3253"/>
                    <a:pt x="8101" y="2510"/>
                  </a:cubicBezTo>
                  <a:cubicBezTo>
                    <a:pt x="3178" y="-127"/>
                    <a:pt x="-493" y="-467"/>
                    <a:pt x="607" y="485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86923" y="-1588"/>
              <a:ext cx="2386782" cy="2820988"/>
            </a:xfrm>
            <a:custGeom>
              <a:avLst/>
              <a:gdLst>
                <a:gd name="T0" fmla="*/ 1054 w 1085"/>
                <a:gd name="T1" fmla="*/ 1777 h 1777"/>
                <a:gd name="T2" fmla="*/ 729 w 1085"/>
                <a:gd name="T3" fmla="*/ 0 h 1777"/>
                <a:gd name="T4" fmla="*/ 0 w 1085"/>
                <a:gd name="T5" fmla="*/ 0 h 1777"/>
                <a:gd name="T6" fmla="*/ 1054 w 1085"/>
                <a:gd name="T7" fmla="*/ 1777 h 1777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3840 w 13857"/>
                <a:gd name="connsiteY0" fmla="*/ 10000 h 10000"/>
                <a:gd name="connsiteX1" fmla="*/ 10845 w 13857"/>
                <a:gd name="connsiteY1" fmla="*/ 0 h 10000"/>
                <a:gd name="connsiteX2" fmla="*/ 0 w 13857"/>
                <a:gd name="connsiteY2" fmla="*/ 0 h 10000"/>
                <a:gd name="connsiteX3" fmla="*/ 13840 w 13857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7" h="10000">
                  <a:moveTo>
                    <a:pt x="13840" y="10000"/>
                  </a:moveTo>
                  <a:cubicBezTo>
                    <a:pt x="14126" y="4474"/>
                    <a:pt x="10845" y="0"/>
                    <a:pt x="10845" y="0"/>
                  </a:cubicBezTo>
                  <a:lnTo>
                    <a:pt x="0" y="0"/>
                  </a:lnTo>
                  <a:cubicBezTo>
                    <a:pt x="0" y="0"/>
                    <a:pt x="13859" y="2808"/>
                    <a:pt x="13840" y="100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9B9B"/>
                </a:gs>
                <a:gs pos="35000">
                  <a:srgbClr val="FFD5D5"/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273176" y="2805113"/>
              <a:ext cx="6597650" cy="4052888"/>
            </a:xfrm>
            <a:custGeom>
              <a:avLst/>
              <a:gdLst>
                <a:gd name="T0" fmla="*/ 4156 w 4156"/>
                <a:gd name="T1" fmla="*/ 0 h 2553"/>
                <a:gd name="T2" fmla="*/ 2776 w 4156"/>
                <a:gd name="T3" fmla="*/ 2553 h 2553"/>
                <a:gd name="T4" fmla="*/ 0 w 4156"/>
                <a:gd name="T5" fmla="*/ 2553 h 2553"/>
                <a:gd name="T6" fmla="*/ 4156 w 4156"/>
                <a:gd name="T7" fmla="*/ 0 h 2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6" h="2553">
                  <a:moveTo>
                    <a:pt x="4156" y="0"/>
                  </a:moveTo>
                  <a:cubicBezTo>
                    <a:pt x="4130" y="840"/>
                    <a:pt x="3823" y="1816"/>
                    <a:pt x="2776" y="2553"/>
                  </a:cubicBezTo>
                  <a:cubicBezTo>
                    <a:pt x="0" y="2553"/>
                    <a:pt x="0" y="2553"/>
                    <a:pt x="0" y="2553"/>
                  </a:cubicBezTo>
                  <a:cubicBezTo>
                    <a:pt x="0" y="2553"/>
                    <a:pt x="3868" y="2127"/>
                    <a:pt x="4156" y="0"/>
                  </a:cubicBezTo>
                </a:path>
              </a:pathLst>
            </a:custGeom>
            <a:gradFill flip="none" rotWithShape="0">
              <a:gsLst>
                <a:gs pos="0">
                  <a:srgbClr val="B82929"/>
                </a:gs>
                <a:gs pos="100000">
                  <a:srgbClr val="FD4944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4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텍스트 개체 틀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7862" y="3731790"/>
            <a:ext cx="4235134" cy="400110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2600" spc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55" name="텍스트 개체 틀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18672" y="2270715"/>
            <a:ext cx="1154162" cy="1625060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8800" spc="-350" baseline="0">
                <a:solidFill>
                  <a:srgbClr val="EF413D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56" name="텍스트 개체 틀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907239" y="2747006"/>
            <a:ext cx="2491200" cy="16158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spc="50" baseline="0">
                <a:solidFill>
                  <a:srgbClr val="A6A6A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/>
              <a:t>National Health Insurance Service</a:t>
            </a:r>
            <a:endParaRPr lang="ko-KR" altLang="en-US"/>
          </a:p>
        </p:txBody>
      </p:sp>
      <p:sp>
        <p:nvSpPr>
          <p:cNvPr id="17" name="텍스트 개체 틀 1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887062" y="2973627"/>
            <a:ext cx="3739806" cy="553998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grpSp>
        <p:nvGrpSpPr>
          <p:cNvPr id="15" name="그룹 14"/>
          <p:cNvGrpSpPr/>
          <p:nvPr userDrawn="1"/>
        </p:nvGrpSpPr>
        <p:grpSpPr>
          <a:xfrm flipV="1">
            <a:off x="2670628" y="-1589"/>
            <a:ext cx="5949723" cy="6866359"/>
            <a:chOff x="1273176" y="-8358"/>
            <a:chExt cx="7027862" cy="6866359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567488" y="449263"/>
              <a:ext cx="1733550" cy="4478338"/>
            </a:xfrm>
            <a:custGeom>
              <a:avLst/>
              <a:gdLst>
                <a:gd name="T0" fmla="*/ 331 w 1092"/>
                <a:gd name="T1" fmla="*/ 166 h 2821"/>
                <a:gd name="T2" fmla="*/ 0 w 1092"/>
                <a:gd name="T3" fmla="*/ 2821 h 2821"/>
                <a:gd name="T4" fmla="*/ 584 w 1092"/>
                <a:gd name="T5" fmla="*/ 2646 h 2821"/>
                <a:gd name="T6" fmla="*/ 821 w 1092"/>
                <a:gd name="T7" fmla="*/ 1484 h 2821"/>
                <a:gd name="T8" fmla="*/ 822 w 1092"/>
                <a:gd name="T9" fmla="*/ 1376 h 2821"/>
                <a:gd name="T10" fmla="*/ 708 w 1092"/>
                <a:gd name="T11" fmla="*/ 714 h 2821"/>
                <a:gd name="T12" fmla="*/ 331 w 1092"/>
                <a:gd name="T13" fmla="*/ 166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2821">
                  <a:moveTo>
                    <a:pt x="331" y="166"/>
                  </a:moveTo>
                  <a:cubicBezTo>
                    <a:pt x="331" y="166"/>
                    <a:pt x="1092" y="1498"/>
                    <a:pt x="0" y="2821"/>
                  </a:cubicBezTo>
                  <a:cubicBezTo>
                    <a:pt x="584" y="2646"/>
                    <a:pt x="584" y="2646"/>
                    <a:pt x="584" y="2646"/>
                  </a:cubicBezTo>
                  <a:cubicBezTo>
                    <a:pt x="584" y="2646"/>
                    <a:pt x="797" y="2083"/>
                    <a:pt x="821" y="1484"/>
                  </a:cubicBezTo>
                  <a:cubicBezTo>
                    <a:pt x="823" y="1448"/>
                    <a:pt x="822" y="1412"/>
                    <a:pt x="822" y="1376"/>
                  </a:cubicBezTo>
                  <a:cubicBezTo>
                    <a:pt x="822" y="1146"/>
                    <a:pt x="792" y="915"/>
                    <a:pt x="708" y="714"/>
                  </a:cubicBezTo>
                  <a:cubicBezTo>
                    <a:pt x="412" y="0"/>
                    <a:pt x="331" y="166"/>
                    <a:pt x="331" y="166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49129" y="-8358"/>
              <a:ext cx="3224575" cy="2827758"/>
            </a:xfrm>
            <a:custGeom>
              <a:avLst/>
              <a:gdLst>
                <a:gd name="T0" fmla="*/ 1054 w 1085"/>
                <a:gd name="T1" fmla="*/ 1777 h 1777"/>
                <a:gd name="T2" fmla="*/ 729 w 1085"/>
                <a:gd name="T3" fmla="*/ 0 h 1777"/>
                <a:gd name="T4" fmla="*/ 0 w 1085"/>
                <a:gd name="T5" fmla="*/ 0 h 1777"/>
                <a:gd name="T6" fmla="*/ 1054 w 1085"/>
                <a:gd name="T7" fmla="*/ 1777 h 1777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4722 w 14739"/>
                <a:gd name="connsiteY0" fmla="*/ 10000 h 10000"/>
                <a:gd name="connsiteX1" fmla="*/ 11727 w 14739"/>
                <a:gd name="connsiteY1" fmla="*/ 0 h 10000"/>
                <a:gd name="connsiteX2" fmla="*/ 0 w 14739"/>
                <a:gd name="connsiteY2" fmla="*/ 0 h 10000"/>
                <a:gd name="connsiteX3" fmla="*/ 14722 w 14739"/>
                <a:gd name="connsiteY3" fmla="*/ 10000 h 10000"/>
                <a:gd name="connsiteX0" fmla="*/ 14722 w 14739"/>
                <a:gd name="connsiteY0" fmla="*/ 10000 h 10000"/>
                <a:gd name="connsiteX1" fmla="*/ 11727 w 14739"/>
                <a:gd name="connsiteY1" fmla="*/ 0 h 10000"/>
                <a:gd name="connsiteX2" fmla="*/ 0 w 14739"/>
                <a:gd name="connsiteY2" fmla="*/ 0 h 10000"/>
                <a:gd name="connsiteX3" fmla="*/ 14722 w 14739"/>
                <a:gd name="connsiteY3" fmla="*/ 10000 h 10000"/>
                <a:gd name="connsiteX0" fmla="*/ 18405 w 18422"/>
                <a:gd name="connsiteY0" fmla="*/ 10051 h 10051"/>
                <a:gd name="connsiteX1" fmla="*/ 15410 w 18422"/>
                <a:gd name="connsiteY1" fmla="*/ 51 h 10051"/>
                <a:gd name="connsiteX2" fmla="*/ 0 w 18422"/>
                <a:gd name="connsiteY2" fmla="*/ 0 h 10051"/>
                <a:gd name="connsiteX3" fmla="*/ 18405 w 18422"/>
                <a:gd name="connsiteY3" fmla="*/ 10051 h 10051"/>
                <a:gd name="connsiteX0" fmla="*/ 18704 w 18721"/>
                <a:gd name="connsiteY0" fmla="*/ 10051 h 10051"/>
                <a:gd name="connsiteX1" fmla="*/ 15709 w 18721"/>
                <a:gd name="connsiteY1" fmla="*/ 51 h 10051"/>
                <a:gd name="connsiteX2" fmla="*/ 0 w 18721"/>
                <a:gd name="connsiteY2" fmla="*/ 0 h 10051"/>
                <a:gd name="connsiteX3" fmla="*/ 18704 w 18721"/>
                <a:gd name="connsiteY3" fmla="*/ 10051 h 10051"/>
                <a:gd name="connsiteX0" fmla="*/ 18704 w 18721"/>
                <a:gd name="connsiteY0" fmla="*/ 10051 h 10051"/>
                <a:gd name="connsiteX1" fmla="*/ 15709 w 18721"/>
                <a:gd name="connsiteY1" fmla="*/ 51 h 10051"/>
                <a:gd name="connsiteX2" fmla="*/ 0 w 18721"/>
                <a:gd name="connsiteY2" fmla="*/ 0 h 10051"/>
                <a:gd name="connsiteX3" fmla="*/ 18704 w 18721"/>
                <a:gd name="connsiteY3" fmla="*/ 10051 h 10051"/>
                <a:gd name="connsiteX0" fmla="*/ 18704 w 18721"/>
                <a:gd name="connsiteY0" fmla="*/ 10051 h 10051"/>
                <a:gd name="connsiteX1" fmla="*/ 15709 w 18721"/>
                <a:gd name="connsiteY1" fmla="*/ 51 h 10051"/>
                <a:gd name="connsiteX2" fmla="*/ 0 w 18721"/>
                <a:gd name="connsiteY2" fmla="*/ 0 h 10051"/>
                <a:gd name="connsiteX3" fmla="*/ 18704 w 18721"/>
                <a:gd name="connsiteY3" fmla="*/ 10051 h 10051"/>
                <a:gd name="connsiteX0" fmla="*/ 18704 w 18721"/>
                <a:gd name="connsiteY0" fmla="*/ 10051 h 10051"/>
                <a:gd name="connsiteX1" fmla="*/ 15709 w 18721"/>
                <a:gd name="connsiteY1" fmla="*/ 51 h 10051"/>
                <a:gd name="connsiteX2" fmla="*/ 0 w 18721"/>
                <a:gd name="connsiteY2" fmla="*/ 0 h 10051"/>
                <a:gd name="connsiteX3" fmla="*/ 18704 w 18721"/>
                <a:gd name="connsiteY3" fmla="*/ 10051 h 10051"/>
                <a:gd name="connsiteX0" fmla="*/ 18704 w 18721"/>
                <a:gd name="connsiteY0" fmla="*/ 10024 h 10024"/>
                <a:gd name="connsiteX1" fmla="*/ 15709 w 18721"/>
                <a:gd name="connsiteY1" fmla="*/ 24 h 10024"/>
                <a:gd name="connsiteX2" fmla="*/ 0 w 18721"/>
                <a:gd name="connsiteY2" fmla="*/ 0 h 10024"/>
                <a:gd name="connsiteX3" fmla="*/ 18704 w 18721"/>
                <a:gd name="connsiteY3" fmla="*/ 10024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1" h="10024">
                  <a:moveTo>
                    <a:pt x="18704" y="10024"/>
                  </a:moveTo>
                  <a:cubicBezTo>
                    <a:pt x="18990" y="4498"/>
                    <a:pt x="15709" y="24"/>
                    <a:pt x="15709" y="24"/>
                  </a:cubicBezTo>
                  <a:lnTo>
                    <a:pt x="0" y="0"/>
                  </a:lnTo>
                  <a:cubicBezTo>
                    <a:pt x="0" y="0"/>
                    <a:pt x="18596" y="1591"/>
                    <a:pt x="18704" y="10024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B82929"/>
                </a:gs>
                <a:gs pos="100000">
                  <a:srgbClr val="FD4944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273176" y="2805113"/>
              <a:ext cx="6597650" cy="4052888"/>
            </a:xfrm>
            <a:custGeom>
              <a:avLst/>
              <a:gdLst>
                <a:gd name="T0" fmla="*/ 4156 w 4156"/>
                <a:gd name="T1" fmla="*/ 0 h 2553"/>
                <a:gd name="T2" fmla="*/ 2776 w 4156"/>
                <a:gd name="T3" fmla="*/ 2553 h 2553"/>
                <a:gd name="T4" fmla="*/ 0 w 4156"/>
                <a:gd name="T5" fmla="*/ 2553 h 2553"/>
                <a:gd name="T6" fmla="*/ 4156 w 4156"/>
                <a:gd name="T7" fmla="*/ 0 h 2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6" h="2553">
                  <a:moveTo>
                    <a:pt x="4156" y="0"/>
                  </a:moveTo>
                  <a:cubicBezTo>
                    <a:pt x="4130" y="840"/>
                    <a:pt x="3823" y="1816"/>
                    <a:pt x="2776" y="2553"/>
                  </a:cubicBezTo>
                  <a:cubicBezTo>
                    <a:pt x="0" y="2553"/>
                    <a:pt x="0" y="2553"/>
                    <a:pt x="0" y="2553"/>
                  </a:cubicBezTo>
                  <a:cubicBezTo>
                    <a:pt x="0" y="2553"/>
                    <a:pt x="3868" y="2127"/>
                    <a:pt x="4156" y="0"/>
                  </a:cubicBezTo>
                </a:path>
              </a:pathLst>
            </a:custGeom>
            <a:gradFill flip="none" rotWithShape="1">
              <a:gsLst>
                <a:gs pos="0">
                  <a:srgbClr val="FF9B9B"/>
                </a:gs>
                <a:gs pos="66000">
                  <a:srgbClr val="FFD5D5"/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3850" y="6565829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 baseline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 baseline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텍스트 개체 틀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705438"/>
          </a:xfrm>
          <a:prstGeom prst="rect">
            <a:avLst/>
          </a:prstGeom>
        </p:spPr>
        <p:txBody>
          <a:bodyPr wrap="square" lIns="324000" tIns="342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600" b="1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제목 텍스트를 입력하세요</a:t>
            </a:r>
          </a:p>
        </p:txBody>
      </p:sp>
      <p:sp>
        <p:nvSpPr>
          <p:cNvPr id="13" name="텍스트 개체 틀 21"/>
          <p:cNvSpPr>
            <a:spLocks noGrp="1"/>
          </p:cNvSpPr>
          <p:nvPr userDrawn="1">
            <p:ph type="body" sz="quarter" idx="17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5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1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9"/>
          </p:nvPr>
        </p:nvSpPr>
        <p:spPr>
          <a:xfrm>
            <a:off x="323850" y="1963348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16" name="내용 개체 틀 9"/>
          <p:cNvSpPr>
            <a:spLocks noGrp="1"/>
          </p:cNvSpPr>
          <p:nvPr userDrawn="1">
            <p:ph sz="quarter" idx="20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5"/>
              </a:buBlip>
              <a:defRPr lang="ko-KR" altLang="en-US" sz="19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19pt. </a:t>
            </a:r>
            <a:r>
              <a:rPr lang="ko-KR" altLang="en-US" dirty="0"/>
              <a:t>내용을 입력하세요</a:t>
            </a: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23850" y="823636"/>
            <a:ext cx="8540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465886" y="656964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marL="0" algn="r" defTabSz="914400" rtl="0" eaLnBrk="1" latinLnBrk="1" hangingPunct="1">
              <a:defRPr/>
            </a:pPr>
            <a:r>
              <a:rPr lang="en-US" altLang="ko-KR" sz="700" kern="1200" spc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altLang="ko-KR" sz="700" kern="1200" spc="0" baseline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A56648AE-3825-4A61-82DF-6A101C95CE75}" type="slidenum">
              <a:rPr lang="ko-KR" altLang="en-US" sz="700" kern="1200" spc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marL="0" algn="r" defTabSz="914400" rtl="0" eaLnBrk="1" latinLnBrk="1" hangingPunct="1">
                <a:defRPr/>
              </a:pPr>
              <a:t>‹#›</a:t>
            </a:fld>
            <a:endParaRPr lang="ko-KR" altLang="en-US" sz="700" kern="1200" spc="0" dirty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pSp>
        <p:nvGrpSpPr>
          <p:cNvPr id="33" name="그룹 32"/>
          <p:cNvGrpSpPr/>
          <p:nvPr userDrawn="1"/>
        </p:nvGrpSpPr>
        <p:grpSpPr>
          <a:xfrm>
            <a:off x="7872549" y="258792"/>
            <a:ext cx="1271451" cy="442696"/>
            <a:chOff x="7872549" y="258792"/>
            <a:chExt cx="1271451" cy="442696"/>
          </a:xfrm>
        </p:grpSpPr>
        <p:grpSp>
          <p:nvGrpSpPr>
            <p:cNvPr id="34" name="그룹 33"/>
            <p:cNvGrpSpPr/>
            <p:nvPr userDrawn="1"/>
          </p:nvGrpSpPr>
          <p:grpSpPr>
            <a:xfrm>
              <a:off x="8415197" y="258792"/>
              <a:ext cx="375990" cy="306574"/>
              <a:chOff x="7739290" y="1402851"/>
              <a:chExt cx="1622425" cy="1497013"/>
            </a:xfrm>
          </p:grpSpPr>
          <p:sp>
            <p:nvSpPr>
              <p:cNvPr id="37" name="Freeform 5"/>
              <p:cNvSpPr>
                <a:spLocks/>
              </p:cNvSpPr>
              <p:nvPr userDrawn="1"/>
            </p:nvSpPr>
            <p:spPr bwMode="auto">
              <a:xfrm>
                <a:off x="8433027" y="1409201"/>
                <a:ext cx="612775" cy="490538"/>
              </a:xfrm>
              <a:custGeom>
                <a:avLst/>
                <a:gdLst>
                  <a:gd name="T0" fmla="*/ 124 w 163"/>
                  <a:gd name="T1" fmla="*/ 0 h 130"/>
                  <a:gd name="T2" fmla="*/ 98 w 163"/>
                  <a:gd name="T3" fmla="*/ 0 h 130"/>
                  <a:gd name="T4" fmla="*/ 49 w 163"/>
                  <a:gd name="T5" fmla="*/ 57 h 130"/>
                  <a:gd name="T6" fmla="*/ 0 w 163"/>
                  <a:gd name="T7" fmla="*/ 118 h 130"/>
                  <a:gd name="T8" fmla="*/ 27 w 163"/>
                  <a:gd name="T9" fmla="*/ 128 h 130"/>
                  <a:gd name="T10" fmla="*/ 50 w 163"/>
                  <a:gd name="T11" fmla="*/ 130 h 130"/>
                  <a:gd name="T12" fmla="*/ 63 w 163"/>
                  <a:gd name="T13" fmla="*/ 129 h 130"/>
                  <a:gd name="T14" fmla="*/ 114 w 163"/>
                  <a:gd name="T15" fmla="*/ 56 h 130"/>
                  <a:gd name="T16" fmla="*/ 163 w 163"/>
                  <a:gd name="T17" fmla="*/ 0 h 130"/>
                  <a:gd name="T18" fmla="*/ 124 w 16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30"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76" y="0"/>
                      <a:pt x="61" y="16"/>
                      <a:pt x="49" y="57"/>
                    </a:cubicBezTo>
                    <a:cubicBezTo>
                      <a:pt x="37" y="98"/>
                      <a:pt x="22" y="117"/>
                      <a:pt x="0" y="118"/>
                    </a:cubicBezTo>
                    <a:cubicBezTo>
                      <a:pt x="5" y="123"/>
                      <a:pt x="14" y="126"/>
                      <a:pt x="27" y="128"/>
                    </a:cubicBezTo>
                    <a:cubicBezTo>
                      <a:pt x="34" y="129"/>
                      <a:pt x="42" y="130"/>
                      <a:pt x="50" y="130"/>
                    </a:cubicBezTo>
                    <a:cubicBezTo>
                      <a:pt x="54" y="130"/>
                      <a:pt x="60" y="130"/>
                      <a:pt x="63" y="129"/>
                    </a:cubicBezTo>
                    <a:cubicBezTo>
                      <a:pt x="87" y="120"/>
                      <a:pt x="102" y="86"/>
                      <a:pt x="114" y="56"/>
                    </a:cubicBezTo>
                    <a:cubicBezTo>
                      <a:pt x="130" y="17"/>
                      <a:pt x="141" y="2"/>
                      <a:pt x="163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C89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38" name="Freeform 6"/>
              <p:cNvSpPr>
                <a:spLocks/>
              </p:cNvSpPr>
              <p:nvPr userDrawn="1"/>
            </p:nvSpPr>
            <p:spPr bwMode="auto">
              <a:xfrm>
                <a:off x="8077427" y="1406026"/>
                <a:ext cx="619125" cy="498475"/>
              </a:xfrm>
              <a:custGeom>
                <a:avLst/>
                <a:gdLst>
                  <a:gd name="T0" fmla="*/ 116 w 165"/>
                  <a:gd name="T1" fmla="*/ 57 h 132"/>
                  <a:gd name="T2" fmla="*/ 71 w 165"/>
                  <a:gd name="T3" fmla="*/ 0 h 132"/>
                  <a:gd name="T4" fmla="*/ 32 w 165"/>
                  <a:gd name="T5" fmla="*/ 0 h 132"/>
                  <a:gd name="T6" fmla="*/ 0 w 165"/>
                  <a:gd name="T7" fmla="*/ 1 h 132"/>
                  <a:gd name="T8" fmla="*/ 50 w 165"/>
                  <a:gd name="T9" fmla="*/ 57 h 132"/>
                  <a:gd name="T10" fmla="*/ 94 w 165"/>
                  <a:gd name="T11" fmla="*/ 119 h 132"/>
                  <a:gd name="T12" fmla="*/ 133 w 165"/>
                  <a:gd name="T13" fmla="*/ 131 h 132"/>
                  <a:gd name="T14" fmla="*/ 145 w 165"/>
                  <a:gd name="T15" fmla="*/ 131 h 132"/>
                  <a:gd name="T16" fmla="*/ 165 w 165"/>
                  <a:gd name="T17" fmla="*/ 126 h 132"/>
                  <a:gd name="T18" fmla="*/ 116 w 165"/>
                  <a:gd name="T19" fmla="*/ 5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2">
                    <a:moveTo>
                      <a:pt x="116" y="57"/>
                    </a:moveTo>
                    <a:cubicBezTo>
                      <a:pt x="102" y="17"/>
                      <a:pt x="93" y="2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2" y="2"/>
                      <a:pt x="31" y="18"/>
                      <a:pt x="50" y="57"/>
                    </a:cubicBezTo>
                    <a:cubicBezTo>
                      <a:pt x="61" y="81"/>
                      <a:pt x="72" y="99"/>
                      <a:pt x="94" y="119"/>
                    </a:cubicBezTo>
                    <a:cubicBezTo>
                      <a:pt x="104" y="127"/>
                      <a:pt x="115" y="130"/>
                      <a:pt x="133" y="131"/>
                    </a:cubicBezTo>
                    <a:cubicBezTo>
                      <a:pt x="137" y="131"/>
                      <a:pt x="141" y="132"/>
                      <a:pt x="145" y="131"/>
                    </a:cubicBezTo>
                    <a:cubicBezTo>
                      <a:pt x="154" y="130"/>
                      <a:pt x="158" y="131"/>
                      <a:pt x="165" y="126"/>
                    </a:cubicBezTo>
                    <a:cubicBezTo>
                      <a:pt x="137" y="121"/>
                      <a:pt x="128" y="92"/>
                      <a:pt x="116" y="57"/>
                    </a:cubicBezTo>
                    <a:close/>
                  </a:path>
                </a:pathLst>
              </a:custGeom>
              <a:solidFill>
                <a:srgbClr val="F654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39" name="Freeform 7"/>
              <p:cNvSpPr>
                <a:spLocks/>
              </p:cNvSpPr>
              <p:nvPr userDrawn="1"/>
            </p:nvSpPr>
            <p:spPr bwMode="auto">
              <a:xfrm>
                <a:off x="7739290" y="1402851"/>
                <a:ext cx="863600" cy="1497013"/>
              </a:xfrm>
              <a:custGeom>
                <a:avLst/>
                <a:gdLst>
                  <a:gd name="T0" fmla="*/ 56 w 230"/>
                  <a:gd name="T1" fmla="*/ 188 h 397"/>
                  <a:gd name="T2" fmla="*/ 230 w 230"/>
                  <a:gd name="T3" fmla="*/ 397 h 397"/>
                  <a:gd name="T4" fmla="*/ 82 w 230"/>
                  <a:gd name="T5" fmla="*/ 114 h 397"/>
                  <a:gd name="T6" fmla="*/ 155 w 230"/>
                  <a:gd name="T7" fmla="*/ 1 h 397"/>
                  <a:gd name="T8" fmla="*/ 123 w 230"/>
                  <a:gd name="T9" fmla="*/ 1 h 397"/>
                  <a:gd name="T10" fmla="*/ 90 w 230"/>
                  <a:gd name="T11" fmla="*/ 2 h 397"/>
                  <a:gd name="T12" fmla="*/ 0 w 230"/>
                  <a:gd name="T13" fmla="*/ 114 h 397"/>
                  <a:gd name="T14" fmla="*/ 230 w 230"/>
                  <a:gd name="T15" fmla="*/ 397 h 397"/>
                  <a:gd name="T16" fmla="*/ 56 w 230"/>
                  <a:gd name="T17" fmla="*/ 18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397">
                    <a:moveTo>
                      <a:pt x="56" y="188"/>
                    </a:moveTo>
                    <a:cubicBezTo>
                      <a:pt x="102" y="277"/>
                      <a:pt x="223" y="312"/>
                      <a:pt x="230" y="397"/>
                    </a:cubicBezTo>
                    <a:cubicBezTo>
                      <a:pt x="225" y="291"/>
                      <a:pt x="82" y="254"/>
                      <a:pt x="82" y="114"/>
                    </a:cubicBezTo>
                    <a:cubicBezTo>
                      <a:pt x="82" y="52"/>
                      <a:pt x="108" y="3"/>
                      <a:pt x="155" y="1"/>
                    </a:cubicBezTo>
                    <a:cubicBezTo>
                      <a:pt x="144" y="0"/>
                      <a:pt x="134" y="0"/>
                      <a:pt x="123" y="1"/>
                    </a:cubicBezTo>
                    <a:cubicBezTo>
                      <a:pt x="112" y="1"/>
                      <a:pt x="101" y="1"/>
                      <a:pt x="90" y="2"/>
                    </a:cubicBezTo>
                    <a:cubicBezTo>
                      <a:pt x="42" y="4"/>
                      <a:pt x="0" y="31"/>
                      <a:pt x="0" y="114"/>
                    </a:cubicBezTo>
                    <a:cubicBezTo>
                      <a:pt x="0" y="274"/>
                      <a:pt x="218" y="292"/>
                      <a:pt x="230" y="397"/>
                    </a:cubicBezTo>
                    <a:cubicBezTo>
                      <a:pt x="223" y="312"/>
                      <a:pt x="102" y="277"/>
                      <a:pt x="56" y="1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9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  <p:sp>
            <p:nvSpPr>
              <p:cNvPr id="40" name="Freeform 8"/>
              <p:cNvSpPr>
                <a:spLocks/>
              </p:cNvSpPr>
              <p:nvPr userDrawn="1"/>
            </p:nvSpPr>
            <p:spPr bwMode="auto">
              <a:xfrm>
                <a:off x="8644165" y="1402851"/>
                <a:ext cx="717550" cy="1497013"/>
              </a:xfrm>
              <a:custGeom>
                <a:avLst/>
                <a:gdLst>
                  <a:gd name="T0" fmla="*/ 107 w 191"/>
                  <a:gd name="T1" fmla="*/ 1 h 397"/>
                  <a:gd name="T2" fmla="*/ 75 w 191"/>
                  <a:gd name="T3" fmla="*/ 1 h 397"/>
                  <a:gd name="T4" fmla="*/ 42 w 191"/>
                  <a:gd name="T5" fmla="*/ 2 h 397"/>
                  <a:gd name="T6" fmla="*/ 106 w 191"/>
                  <a:gd name="T7" fmla="*/ 114 h 397"/>
                  <a:gd name="T8" fmla="*/ 0 w 191"/>
                  <a:gd name="T9" fmla="*/ 397 h 397"/>
                  <a:gd name="T10" fmla="*/ 191 w 191"/>
                  <a:gd name="T11" fmla="*/ 114 h 397"/>
                  <a:gd name="T12" fmla="*/ 107 w 191"/>
                  <a:gd name="T13" fmla="*/ 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" h="397">
                    <a:moveTo>
                      <a:pt x="107" y="1"/>
                    </a:moveTo>
                    <a:cubicBezTo>
                      <a:pt x="96" y="0"/>
                      <a:pt x="85" y="0"/>
                      <a:pt x="75" y="1"/>
                    </a:cubicBezTo>
                    <a:cubicBezTo>
                      <a:pt x="64" y="1"/>
                      <a:pt x="53" y="1"/>
                      <a:pt x="42" y="2"/>
                    </a:cubicBezTo>
                    <a:cubicBezTo>
                      <a:pt x="88" y="3"/>
                      <a:pt x="106" y="63"/>
                      <a:pt x="106" y="114"/>
                    </a:cubicBezTo>
                    <a:cubicBezTo>
                      <a:pt x="106" y="243"/>
                      <a:pt x="1" y="291"/>
                      <a:pt x="0" y="397"/>
                    </a:cubicBezTo>
                    <a:cubicBezTo>
                      <a:pt x="8" y="292"/>
                      <a:pt x="191" y="264"/>
                      <a:pt x="191" y="114"/>
                    </a:cubicBezTo>
                    <a:cubicBezTo>
                      <a:pt x="191" y="42"/>
                      <a:pt x="155" y="3"/>
                      <a:pt x="10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BEB3"/>
                  </a:gs>
                  <a:gs pos="79000">
                    <a:srgbClr val="FD4656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/>
              </a:p>
            </p:txBody>
          </p:sp>
        </p:grp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7872549" y="547707"/>
              <a:ext cx="742783" cy="153781"/>
            </a:xfrm>
            <a:custGeom>
              <a:avLst/>
              <a:gdLst>
                <a:gd name="T0" fmla="*/ 340 w 853"/>
                <a:gd name="T1" fmla="*/ 1 h 176"/>
                <a:gd name="T2" fmla="*/ 340 w 853"/>
                <a:gd name="T3" fmla="*/ 1 h 176"/>
                <a:gd name="T4" fmla="*/ 326 w 853"/>
                <a:gd name="T5" fmla="*/ 0 h 176"/>
                <a:gd name="T6" fmla="*/ 320 w 853"/>
                <a:gd name="T7" fmla="*/ 0 h 176"/>
                <a:gd name="T8" fmla="*/ 320 w 853"/>
                <a:gd name="T9" fmla="*/ 0 h 176"/>
                <a:gd name="T10" fmla="*/ 162 w 853"/>
                <a:gd name="T11" fmla="*/ 33 h 176"/>
                <a:gd name="T12" fmla="*/ 0 w 853"/>
                <a:gd name="T13" fmla="*/ 151 h 176"/>
                <a:gd name="T14" fmla="*/ 271 w 853"/>
                <a:gd name="T15" fmla="*/ 78 h 176"/>
                <a:gd name="T16" fmla="*/ 270 w 853"/>
                <a:gd name="T17" fmla="*/ 78 h 176"/>
                <a:gd name="T18" fmla="*/ 533 w 853"/>
                <a:gd name="T19" fmla="*/ 108 h 176"/>
                <a:gd name="T20" fmla="*/ 546 w 853"/>
                <a:gd name="T21" fmla="*/ 110 h 176"/>
                <a:gd name="T22" fmla="*/ 853 w 853"/>
                <a:gd name="T23" fmla="*/ 26 h 176"/>
                <a:gd name="T24" fmla="*/ 340 w 853"/>
                <a:gd name="T2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3" h="176">
                  <a:moveTo>
                    <a:pt x="340" y="1"/>
                  </a:move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335" y="0"/>
                    <a:pt x="326" y="0"/>
                  </a:cubicBezTo>
                  <a:cubicBezTo>
                    <a:pt x="324" y="0"/>
                    <a:pt x="322" y="0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288" y="1"/>
                    <a:pt x="224" y="6"/>
                    <a:pt x="162" y="33"/>
                  </a:cubicBezTo>
                  <a:cubicBezTo>
                    <a:pt x="88" y="65"/>
                    <a:pt x="20" y="117"/>
                    <a:pt x="0" y="151"/>
                  </a:cubicBezTo>
                  <a:cubicBezTo>
                    <a:pt x="0" y="151"/>
                    <a:pt x="120" y="74"/>
                    <a:pt x="271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334" y="79"/>
                    <a:pt x="400" y="83"/>
                    <a:pt x="533" y="108"/>
                  </a:cubicBezTo>
                  <a:cubicBezTo>
                    <a:pt x="546" y="110"/>
                    <a:pt x="546" y="110"/>
                    <a:pt x="546" y="110"/>
                  </a:cubicBezTo>
                  <a:cubicBezTo>
                    <a:pt x="711" y="128"/>
                    <a:pt x="849" y="176"/>
                    <a:pt x="853" y="26"/>
                  </a:cubicBezTo>
                  <a:cubicBezTo>
                    <a:pt x="834" y="173"/>
                    <a:pt x="561" y="10"/>
                    <a:pt x="340" y="1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FBEB3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8624898" y="477071"/>
              <a:ext cx="519102" cy="193146"/>
            </a:xfrm>
            <a:custGeom>
              <a:avLst/>
              <a:gdLst>
                <a:gd name="T0" fmla="*/ 165 w 596"/>
                <a:gd name="T1" fmla="*/ 168 h 221"/>
                <a:gd name="T2" fmla="*/ 128 w 596"/>
                <a:gd name="T3" fmla="*/ 173 h 221"/>
                <a:gd name="T4" fmla="*/ 107 w 596"/>
                <a:gd name="T5" fmla="*/ 174 h 221"/>
                <a:gd name="T6" fmla="*/ 101 w 596"/>
                <a:gd name="T7" fmla="*/ 175 h 221"/>
                <a:gd name="T8" fmla="*/ 0 w 596"/>
                <a:gd name="T9" fmla="*/ 107 h 221"/>
                <a:gd name="T10" fmla="*/ 129 w 596"/>
                <a:gd name="T11" fmla="*/ 219 h 221"/>
                <a:gd name="T12" fmla="*/ 596 w 596"/>
                <a:gd name="T13" fmla="*/ 94 h 221"/>
                <a:gd name="T14" fmla="*/ 596 w 596"/>
                <a:gd name="T15" fmla="*/ 0 h 221"/>
                <a:gd name="T16" fmla="*/ 165 w 596"/>
                <a:gd name="T17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221">
                  <a:moveTo>
                    <a:pt x="165" y="168"/>
                  </a:moveTo>
                  <a:cubicBezTo>
                    <a:pt x="152" y="171"/>
                    <a:pt x="140" y="172"/>
                    <a:pt x="128" y="173"/>
                  </a:cubicBezTo>
                  <a:cubicBezTo>
                    <a:pt x="114" y="174"/>
                    <a:pt x="107" y="174"/>
                    <a:pt x="107" y="174"/>
                  </a:cubicBezTo>
                  <a:cubicBezTo>
                    <a:pt x="107" y="174"/>
                    <a:pt x="104" y="175"/>
                    <a:pt x="101" y="175"/>
                  </a:cubicBezTo>
                  <a:cubicBezTo>
                    <a:pt x="44" y="176"/>
                    <a:pt x="6" y="159"/>
                    <a:pt x="0" y="107"/>
                  </a:cubicBezTo>
                  <a:cubicBezTo>
                    <a:pt x="3" y="181"/>
                    <a:pt x="45" y="221"/>
                    <a:pt x="129" y="219"/>
                  </a:cubicBezTo>
                  <a:cubicBezTo>
                    <a:pt x="266" y="220"/>
                    <a:pt x="437" y="164"/>
                    <a:pt x="596" y="94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399" y="103"/>
                    <a:pt x="242" y="157"/>
                    <a:pt x="165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F8F"/>
                </a:gs>
                <a:gs pos="99000">
                  <a:srgbClr val="FD465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7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556">
          <p15:clr>
            <a:srgbClr val="FBAE40"/>
          </p15:clr>
        </p15:guide>
        <p15:guide id="4" pos="204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77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3850" y="6565829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 baseline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 baseline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텍스트 개체 틀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705438"/>
          </a:xfrm>
          <a:prstGeom prst="rect">
            <a:avLst/>
          </a:prstGeom>
        </p:spPr>
        <p:txBody>
          <a:bodyPr wrap="square" lIns="324000" tIns="342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600" b="1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제목 텍스트를 입력하세요</a:t>
            </a:r>
          </a:p>
        </p:txBody>
      </p:sp>
      <p:sp>
        <p:nvSpPr>
          <p:cNvPr id="13" name="텍스트 개체 틀 21"/>
          <p:cNvSpPr>
            <a:spLocks noGrp="1"/>
          </p:cNvSpPr>
          <p:nvPr userDrawn="1">
            <p:ph type="body" sz="quarter" idx="17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5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1" kern="12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9"/>
          </p:nvPr>
        </p:nvSpPr>
        <p:spPr>
          <a:xfrm>
            <a:off x="323850" y="1963348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16" name="내용 개체 틀 9"/>
          <p:cNvSpPr>
            <a:spLocks noGrp="1"/>
          </p:cNvSpPr>
          <p:nvPr userDrawn="1">
            <p:ph sz="quarter" idx="20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5"/>
              </a:buBlip>
              <a:defRPr lang="ko-KR" altLang="en-US" sz="19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19pt. </a:t>
            </a:r>
            <a:r>
              <a:rPr lang="ko-KR" altLang="en-US" dirty="0"/>
              <a:t>내용을 입력하세요</a:t>
            </a: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23850" y="823636"/>
            <a:ext cx="8540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465886" y="656964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marL="0" algn="r" defTabSz="914400" rtl="0" eaLnBrk="1" latinLnBrk="1" hangingPunct="1">
              <a:defRPr/>
            </a:pPr>
            <a:r>
              <a:rPr lang="en-US" altLang="ko-KR" sz="700" kern="1200" spc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altLang="ko-KR" sz="700" kern="1200" spc="0" baseline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A56648AE-3825-4A61-82DF-6A101C95CE75}" type="slidenum">
              <a:rPr lang="ko-KR" altLang="en-US" sz="700" kern="1200" spc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marL="0" algn="r" defTabSz="914400" rtl="0" eaLnBrk="1" latinLnBrk="1" hangingPunct="1">
                <a:defRPr/>
              </a:pPr>
              <a:t>‹#›</a:t>
            </a:fld>
            <a:endParaRPr lang="ko-KR" altLang="en-US" sz="700" kern="1200" spc="0" dirty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08" y="380158"/>
            <a:ext cx="875442" cy="2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56">
          <p15:clr>
            <a:srgbClr val="FBAE40"/>
          </p15:clr>
        </p15:guide>
        <p15:guide id="3" pos="204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orient="horz" pos="527">
          <p15:clr>
            <a:srgbClr val="FBAE40"/>
          </p15:clr>
        </p15:guide>
        <p15:guide id="6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텍스트 개체 틀 16"/>
          <p:cNvSpPr>
            <a:spLocks noGrp="1"/>
          </p:cNvSpPr>
          <p:nvPr>
            <p:ph type="body" sz="quarter" idx="21" hasCustomPrompt="1"/>
          </p:nvPr>
        </p:nvSpPr>
        <p:spPr>
          <a:xfrm>
            <a:off x="4522313" y="2964323"/>
            <a:ext cx="3430426" cy="83099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감사합니다</a:t>
            </a: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95" y="4419601"/>
            <a:ext cx="1515517" cy="513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grpSp>
        <p:nvGrpSpPr>
          <p:cNvPr id="12" name="그룹 11"/>
          <p:cNvGrpSpPr/>
          <p:nvPr userDrawn="1"/>
        </p:nvGrpSpPr>
        <p:grpSpPr>
          <a:xfrm flipH="1" flipV="1">
            <a:off x="895805" y="-15978"/>
            <a:ext cx="7027862" cy="6873978"/>
            <a:chOff x="1273176" y="-1590"/>
            <a:chExt cx="7027862" cy="6859591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567488" y="449263"/>
              <a:ext cx="1733550" cy="4478338"/>
            </a:xfrm>
            <a:custGeom>
              <a:avLst/>
              <a:gdLst>
                <a:gd name="T0" fmla="*/ 331 w 1092"/>
                <a:gd name="T1" fmla="*/ 166 h 2821"/>
                <a:gd name="T2" fmla="*/ 0 w 1092"/>
                <a:gd name="T3" fmla="*/ 2821 h 2821"/>
                <a:gd name="T4" fmla="*/ 584 w 1092"/>
                <a:gd name="T5" fmla="*/ 2646 h 2821"/>
                <a:gd name="T6" fmla="*/ 821 w 1092"/>
                <a:gd name="T7" fmla="*/ 1484 h 2821"/>
                <a:gd name="T8" fmla="*/ 822 w 1092"/>
                <a:gd name="T9" fmla="*/ 1376 h 2821"/>
                <a:gd name="T10" fmla="*/ 708 w 1092"/>
                <a:gd name="T11" fmla="*/ 714 h 2821"/>
                <a:gd name="T12" fmla="*/ 331 w 1092"/>
                <a:gd name="T13" fmla="*/ 166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2821">
                  <a:moveTo>
                    <a:pt x="331" y="166"/>
                  </a:moveTo>
                  <a:cubicBezTo>
                    <a:pt x="331" y="166"/>
                    <a:pt x="1092" y="1498"/>
                    <a:pt x="0" y="2821"/>
                  </a:cubicBezTo>
                  <a:cubicBezTo>
                    <a:pt x="584" y="2646"/>
                    <a:pt x="584" y="2646"/>
                    <a:pt x="584" y="2646"/>
                  </a:cubicBezTo>
                  <a:cubicBezTo>
                    <a:pt x="584" y="2646"/>
                    <a:pt x="797" y="2083"/>
                    <a:pt x="821" y="1484"/>
                  </a:cubicBezTo>
                  <a:cubicBezTo>
                    <a:pt x="823" y="1448"/>
                    <a:pt x="822" y="1412"/>
                    <a:pt x="822" y="1376"/>
                  </a:cubicBezTo>
                  <a:cubicBezTo>
                    <a:pt x="822" y="1146"/>
                    <a:pt x="792" y="915"/>
                    <a:pt x="708" y="714"/>
                  </a:cubicBezTo>
                  <a:cubicBezTo>
                    <a:pt x="412" y="0"/>
                    <a:pt x="331" y="166"/>
                    <a:pt x="331" y="166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891476" y="-1590"/>
              <a:ext cx="2982228" cy="2820988"/>
            </a:xfrm>
            <a:custGeom>
              <a:avLst/>
              <a:gdLst>
                <a:gd name="T0" fmla="*/ 1054 w 1085"/>
                <a:gd name="T1" fmla="*/ 1777 h 1777"/>
                <a:gd name="T2" fmla="*/ 729 w 1085"/>
                <a:gd name="T3" fmla="*/ 0 h 1777"/>
                <a:gd name="T4" fmla="*/ 0 w 1085"/>
                <a:gd name="T5" fmla="*/ 0 h 1777"/>
                <a:gd name="T6" fmla="*/ 1054 w 1085"/>
                <a:gd name="T7" fmla="*/ 1777 h 1777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0641 w 10658"/>
                <a:gd name="connsiteY0" fmla="*/ 10000 h 10000"/>
                <a:gd name="connsiteX1" fmla="*/ 7646 w 10658"/>
                <a:gd name="connsiteY1" fmla="*/ 0 h 10000"/>
                <a:gd name="connsiteX2" fmla="*/ 0 w 10658"/>
                <a:gd name="connsiteY2" fmla="*/ 0 h 10000"/>
                <a:gd name="connsiteX3" fmla="*/ 10641 w 10658"/>
                <a:gd name="connsiteY3" fmla="*/ 10000 h 10000"/>
                <a:gd name="connsiteX0" fmla="*/ 13000 w 13017"/>
                <a:gd name="connsiteY0" fmla="*/ 10051 h 10051"/>
                <a:gd name="connsiteX1" fmla="*/ 10005 w 13017"/>
                <a:gd name="connsiteY1" fmla="*/ 51 h 10051"/>
                <a:gd name="connsiteX2" fmla="*/ 0 w 13017"/>
                <a:gd name="connsiteY2" fmla="*/ 0 h 10051"/>
                <a:gd name="connsiteX3" fmla="*/ 13000 w 13017"/>
                <a:gd name="connsiteY3" fmla="*/ 10051 h 10051"/>
                <a:gd name="connsiteX0" fmla="*/ 13000 w 13017"/>
                <a:gd name="connsiteY0" fmla="*/ 10051 h 10051"/>
                <a:gd name="connsiteX1" fmla="*/ 10005 w 13017"/>
                <a:gd name="connsiteY1" fmla="*/ 51 h 10051"/>
                <a:gd name="connsiteX2" fmla="*/ 0 w 13017"/>
                <a:gd name="connsiteY2" fmla="*/ 0 h 10051"/>
                <a:gd name="connsiteX3" fmla="*/ 13000 w 13017"/>
                <a:gd name="connsiteY3" fmla="*/ 10051 h 10051"/>
                <a:gd name="connsiteX0" fmla="*/ 17213 w 17230"/>
                <a:gd name="connsiteY0" fmla="*/ 10102 h 10102"/>
                <a:gd name="connsiteX1" fmla="*/ 14218 w 17230"/>
                <a:gd name="connsiteY1" fmla="*/ 102 h 10102"/>
                <a:gd name="connsiteX2" fmla="*/ 0 w 17230"/>
                <a:gd name="connsiteY2" fmla="*/ 0 h 10102"/>
                <a:gd name="connsiteX3" fmla="*/ 17213 w 17230"/>
                <a:gd name="connsiteY3" fmla="*/ 10102 h 10102"/>
                <a:gd name="connsiteX0" fmla="*/ 17213 w 17230"/>
                <a:gd name="connsiteY0" fmla="*/ 10102 h 10102"/>
                <a:gd name="connsiteX1" fmla="*/ 14218 w 17230"/>
                <a:gd name="connsiteY1" fmla="*/ 102 h 10102"/>
                <a:gd name="connsiteX2" fmla="*/ 0 w 17230"/>
                <a:gd name="connsiteY2" fmla="*/ 0 h 10102"/>
                <a:gd name="connsiteX3" fmla="*/ 17213 w 17230"/>
                <a:gd name="connsiteY3" fmla="*/ 10102 h 10102"/>
                <a:gd name="connsiteX0" fmla="*/ 17297 w 17314"/>
                <a:gd name="connsiteY0" fmla="*/ 10000 h 10000"/>
                <a:gd name="connsiteX1" fmla="*/ 14302 w 17314"/>
                <a:gd name="connsiteY1" fmla="*/ 0 h 10000"/>
                <a:gd name="connsiteX2" fmla="*/ 0 w 17314"/>
                <a:gd name="connsiteY2" fmla="*/ 52 h 10000"/>
                <a:gd name="connsiteX3" fmla="*/ 17297 w 17314"/>
                <a:gd name="connsiteY3" fmla="*/ 10000 h 10000"/>
                <a:gd name="connsiteX0" fmla="*/ 17297 w 17314"/>
                <a:gd name="connsiteY0" fmla="*/ 10000 h 10000"/>
                <a:gd name="connsiteX1" fmla="*/ 14302 w 17314"/>
                <a:gd name="connsiteY1" fmla="*/ 0 h 10000"/>
                <a:gd name="connsiteX2" fmla="*/ 0 w 17314"/>
                <a:gd name="connsiteY2" fmla="*/ 1 h 10000"/>
                <a:gd name="connsiteX3" fmla="*/ 17297 w 17314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4" h="10000">
                  <a:moveTo>
                    <a:pt x="17297" y="10000"/>
                  </a:moveTo>
                  <a:cubicBezTo>
                    <a:pt x="17583" y="4474"/>
                    <a:pt x="14302" y="0"/>
                    <a:pt x="14302" y="0"/>
                  </a:cubicBezTo>
                  <a:lnTo>
                    <a:pt x="0" y="1"/>
                  </a:lnTo>
                  <a:cubicBezTo>
                    <a:pt x="0" y="1"/>
                    <a:pt x="16726" y="1728"/>
                    <a:pt x="17297" y="100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9B9B"/>
                </a:gs>
                <a:gs pos="35000">
                  <a:srgbClr val="FFD5D5"/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273176" y="2805113"/>
              <a:ext cx="6597650" cy="4052888"/>
            </a:xfrm>
            <a:custGeom>
              <a:avLst/>
              <a:gdLst>
                <a:gd name="T0" fmla="*/ 4156 w 4156"/>
                <a:gd name="T1" fmla="*/ 0 h 2553"/>
                <a:gd name="T2" fmla="*/ 2776 w 4156"/>
                <a:gd name="T3" fmla="*/ 2553 h 2553"/>
                <a:gd name="T4" fmla="*/ 0 w 4156"/>
                <a:gd name="T5" fmla="*/ 2553 h 2553"/>
                <a:gd name="T6" fmla="*/ 4156 w 4156"/>
                <a:gd name="T7" fmla="*/ 0 h 2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6" h="2553">
                  <a:moveTo>
                    <a:pt x="4156" y="0"/>
                  </a:moveTo>
                  <a:cubicBezTo>
                    <a:pt x="4130" y="840"/>
                    <a:pt x="3823" y="1816"/>
                    <a:pt x="2776" y="2553"/>
                  </a:cubicBezTo>
                  <a:cubicBezTo>
                    <a:pt x="0" y="2553"/>
                    <a:pt x="0" y="2553"/>
                    <a:pt x="0" y="2553"/>
                  </a:cubicBezTo>
                  <a:cubicBezTo>
                    <a:pt x="0" y="2553"/>
                    <a:pt x="3868" y="2127"/>
                    <a:pt x="4156" y="0"/>
                  </a:cubicBezTo>
                </a:path>
              </a:pathLst>
            </a:custGeom>
            <a:gradFill flip="none" rotWithShape="0">
              <a:gsLst>
                <a:gs pos="95000">
                  <a:srgbClr val="B82929"/>
                </a:gs>
                <a:gs pos="0">
                  <a:srgbClr val="FD4944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73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 userDrawn="1"/>
        </p:nvCxnSpPr>
        <p:spPr>
          <a:xfrm flipH="1">
            <a:off x="7734300" y="5438775"/>
            <a:ext cx="1438276" cy="1438275"/>
          </a:xfrm>
          <a:prstGeom prst="line">
            <a:avLst/>
          </a:prstGeom>
          <a:ln>
            <a:solidFill>
              <a:srgbClr val="EF1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flipH="1">
            <a:off x="-34923" y="-25400"/>
            <a:ext cx="4232274" cy="4232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0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4259DCC-2201-4945-A33B-B55653A81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4" y="6205667"/>
            <a:ext cx="1140447" cy="3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8881" y="2184271"/>
            <a:ext cx="3590727" cy="1329595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600" spc="-100" baseline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국민건강보험공단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/>
              <a:t>표준템플릿</a:t>
            </a:r>
            <a:endParaRPr lang="ko-KR" altLang="en-US" dirty="0"/>
          </a:p>
        </p:txBody>
      </p:sp>
      <p:sp>
        <p:nvSpPr>
          <p:cNvPr id="45" name="텍스트 개체 틀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25007" y="1859734"/>
            <a:ext cx="2314736" cy="16927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ko-KR" altLang="en-US" sz="1100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National Health Insurance Service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07" y="4119572"/>
            <a:ext cx="1270800" cy="430323"/>
          </a:xfrm>
          <a:prstGeom prst="rect">
            <a:avLst/>
          </a:prstGeom>
        </p:spPr>
      </p:pic>
      <p:grpSp>
        <p:nvGrpSpPr>
          <p:cNvPr id="60" name="그룹 59"/>
          <p:cNvGrpSpPr/>
          <p:nvPr userDrawn="1"/>
        </p:nvGrpSpPr>
        <p:grpSpPr>
          <a:xfrm>
            <a:off x="0" y="0"/>
            <a:ext cx="5921829" cy="5048287"/>
            <a:chOff x="0" y="0"/>
            <a:chExt cx="5921829" cy="5048287"/>
          </a:xfrm>
        </p:grpSpPr>
        <p:sp>
          <p:nvSpPr>
            <p:cNvPr id="56" name="자유형 55"/>
            <p:cNvSpPr/>
            <p:nvPr userDrawn="1"/>
          </p:nvSpPr>
          <p:spPr>
            <a:xfrm>
              <a:off x="495159" y="1"/>
              <a:ext cx="5426670" cy="5048286"/>
            </a:xfrm>
            <a:custGeom>
              <a:avLst/>
              <a:gdLst>
                <a:gd name="connsiteX0" fmla="*/ 4657415 w 5412158"/>
                <a:gd name="connsiteY0" fmla="*/ 0 h 5034786"/>
                <a:gd name="connsiteX1" fmla="*/ 5412158 w 5412158"/>
                <a:gd name="connsiteY1" fmla="*/ 0 h 5034786"/>
                <a:gd name="connsiteX2" fmla="*/ 455528 w 5412158"/>
                <a:gd name="connsiteY2" fmla="*/ 4956630 h 5034786"/>
                <a:gd name="connsiteX3" fmla="*/ 78156 w 5412158"/>
                <a:gd name="connsiteY3" fmla="*/ 4956630 h 5034786"/>
                <a:gd name="connsiteX4" fmla="*/ 78156 w 5412158"/>
                <a:gd name="connsiteY4" fmla="*/ 4579259 h 5034786"/>
                <a:gd name="connsiteX5" fmla="*/ 4657415 w 5412158"/>
                <a:gd name="connsiteY5" fmla="*/ 0 h 503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2158" h="5034786">
                  <a:moveTo>
                    <a:pt x="4657415" y="0"/>
                  </a:moveTo>
                  <a:lnTo>
                    <a:pt x="5412158" y="0"/>
                  </a:lnTo>
                  <a:lnTo>
                    <a:pt x="455528" y="4956630"/>
                  </a:lnTo>
                  <a:cubicBezTo>
                    <a:pt x="351319" y="5060839"/>
                    <a:pt x="182365" y="5060839"/>
                    <a:pt x="78156" y="4956630"/>
                  </a:cubicBezTo>
                  <a:cubicBezTo>
                    <a:pt x="-26052" y="4852422"/>
                    <a:pt x="-26052" y="4683467"/>
                    <a:pt x="78156" y="4579259"/>
                  </a:cubicBezTo>
                  <a:lnTo>
                    <a:pt x="4657415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CBDCF1"/>
                </a:gs>
                <a:gs pos="0">
                  <a:srgbClr val="F4EFE7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직선 연결선 16"/>
            <p:cNvCxnSpPr/>
            <p:nvPr userDrawn="1"/>
          </p:nvCxnSpPr>
          <p:spPr>
            <a:xfrm flipV="1">
              <a:off x="0" y="0"/>
              <a:ext cx="4384361" cy="4384360"/>
            </a:xfrm>
            <a:prstGeom prst="line">
              <a:avLst/>
            </a:prstGeom>
            <a:ln w="3175">
              <a:gradFill>
                <a:gsLst>
                  <a:gs pos="0">
                    <a:srgbClr val="D0BD9C">
                      <a:alpha val="20000"/>
                    </a:srgbClr>
                  </a:gs>
                  <a:gs pos="100000">
                    <a:srgbClr val="D0BD9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 userDrawn="1"/>
          </p:nvCxnSpPr>
          <p:spPr>
            <a:xfrm flipV="1">
              <a:off x="0" y="435428"/>
              <a:ext cx="2772227" cy="2772228"/>
            </a:xfrm>
            <a:prstGeom prst="line">
              <a:avLst/>
            </a:prstGeom>
            <a:ln w="22225" cap="rnd">
              <a:gradFill>
                <a:gsLst>
                  <a:gs pos="0">
                    <a:schemeClr val="bg1"/>
                  </a:gs>
                  <a:gs pos="99000">
                    <a:srgbClr val="D7DCE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 19"/>
            <p:cNvSpPr/>
            <p:nvPr userDrawn="1"/>
          </p:nvSpPr>
          <p:spPr>
            <a:xfrm>
              <a:off x="0" y="796750"/>
              <a:ext cx="3820748" cy="3933095"/>
            </a:xfrm>
            <a:custGeom>
              <a:avLst/>
              <a:gdLst>
                <a:gd name="connsiteX0" fmla="*/ 3741308 w 3820748"/>
                <a:gd name="connsiteY0" fmla="*/ 0 h 3933095"/>
                <a:gd name="connsiteX1" fmla="*/ 3797481 w 3820748"/>
                <a:gd name="connsiteY1" fmla="*/ 23268 h 3933095"/>
                <a:gd name="connsiteX2" fmla="*/ 3797481 w 3820748"/>
                <a:gd name="connsiteY2" fmla="*/ 135615 h 3933095"/>
                <a:gd name="connsiteX3" fmla="*/ 0 w 3820748"/>
                <a:gd name="connsiteY3" fmla="*/ 3933095 h 3933095"/>
                <a:gd name="connsiteX4" fmla="*/ 0 w 3820748"/>
                <a:gd name="connsiteY4" fmla="*/ 3708402 h 3933095"/>
                <a:gd name="connsiteX5" fmla="*/ 3685134 w 3820748"/>
                <a:gd name="connsiteY5" fmla="*/ 23268 h 3933095"/>
                <a:gd name="connsiteX6" fmla="*/ 3741308 w 3820748"/>
                <a:gd name="connsiteY6" fmla="*/ 0 h 393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748" h="3933095">
                  <a:moveTo>
                    <a:pt x="3741308" y="0"/>
                  </a:moveTo>
                  <a:cubicBezTo>
                    <a:pt x="3761638" y="0"/>
                    <a:pt x="3781969" y="7756"/>
                    <a:pt x="3797481" y="23268"/>
                  </a:cubicBezTo>
                  <a:cubicBezTo>
                    <a:pt x="3828504" y="54292"/>
                    <a:pt x="3828504" y="104591"/>
                    <a:pt x="3797481" y="135615"/>
                  </a:cubicBezTo>
                  <a:lnTo>
                    <a:pt x="0" y="3933095"/>
                  </a:lnTo>
                  <a:lnTo>
                    <a:pt x="0" y="3708402"/>
                  </a:lnTo>
                  <a:lnTo>
                    <a:pt x="3685134" y="23268"/>
                  </a:lnTo>
                  <a:cubicBezTo>
                    <a:pt x="3700646" y="7756"/>
                    <a:pt x="3720977" y="0"/>
                    <a:pt x="374130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70A6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</p:grpSp>
      <p:pic>
        <p:nvPicPr>
          <p:cNvPr id="39" name="그림 3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723"/>
            <a:ext cx="9143999" cy="62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 userDrawn="1"/>
        </p:nvGrpSpPr>
        <p:grpSpPr>
          <a:xfrm>
            <a:off x="0" y="0"/>
            <a:ext cx="5921829" cy="5048287"/>
            <a:chOff x="0" y="0"/>
            <a:chExt cx="5921829" cy="5048287"/>
          </a:xfrm>
        </p:grpSpPr>
        <p:sp>
          <p:nvSpPr>
            <p:cNvPr id="27" name="자유형 26"/>
            <p:cNvSpPr/>
            <p:nvPr userDrawn="1"/>
          </p:nvSpPr>
          <p:spPr>
            <a:xfrm>
              <a:off x="495159" y="1"/>
              <a:ext cx="5426670" cy="5048286"/>
            </a:xfrm>
            <a:custGeom>
              <a:avLst/>
              <a:gdLst>
                <a:gd name="connsiteX0" fmla="*/ 4657415 w 5412158"/>
                <a:gd name="connsiteY0" fmla="*/ 0 h 5034786"/>
                <a:gd name="connsiteX1" fmla="*/ 5412158 w 5412158"/>
                <a:gd name="connsiteY1" fmla="*/ 0 h 5034786"/>
                <a:gd name="connsiteX2" fmla="*/ 455528 w 5412158"/>
                <a:gd name="connsiteY2" fmla="*/ 4956630 h 5034786"/>
                <a:gd name="connsiteX3" fmla="*/ 78156 w 5412158"/>
                <a:gd name="connsiteY3" fmla="*/ 4956630 h 5034786"/>
                <a:gd name="connsiteX4" fmla="*/ 78156 w 5412158"/>
                <a:gd name="connsiteY4" fmla="*/ 4579259 h 5034786"/>
                <a:gd name="connsiteX5" fmla="*/ 4657415 w 5412158"/>
                <a:gd name="connsiteY5" fmla="*/ 0 h 503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2158" h="5034786">
                  <a:moveTo>
                    <a:pt x="4657415" y="0"/>
                  </a:moveTo>
                  <a:lnTo>
                    <a:pt x="5412158" y="0"/>
                  </a:lnTo>
                  <a:lnTo>
                    <a:pt x="455528" y="4956630"/>
                  </a:lnTo>
                  <a:cubicBezTo>
                    <a:pt x="351319" y="5060839"/>
                    <a:pt x="182365" y="5060839"/>
                    <a:pt x="78156" y="4956630"/>
                  </a:cubicBezTo>
                  <a:cubicBezTo>
                    <a:pt x="-26052" y="4852422"/>
                    <a:pt x="-26052" y="4683467"/>
                    <a:pt x="78156" y="4579259"/>
                  </a:cubicBezTo>
                  <a:lnTo>
                    <a:pt x="4657415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CBDCF1"/>
                </a:gs>
                <a:gs pos="0">
                  <a:srgbClr val="F4EFE7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직선 연결선 28"/>
            <p:cNvCxnSpPr/>
            <p:nvPr userDrawn="1"/>
          </p:nvCxnSpPr>
          <p:spPr>
            <a:xfrm flipV="1">
              <a:off x="0" y="0"/>
              <a:ext cx="4384361" cy="4384360"/>
            </a:xfrm>
            <a:prstGeom prst="line">
              <a:avLst/>
            </a:prstGeom>
            <a:ln w="3175">
              <a:gradFill>
                <a:gsLst>
                  <a:gs pos="0">
                    <a:srgbClr val="D0BD9C">
                      <a:alpha val="20000"/>
                    </a:srgbClr>
                  </a:gs>
                  <a:gs pos="100000">
                    <a:srgbClr val="D0BD9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 userDrawn="1"/>
          </p:nvCxnSpPr>
          <p:spPr>
            <a:xfrm flipV="1">
              <a:off x="0" y="435428"/>
              <a:ext cx="2772227" cy="2772228"/>
            </a:xfrm>
            <a:prstGeom prst="line">
              <a:avLst/>
            </a:prstGeom>
            <a:ln w="22225" cap="rnd">
              <a:gradFill>
                <a:gsLst>
                  <a:gs pos="0">
                    <a:schemeClr val="bg1"/>
                  </a:gs>
                  <a:gs pos="99000">
                    <a:srgbClr val="D7DCE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 30"/>
            <p:cNvSpPr/>
            <p:nvPr userDrawn="1"/>
          </p:nvSpPr>
          <p:spPr>
            <a:xfrm>
              <a:off x="0" y="796750"/>
              <a:ext cx="3820748" cy="3933095"/>
            </a:xfrm>
            <a:custGeom>
              <a:avLst/>
              <a:gdLst>
                <a:gd name="connsiteX0" fmla="*/ 3741308 w 3820748"/>
                <a:gd name="connsiteY0" fmla="*/ 0 h 3933095"/>
                <a:gd name="connsiteX1" fmla="*/ 3797481 w 3820748"/>
                <a:gd name="connsiteY1" fmla="*/ 23268 h 3933095"/>
                <a:gd name="connsiteX2" fmla="*/ 3797481 w 3820748"/>
                <a:gd name="connsiteY2" fmla="*/ 135615 h 3933095"/>
                <a:gd name="connsiteX3" fmla="*/ 0 w 3820748"/>
                <a:gd name="connsiteY3" fmla="*/ 3933095 h 3933095"/>
                <a:gd name="connsiteX4" fmla="*/ 0 w 3820748"/>
                <a:gd name="connsiteY4" fmla="*/ 3708402 h 3933095"/>
                <a:gd name="connsiteX5" fmla="*/ 3685134 w 3820748"/>
                <a:gd name="connsiteY5" fmla="*/ 23268 h 3933095"/>
                <a:gd name="connsiteX6" fmla="*/ 3741308 w 3820748"/>
                <a:gd name="connsiteY6" fmla="*/ 0 h 393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748" h="3933095">
                  <a:moveTo>
                    <a:pt x="3741308" y="0"/>
                  </a:moveTo>
                  <a:cubicBezTo>
                    <a:pt x="3761638" y="0"/>
                    <a:pt x="3781969" y="7756"/>
                    <a:pt x="3797481" y="23268"/>
                  </a:cubicBezTo>
                  <a:cubicBezTo>
                    <a:pt x="3828504" y="54292"/>
                    <a:pt x="3828504" y="104591"/>
                    <a:pt x="3797481" y="135615"/>
                  </a:cubicBezTo>
                  <a:lnTo>
                    <a:pt x="0" y="3933095"/>
                  </a:lnTo>
                  <a:lnTo>
                    <a:pt x="0" y="3708402"/>
                  </a:lnTo>
                  <a:lnTo>
                    <a:pt x="3685134" y="23268"/>
                  </a:lnTo>
                  <a:cubicBezTo>
                    <a:pt x="3700646" y="7756"/>
                    <a:pt x="3720977" y="0"/>
                    <a:pt x="374130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70A6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</p:grp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07" y="4119572"/>
            <a:ext cx="1270800" cy="4303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865"/>
            <a:ext cx="9160933" cy="6316135"/>
          </a:xfrm>
          <a:prstGeom prst="rect">
            <a:avLst/>
          </a:prstGeom>
        </p:spPr>
      </p:pic>
      <p:sp>
        <p:nvSpPr>
          <p:cNvPr id="6" name="텍스트 개체 틀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8881" y="2184271"/>
            <a:ext cx="3590727" cy="1329595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600" spc="-100" baseline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국민건강보험공단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/>
              <a:t>표준템플릿</a:t>
            </a:r>
            <a:endParaRPr lang="ko-KR" altLang="en-US" dirty="0"/>
          </a:p>
        </p:txBody>
      </p:sp>
      <p:sp>
        <p:nvSpPr>
          <p:cNvPr id="45" name="텍스트 개체 틀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25007" y="1859734"/>
            <a:ext cx="2314736" cy="16927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ko-KR" altLang="en-US" sz="1100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National Health Insurance Service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57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1896563" y="898111"/>
            <a:ext cx="1933222" cy="1384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ko-KR" altLang="en-US" sz="900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/>
              <a:t>National Health Insurance Service</a:t>
            </a:r>
            <a:endParaRPr lang="ko-KR" altLang="en-US" dirty="0"/>
          </a:p>
        </p:txBody>
      </p:sp>
      <p:sp>
        <p:nvSpPr>
          <p:cNvPr id="28" name="텍스트 개체 틀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4213" y="1642199"/>
            <a:ext cx="527439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spc="0" baseline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1. 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9" name="텍스트 개체 틀 2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20909" y="2093739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30" name="텍스트 개체 틀 2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4213" y="2599644"/>
            <a:ext cx="527439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2. 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1" name="텍스트 개체 틀 2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20909" y="3056302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32" name="텍스트 개체 틀 2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84213" y="3557089"/>
            <a:ext cx="527439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3. 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3" name="텍스트 개체 틀 2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20909" y="4018865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34" name="텍스트 개체 틀 2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84213" y="4514534"/>
            <a:ext cx="527439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4. 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5" name="텍스트 개체 틀 2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020909" y="4981428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sp>
        <p:nvSpPr>
          <p:cNvPr id="38" name="텍스트 개체 틀 5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708828"/>
            <a:ext cx="993862" cy="517065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800" spc="-30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목    차</a:t>
            </a: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039" y="402182"/>
            <a:ext cx="1031572" cy="349314"/>
          </a:xfrm>
          <a:prstGeom prst="rect">
            <a:avLst/>
          </a:prstGeom>
        </p:spPr>
      </p:pic>
      <p:sp>
        <p:nvSpPr>
          <p:cNvPr id="53" name="텍스트 개체 틀 29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84213" y="5471980"/>
            <a:ext cx="5274393" cy="27699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None/>
              <a:defRPr lang="en-US" altLang="ko-KR" sz="1800" b="1" kern="1200" spc="0" baseline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5.  </a:t>
            </a: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18pt. </a:t>
            </a:r>
            <a:r>
              <a:rPr lang="ko-KR" altLang="en-US" dirty="0"/>
              <a:t>제목 텍스트를 입력하세요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4" name="텍스트 개체 틀 2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20909" y="5943992"/>
            <a:ext cx="2763577" cy="24622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1600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en-US" altLang="ko-KR" dirty="0"/>
              <a:t>- </a:t>
            </a:r>
            <a:r>
              <a:rPr lang="ko-KR" altLang="en-US" dirty="0"/>
              <a:t>소제목 텍스트를 입력하세요</a:t>
            </a:r>
            <a:endParaRPr lang="en-US" altLang="ko-KR" dirty="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5202741" y="1841501"/>
            <a:ext cx="4786561" cy="5016499"/>
            <a:chOff x="5202741" y="1841501"/>
            <a:chExt cx="4786561" cy="5016499"/>
          </a:xfrm>
        </p:grpSpPr>
        <p:sp>
          <p:nvSpPr>
            <p:cNvPr id="48" name="자유형 47"/>
            <p:cNvSpPr/>
            <p:nvPr userDrawn="1"/>
          </p:nvSpPr>
          <p:spPr>
            <a:xfrm rot="18900000">
              <a:off x="5669796" y="4692075"/>
              <a:ext cx="4319506" cy="601679"/>
            </a:xfrm>
            <a:custGeom>
              <a:avLst/>
              <a:gdLst>
                <a:gd name="connsiteX0" fmla="*/ 4319506 w 4319506"/>
                <a:gd name="connsiteY0" fmla="*/ 0 h 601679"/>
                <a:gd name="connsiteX1" fmla="*/ 3717828 w 4319506"/>
                <a:gd name="connsiteY1" fmla="*/ 601678 h 601679"/>
                <a:gd name="connsiteX2" fmla="*/ 300840 w 4319506"/>
                <a:gd name="connsiteY2" fmla="*/ 601679 h 601679"/>
                <a:gd name="connsiteX3" fmla="*/ 0 w 4319506"/>
                <a:gd name="connsiteY3" fmla="*/ 300839 h 601679"/>
                <a:gd name="connsiteX4" fmla="*/ 300840 w 4319506"/>
                <a:gd name="connsiteY4" fmla="*/ 0 h 601679"/>
                <a:gd name="connsiteX5" fmla="*/ 4319506 w 4319506"/>
                <a:gd name="connsiteY5" fmla="*/ 0 h 60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9506" h="601679">
                  <a:moveTo>
                    <a:pt x="4319506" y="0"/>
                  </a:moveTo>
                  <a:lnTo>
                    <a:pt x="3717828" y="601678"/>
                  </a:lnTo>
                  <a:lnTo>
                    <a:pt x="300840" y="601679"/>
                  </a:lnTo>
                  <a:cubicBezTo>
                    <a:pt x="134691" y="601679"/>
                    <a:pt x="1" y="466989"/>
                    <a:pt x="0" y="300839"/>
                  </a:cubicBezTo>
                  <a:cubicBezTo>
                    <a:pt x="1" y="134690"/>
                    <a:pt x="134691" y="0"/>
                    <a:pt x="300840" y="0"/>
                  </a:cubicBezTo>
                  <a:lnTo>
                    <a:pt x="4319506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CBDCF1"/>
                </a:gs>
                <a:gs pos="0">
                  <a:srgbClr val="F4EFE7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6" name="직선 연결선 25"/>
            <p:cNvCxnSpPr/>
            <p:nvPr userDrawn="1"/>
          </p:nvCxnSpPr>
          <p:spPr>
            <a:xfrm flipH="1">
              <a:off x="6761843" y="4475846"/>
              <a:ext cx="2382157" cy="2382154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rgbClr val="D0BD9C">
                      <a:alpha val="20000"/>
                    </a:srgbClr>
                  </a:gs>
                  <a:gs pos="100000">
                    <a:srgbClr val="D0BD9C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 userDrawn="1"/>
          </p:nvCxnSpPr>
          <p:spPr>
            <a:xfrm flipV="1">
              <a:off x="6037943" y="1841501"/>
              <a:ext cx="3118757" cy="3118757"/>
            </a:xfrm>
            <a:prstGeom prst="line">
              <a:avLst/>
            </a:prstGeom>
            <a:ln w="22225" cap="rnd">
              <a:gradFill>
                <a:gsLst>
                  <a:gs pos="0">
                    <a:schemeClr val="bg1"/>
                  </a:gs>
                  <a:gs pos="99000">
                    <a:srgbClr val="D7DCE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자유형 59"/>
            <p:cNvSpPr/>
            <p:nvPr userDrawn="1"/>
          </p:nvSpPr>
          <p:spPr>
            <a:xfrm>
              <a:off x="5202741" y="3561717"/>
              <a:ext cx="3408629" cy="3296283"/>
            </a:xfrm>
            <a:custGeom>
              <a:avLst/>
              <a:gdLst>
                <a:gd name="connsiteX0" fmla="*/ 3329189 w 3408629"/>
                <a:gd name="connsiteY0" fmla="*/ 0 h 3296283"/>
                <a:gd name="connsiteX1" fmla="*/ 3385362 w 3408629"/>
                <a:gd name="connsiteY1" fmla="*/ 23268 h 3296283"/>
                <a:gd name="connsiteX2" fmla="*/ 3385362 w 3408629"/>
                <a:gd name="connsiteY2" fmla="*/ 135615 h 3296283"/>
                <a:gd name="connsiteX3" fmla="*/ 224693 w 3408629"/>
                <a:gd name="connsiteY3" fmla="*/ 3296283 h 3296283"/>
                <a:gd name="connsiteX4" fmla="*/ 0 w 3408629"/>
                <a:gd name="connsiteY4" fmla="*/ 3296283 h 3296283"/>
                <a:gd name="connsiteX5" fmla="*/ 3273015 w 3408629"/>
                <a:gd name="connsiteY5" fmla="*/ 23268 h 3296283"/>
                <a:gd name="connsiteX6" fmla="*/ 3329189 w 3408629"/>
                <a:gd name="connsiteY6" fmla="*/ 0 h 329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8629" h="3296283">
                  <a:moveTo>
                    <a:pt x="3329189" y="0"/>
                  </a:moveTo>
                  <a:cubicBezTo>
                    <a:pt x="3349519" y="0"/>
                    <a:pt x="3369850" y="7756"/>
                    <a:pt x="3385362" y="23268"/>
                  </a:cubicBezTo>
                  <a:cubicBezTo>
                    <a:pt x="3416385" y="54292"/>
                    <a:pt x="3416385" y="104591"/>
                    <a:pt x="3385362" y="135615"/>
                  </a:cubicBezTo>
                  <a:lnTo>
                    <a:pt x="224693" y="3296283"/>
                  </a:lnTo>
                  <a:lnTo>
                    <a:pt x="0" y="3296283"/>
                  </a:lnTo>
                  <a:lnTo>
                    <a:pt x="3273015" y="23268"/>
                  </a:lnTo>
                  <a:cubicBezTo>
                    <a:pt x="3288527" y="7756"/>
                    <a:pt x="3308858" y="0"/>
                    <a:pt x="332918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70A6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3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 25"/>
          <p:cNvSpPr/>
          <p:nvPr userDrawn="1"/>
        </p:nvSpPr>
        <p:spPr>
          <a:xfrm rot="18900000">
            <a:off x="3123891" y="4497904"/>
            <a:ext cx="6610859" cy="155708"/>
          </a:xfrm>
          <a:custGeom>
            <a:avLst/>
            <a:gdLst>
              <a:gd name="connsiteX0" fmla="*/ 6588057 w 6610859"/>
              <a:gd name="connsiteY0" fmla="*/ 22803 h 155708"/>
              <a:gd name="connsiteX1" fmla="*/ 6610859 w 6610859"/>
              <a:gd name="connsiteY1" fmla="*/ 77855 h 155708"/>
              <a:gd name="connsiteX2" fmla="*/ 6610858 w 6610859"/>
              <a:gd name="connsiteY2" fmla="*/ 77854 h 155708"/>
              <a:gd name="connsiteX3" fmla="*/ 6533004 w 6610859"/>
              <a:gd name="connsiteY3" fmla="*/ 155708 h 155708"/>
              <a:gd name="connsiteX4" fmla="*/ 155707 w 6610859"/>
              <a:gd name="connsiteY4" fmla="*/ 155707 h 155708"/>
              <a:gd name="connsiteX5" fmla="*/ 0 w 6610859"/>
              <a:gd name="connsiteY5" fmla="*/ 1 h 155708"/>
              <a:gd name="connsiteX6" fmla="*/ 6533005 w 6610859"/>
              <a:gd name="connsiteY6" fmla="*/ 1 h 155708"/>
              <a:gd name="connsiteX7" fmla="*/ 6588057 w 6610859"/>
              <a:gd name="connsiteY7" fmla="*/ 22803 h 15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859" h="155708">
                <a:moveTo>
                  <a:pt x="6588057" y="22803"/>
                </a:moveTo>
                <a:cubicBezTo>
                  <a:pt x="6602146" y="36892"/>
                  <a:pt x="6610859" y="56355"/>
                  <a:pt x="6610859" y="77855"/>
                </a:cubicBezTo>
                <a:lnTo>
                  <a:pt x="6610858" y="77854"/>
                </a:lnTo>
                <a:cubicBezTo>
                  <a:pt x="6610858" y="120852"/>
                  <a:pt x="6576002" y="155708"/>
                  <a:pt x="6533004" y="155708"/>
                </a:cubicBezTo>
                <a:lnTo>
                  <a:pt x="155707" y="155707"/>
                </a:lnTo>
                <a:lnTo>
                  <a:pt x="0" y="1"/>
                </a:lnTo>
                <a:lnTo>
                  <a:pt x="6533005" y="1"/>
                </a:lnTo>
                <a:cubicBezTo>
                  <a:pt x="6554504" y="0"/>
                  <a:pt x="6573968" y="8714"/>
                  <a:pt x="6588057" y="22803"/>
                </a:cubicBezTo>
                <a:close/>
              </a:path>
            </a:pathLst>
          </a:custGeom>
          <a:gradFill flip="none" rotWithShape="1">
            <a:gsLst>
              <a:gs pos="0">
                <a:srgbClr val="5670A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2971802" y="685800"/>
            <a:ext cx="6172198" cy="6172200"/>
            <a:chOff x="2971802" y="685800"/>
            <a:chExt cx="6172198" cy="6172200"/>
          </a:xfrm>
        </p:grpSpPr>
        <p:cxnSp>
          <p:nvCxnSpPr>
            <p:cNvPr id="17" name="직선 연결선 16"/>
            <p:cNvCxnSpPr/>
            <p:nvPr userDrawn="1"/>
          </p:nvCxnSpPr>
          <p:spPr>
            <a:xfrm flipV="1">
              <a:off x="2971802" y="685800"/>
              <a:ext cx="6172198" cy="6172200"/>
            </a:xfrm>
            <a:prstGeom prst="line">
              <a:avLst/>
            </a:prstGeom>
            <a:ln w="22225" cap="rnd">
              <a:gradFill>
                <a:gsLst>
                  <a:gs pos="0">
                    <a:schemeClr val="bg1"/>
                  </a:gs>
                  <a:gs pos="99000">
                    <a:srgbClr val="D7DCE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대각선 줄무늬 13"/>
            <p:cNvSpPr/>
            <p:nvPr userDrawn="1"/>
          </p:nvSpPr>
          <p:spPr>
            <a:xfrm rot="10800000">
              <a:off x="4432300" y="2146300"/>
              <a:ext cx="4711700" cy="4711700"/>
            </a:xfrm>
            <a:prstGeom prst="diagStripe">
              <a:avLst>
                <a:gd name="adj" fmla="val 83760"/>
              </a:avLst>
            </a:prstGeom>
            <a:gradFill flip="none" rotWithShape="1">
              <a:gsLst>
                <a:gs pos="100000">
                  <a:srgbClr val="CBDCF1"/>
                </a:gs>
                <a:gs pos="0">
                  <a:srgbClr val="F4EFE7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직선 연결선 14"/>
            <p:cNvCxnSpPr/>
            <p:nvPr userDrawn="1"/>
          </p:nvCxnSpPr>
          <p:spPr>
            <a:xfrm flipV="1">
              <a:off x="5600700" y="3327400"/>
              <a:ext cx="3530601" cy="3530600"/>
            </a:xfrm>
            <a:prstGeom prst="line">
              <a:avLst/>
            </a:prstGeom>
            <a:ln w="3175">
              <a:gradFill>
                <a:gsLst>
                  <a:gs pos="0">
                    <a:srgbClr val="D0BD9C">
                      <a:alpha val="20000"/>
                    </a:srgbClr>
                  </a:gs>
                  <a:gs pos="100000">
                    <a:srgbClr val="D0BD9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20800"/>
            <a:ext cx="9144000" cy="5537200"/>
          </a:xfrm>
          <a:prstGeom prst="rect">
            <a:avLst/>
          </a:prstGeom>
        </p:spPr>
      </p:pic>
      <p:sp>
        <p:nvSpPr>
          <p:cNvPr id="35" name="텍스트 개체 틀 5"/>
          <p:cNvSpPr>
            <a:spLocks noGrp="1"/>
          </p:cNvSpPr>
          <p:nvPr>
            <p:ph type="body" sz="quarter" idx="17" hasCustomPrompt="1"/>
          </p:nvPr>
        </p:nvSpPr>
        <p:spPr>
          <a:xfrm>
            <a:off x="1987550" y="2182765"/>
            <a:ext cx="2314736" cy="16927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ko-KR" altLang="en-US" sz="1100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/>
              <a:t>National Health Insurance Service</a:t>
            </a:r>
            <a:endParaRPr lang="ko-KR" altLang="en-US" dirty="0"/>
          </a:p>
        </p:txBody>
      </p:sp>
      <p:sp>
        <p:nvSpPr>
          <p:cNvPr id="29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377" y="2934765"/>
            <a:ext cx="3739806" cy="553998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3600" b="0" spc="-1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ko-KR" altLang="en-US" dirty="0"/>
              <a:t>제목을 입력하세요</a:t>
            </a:r>
            <a:endParaRPr lang="en-US" altLang="ko-KR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2" hasCustomPrompt="1"/>
          </p:nvPr>
        </p:nvSpPr>
        <p:spPr>
          <a:xfrm>
            <a:off x="684377" y="3739049"/>
            <a:ext cx="3358292" cy="430887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28600" indent="-228600">
              <a:spcBef>
                <a:spcPts val="0"/>
              </a:spcBef>
              <a:buNone/>
              <a:defRPr lang="en-US" altLang="ko-KR" sz="2800" spc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>
              <a:lnSpc>
                <a:spcPct val="100000"/>
              </a:lnSpc>
              <a:buClr>
                <a:srgbClr val="E23030"/>
              </a:buClr>
            </a:pPr>
            <a:r>
              <a:rPr lang="ko-KR" altLang="en-US" dirty="0"/>
              <a:t>소제목을 입력하세요</a:t>
            </a:r>
            <a:endParaRPr lang="en-US" altLang="ko-KR" dirty="0"/>
          </a:p>
        </p:txBody>
      </p:sp>
      <p:sp>
        <p:nvSpPr>
          <p:cNvPr id="31" name="텍스트 개체 틀 5"/>
          <p:cNvSpPr>
            <a:spLocks noGrp="1"/>
          </p:cNvSpPr>
          <p:nvPr>
            <p:ph type="body" sz="quarter" idx="19" hasCustomPrompt="1"/>
          </p:nvPr>
        </p:nvSpPr>
        <p:spPr>
          <a:xfrm>
            <a:off x="668871" y="1033374"/>
            <a:ext cx="1269578" cy="1772793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00" spc="-350" baseline="0">
                <a:solidFill>
                  <a:srgbClr val="002060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8" y="4854895"/>
            <a:ext cx="1270800" cy="4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05438"/>
          </a:xfrm>
          <a:prstGeom prst="rect">
            <a:avLst/>
          </a:prstGeom>
        </p:spPr>
        <p:txBody>
          <a:bodyPr wrap="square" lIns="324000" tIns="34200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600" b="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제목 텍스트를 입력하세요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323849" y="1608461"/>
            <a:ext cx="8496301" cy="23210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558000" indent="-1980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Tx/>
              <a:buBlip>
                <a:blip r:embed="rId2"/>
              </a:buBlip>
              <a:tabLst>
                <a:tab pos="293688" algn="l"/>
              </a:tabLst>
              <a:defRPr lang="ko-KR" altLang="en-US" sz="1600" b="1" kern="1200" spc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23" name="텍스트 개체 틀 13"/>
          <p:cNvSpPr>
            <a:spLocks noGrp="1"/>
          </p:cNvSpPr>
          <p:nvPr>
            <p:ph type="body" sz="quarter" idx="19"/>
          </p:nvPr>
        </p:nvSpPr>
        <p:spPr>
          <a:xfrm>
            <a:off x="323850" y="1963530"/>
            <a:ext cx="8496300" cy="79812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720000" indent="-144000">
              <a:lnSpc>
                <a:spcPct val="110000"/>
              </a:lnSpc>
              <a:spcBef>
                <a:spcPts val="500"/>
              </a:spcBef>
              <a:buClr>
                <a:srgbClr val="00B5D6"/>
              </a:buClr>
              <a:buSzPct val="100000"/>
              <a:buFontTx/>
              <a:buBlip>
                <a:blip r:embed="rId3"/>
              </a:buBlip>
              <a:defRPr sz="1400" b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55200" indent="-165100">
              <a:lnSpc>
                <a:spcPct val="100000"/>
              </a:lnSpc>
              <a:buClr>
                <a:srgbClr val="0171B5"/>
              </a:buClr>
              <a:buSzPct val="80000"/>
              <a:buFontTx/>
              <a:buBlip>
                <a:blip r:embed="rId4"/>
              </a:buBlip>
              <a:defRPr sz="1100" b="0" spc="-50" baseline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2pPr>
            <a:lvl3pPr marL="820800" indent="-147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100" b="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3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</p:txBody>
      </p:sp>
      <p:sp>
        <p:nvSpPr>
          <p:cNvPr id="24" name="내용 개체 틀 9"/>
          <p:cNvSpPr>
            <a:spLocks noGrp="1"/>
          </p:cNvSpPr>
          <p:nvPr>
            <p:ph sz="quarter" idx="23" hasCustomPrompt="1"/>
          </p:nvPr>
        </p:nvSpPr>
        <p:spPr>
          <a:xfrm>
            <a:off x="323850" y="1177754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342000" lvl="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</a:pPr>
            <a:r>
              <a:rPr lang="en-US" altLang="ko-KR" dirty="0" err="1"/>
              <a:t>KoPub</a:t>
            </a:r>
            <a:r>
              <a:rPr lang="ko-KR" altLang="en-US" dirty="0"/>
              <a:t>돋움체 </a:t>
            </a:r>
            <a:r>
              <a:rPr lang="en-US" altLang="ko-KR" dirty="0"/>
              <a:t>19pt. </a:t>
            </a:r>
            <a:r>
              <a:rPr lang="ko-KR" altLang="en-US" dirty="0"/>
              <a:t>내용을 입력하세요</a:t>
            </a: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323850" y="823636"/>
            <a:ext cx="8540278" cy="0"/>
          </a:xfrm>
          <a:prstGeom prst="line">
            <a:avLst/>
          </a:prstGeom>
          <a:ln w="6350" cap="rnd">
            <a:gradFill flip="none" rotWithShape="1">
              <a:gsLst>
                <a:gs pos="100000">
                  <a:schemeClr val="bg1"/>
                </a:gs>
                <a:gs pos="0">
                  <a:srgbClr val="7388B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850" y="6565829"/>
            <a:ext cx="1546898" cy="1153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ko-KR" sz="700" spc="50" baseline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Health Insurance Service</a:t>
            </a:r>
            <a:endParaRPr lang="ko-KR" altLang="en-US" sz="700" spc="50" baseline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5886" y="6569644"/>
            <a:ext cx="354264" cy="107722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500" spc="-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defRPr>
            </a:lvl1pPr>
          </a:lstStyle>
          <a:p>
            <a:pPr marL="0" algn="r" defTabSz="914400" rtl="0" eaLnBrk="1" latinLnBrk="1" hangingPunct="1">
              <a:defRPr/>
            </a:pPr>
            <a:r>
              <a:rPr lang="en-US" altLang="ko-KR" sz="700" kern="1200" spc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altLang="ko-KR" sz="700" kern="1200" spc="0" baseline="0" dirty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A56648AE-3825-4A61-82DF-6A101C95CE75}" type="slidenum">
              <a:rPr lang="ko-KR" altLang="en-US" sz="700" kern="1200" spc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pPr marL="0" algn="r" defTabSz="914400" rtl="0" eaLnBrk="1" latinLnBrk="1" hangingPunct="1">
                <a:defRPr/>
              </a:pPr>
              <a:t>‹#›</a:t>
            </a:fld>
            <a:endParaRPr lang="ko-KR" altLang="en-US" sz="700" kern="1200" spc="0" dirty="0">
              <a:solidFill>
                <a:prstClr val="black">
                  <a:lumMod val="85000"/>
                  <a:lumOff val="15000"/>
                  <a:alpha val="50000"/>
                </a:prstClr>
              </a:solidFill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11"/>
          <a:stretch/>
        </p:blipFill>
        <p:spPr>
          <a:xfrm>
            <a:off x="7989387" y="250257"/>
            <a:ext cx="1154613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  <p15:guide id="4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8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4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9" r:id="rId2"/>
    <p:sldLayoutId id="2147483810" r:id="rId3"/>
    <p:sldLayoutId id="2147483811" r:id="rId4"/>
    <p:sldLayoutId id="2147483812" r:id="rId5"/>
    <p:sldLayoutId id="2147483815" r:id="rId6"/>
    <p:sldLayoutId id="2147483859" r:id="rId7"/>
    <p:sldLayoutId id="214748381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6" r:id="rId6"/>
    <p:sldLayoutId id="214748385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98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42" r:id="rId2"/>
    <p:sldLayoutId id="2147483827" r:id="rId3"/>
    <p:sldLayoutId id="2147483796" r:id="rId4"/>
    <p:sldLayoutId id="2147483855" r:id="rId5"/>
    <p:sldLayoutId id="214748384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edicare.nhis.or.kr/portal/index.do" TargetMode="External"/><Relationship Id="rId4" Type="http://schemas.openxmlformats.org/officeDocument/2006/relationships/hyperlink" Target="https://www.nhis.or.k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6"/>
          </p:nvPr>
        </p:nvSpPr>
        <p:spPr>
          <a:xfrm>
            <a:off x="4201105" y="2375464"/>
            <a:ext cx="3840795" cy="1293175"/>
          </a:xfrm>
        </p:spPr>
        <p:txBody>
          <a:bodyPr/>
          <a:lstStyle/>
          <a:p>
            <a:r>
              <a:rPr lang="ko-KR" altLang="en-US" sz="3200" b="1" dirty="0" smtClean="0"/>
              <a:t>요양비 청구방식 개선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준요양기관 직접청구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요양비 전산청구시스템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4227231" y="2059239"/>
            <a:ext cx="2314736" cy="169277"/>
          </a:xfrm>
        </p:spPr>
        <p:txBody>
          <a:bodyPr/>
          <a:lstStyle/>
          <a:p>
            <a:r>
              <a:rPr lang="en-US" altLang="ko-KR" dirty="0"/>
              <a:t>National Health Insurance Service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24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작성 방법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5116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66" y="1962150"/>
            <a:ext cx="7920000" cy="313139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63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작성 방법</a:t>
            </a:r>
            <a:endParaRPr lang="ko-KR" altLang="en-US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5116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5" y="1675070"/>
            <a:ext cx="7920000" cy="426929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37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676281"/>
            <a:ext cx="8329702" cy="4624766"/>
          </a:xfrm>
        </p:spPr>
        <p:txBody>
          <a:bodyPr/>
          <a:lstStyle/>
          <a:p>
            <a:r>
              <a:rPr lang="ko-KR" altLang="en-US" b="0" dirty="0" smtClean="0">
                <a:solidFill>
                  <a:schemeClr val="tx1"/>
                </a:solidFill>
              </a:rPr>
              <a:t>위임기간이 지난 경우 자동갱신되지 않으므로 공단에 위임장을 다시 제출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r>
              <a:rPr lang="ko-KR" altLang="en-US" b="0" dirty="0">
                <a:solidFill>
                  <a:schemeClr val="tx1"/>
                </a:solidFill>
              </a:rPr>
              <a:t>위임받는자</a:t>
            </a:r>
            <a:r>
              <a:rPr lang="en-US" altLang="ko-KR" b="0" dirty="0">
                <a:solidFill>
                  <a:schemeClr val="tx1"/>
                </a:solidFill>
              </a:rPr>
              <a:t>, </a:t>
            </a:r>
            <a:r>
              <a:rPr lang="ko-KR" altLang="en-US" b="0" dirty="0">
                <a:solidFill>
                  <a:schemeClr val="tx1"/>
                </a:solidFill>
              </a:rPr>
              <a:t>위임기간</a:t>
            </a:r>
            <a:r>
              <a:rPr lang="en-US" altLang="ko-KR" b="0" dirty="0">
                <a:solidFill>
                  <a:schemeClr val="tx1"/>
                </a:solidFill>
              </a:rPr>
              <a:t>, </a:t>
            </a:r>
            <a:r>
              <a:rPr lang="ko-KR" altLang="en-US" b="0" dirty="0" err="1" smtClean="0">
                <a:solidFill>
                  <a:schemeClr val="tx1"/>
                </a:solidFill>
              </a:rPr>
              <a:t>수령계좌</a:t>
            </a:r>
            <a:r>
              <a:rPr lang="ko-KR" altLang="en-US" b="0" dirty="0" smtClean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등 위임내용이 변경되는 경우 </a:t>
            </a:r>
            <a:r>
              <a:rPr lang="ko-KR" altLang="en-US" b="0" dirty="0" smtClean="0">
                <a:solidFill>
                  <a:schemeClr val="tx1"/>
                </a:solidFill>
              </a:rPr>
              <a:t>위임장을 다시 제출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 smtClean="0">
                <a:solidFill>
                  <a:schemeClr val="tx1"/>
                </a:solidFill>
              </a:rPr>
              <a:t>  </a:t>
            </a:r>
            <a:r>
              <a:rPr lang="ko-KR" altLang="en-US" b="0" dirty="0" smtClean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해야 </a:t>
            </a:r>
            <a:r>
              <a:rPr lang="ko-KR" altLang="en-US" b="0" dirty="0" smtClean="0">
                <a:solidFill>
                  <a:schemeClr val="tx1"/>
                </a:solidFill>
              </a:rPr>
              <a:t>하며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위임장을 다시 제출한 경우 </a:t>
            </a:r>
            <a:r>
              <a:rPr lang="ko-KR" altLang="en-US" b="0" dirty="0">
                <a:solidFill>
                  <a:schemeClr val="tx1"/>
                </a:solidFill>
              </a:rPr>
              <a:t>종전의 위임이력은 자동해지</a:t>
            </a:r>
            <a:endParaRPr lang="en-US" altLang="ko-KR" b="0" dirty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r>
              <a:rPr lang="ko-KR" altLang="en-US" b="0" dirty="0" smtClean="0">
                <a:solidFill>
                  <a:schemeClr val="tx1"/>
                </a:solidFill>
              </a:rPr>
              <a:t>준요양기관에 청구권만 위임하고 수급자 또는 가족</a:t>
            </a:r>
            <a:r>
              <a:rPr lang="en-US" altLang="ko-KR" b="0" dirty="0" smtClean="0">
                <a:solidFill>
                  <a:schemeClr val="tx1"/>
                </a:solidFill>
              </a:rPr>
              <a:t>*</a:t>
            </a:r>
            <a:r>
              <a:rPr lang="ko-KR" altLang="en-US" b="0" dirty="0" smtClean="0">
                <a:solidFill>
                  <a:schemeClr val="tx1"/>
                </a:solidFill>
              </a:rPr>
              <a:t>의 계좌로 지급청구 가능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sz="1400" b="0" dirty="0" smtClean="0">
                <a:solidFill>
                  <a:schemeClr val="tx1"/>
                </a:solidFill>
              </a:rPr>
              <a:t>    * (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가족의 범위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수급자와 건강보험증을 같이 하거나 주민등록이 같이 되어 있는 배우자 및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sz="1400" b="0" dirty="0">
                <a:solidFill>
                  <a:schemeClr val="tx1"/>
                </a:solidFill>
              </a:rPr>
              <a:t>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    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직계존비속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형제자매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직계비속의 배우자 또는 법정대리인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수급자가 제한능력자인 경우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)</a:t>
            </a: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제출 시 유의사항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9" y="3815888"/>
            <a:ext cx="7419975" cy="248515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84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676281"/>
            <a:ext cx="8437768" cy="640969"/>
          </a:xfrm>
        </p:spPr>
        <p:txBody>
          <a:bodyPr/>
          <a:lstStyle/>
          <a:p>
            <a:r>
              <a:rPr lang="en-US" altLang="ko-KR" b="0" dirty="0" smtClean="0">
                <a:solidFill>
                  <a:schemeClr val="tx1"/>
                </a:solidFill>
              </a:rPr>
              <a:t>(</a:t>
            </a:r>
            <a:r>
              <a:rPr lang="ko-KR" altLang="en-US" b="0" dirty="0" smtClean="0">
                <a:solidFill>
                  <a:schemeClr val="tx1"/>
                </a:solidFill>
              </a:rPr>
              <a:t>경로</a:t>
            </a:r>
            <a:r>
              <a:rPr lang="en-US" altLang="ko-KR" b="0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요양기관정보마당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요양비청구위임내역조회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sz="1400" b="0" dirty="0">
                <a:solidFill>
                  <a:schemeClr val="tx1"/>
                </a:solidFill>
              </a:rPr>
              <a:t>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   ※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조회조건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위임기간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수진자주민번호</a:t>
            </a:r>
            <a:r>
              <a:rPr lang="en-US" altLang="ko-KR" sz="1400" b="0" dirty="0">
                <a:solidFill>
                  <a:schemeClr val="tx1"/>
                </a:solidFill>
              </a:rPr>
              <a:t>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등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입력 후 위임내역 조회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요양비청구위임내역조회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준요양기관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251191"/>
            <a:ext cx="7452000" cy="4248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14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676281"/>
            <a:ext cx="8437768" cy="640969"/>
          </a:xfrm>
        </p:spPr>
        <p:txBody>
          <a:bodyPr/>
          <a:lstStyle/>
          <a:p>
            <a:r>
              <a:rPr lang="en-US" altLang="ko-KR" b="0" dirty="0" smtClean="0">
                <a:solidFill>
                  <a:schemeClr val="tx1"/>
                </a:solidFill>
              </a:rPr>
              <a:t>(</a:t>
            </a:r>
            <a:r>
              <a:rPr lang="ko-KR" altLang="en-US" b="0" dirty="0" smtClean="0">
                <a:solidFill>
                  <a:schemeClr val="tx1"/>
                </a:solidFill>
              </a:rPr>
              <a:t>경로</a:t>
            </a:r>
            <a:r>
              <a:rPr lang="en-US" altLang="ko-KR" b="0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홈페이지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요양비청구위임내역조회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···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모바일 조회 가능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sz="1400" b="0" dirty="0">
                <a:solidFill>
                  <a:schemeClr val="tx1"/>
                </a:solidFill>
              </a:rPr>
              <a:t>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   ※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조회조건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위임기간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수진자주민번호</a:t>
            </a:r>
            <a:r>
              <a:rPr lang="en-US" altLang="ko-KR" sz="1400" b="0" dirty="0">
                <a:solidFill>
                  <a:schemeClr val="tx1"/>
                </a:solidFill>
              </a:rPr>
              <a:t>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등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입력 후 위임내역 조회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 smtClean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요양비청구위임내역조회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수급자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251191"/>
            <a:ext cx="7452000" cy="4248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5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Health Insurance Service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684377" y="2934765"/>
            <a:ext cx="5238614" cy="387798"/>
          </a:xfrm>
        </p:spPr>
        <p:txBody>
          <a:bodyPr/>
          <a:lstStyle/>
          <a:p>
            <a:r>
              <a:rPr lang="ko-KR" altLang="en-US" sz="2800" b="1" dirty="0" smtClean="0">
                <a:solidFill>
                  <a:srgbClr val="052669"/>
                </a:solidFill>
              </a:rPr>
              <a:t>요양비 전산청구시스템 구축</a:t>
            </a:r>
            <a:r>
              <a:rPr lang="en-US" altLang="ko-KR" sz="2800" b="1" dirty="0" smtClean="0">
                <a:solidFill>
                  <a:srgbClr val="052669"/>
                </a:solidFill>
              </a:rPr>
              <a:t>·</a:t>
            </a:r>
            <a:r>
              <a:rPr lang="ko-KR" altLang="en-US" sz="2800" b="1" dirty="0" smtClean="0">
                <a:solidFill>
                  <a:srgbClr val="052669"/>
                </a:solidFill>
              </a:rPr>
              <a:t>운영</a:t>
            </a:r>
            <a:endParaRPr lang="ko-KR" altLang="en-US" sz="2800" b="1" dirty="0">
              <a:solidFill>
                <a:srgbClr val="052669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9"/>
          </p:nvPr>
        </p:nvSpPr>
        <p:spPr>
          <a:xfrm>
            <a:off x="668871" y="1033374"/>
            <a:ext cx="1269578" cy="1645579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38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626403"/>
            <a:ext cx="7980568" cy="1341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서면청구로만 가능</a:t>
            </a:r>
            <a:r>
              <a:rPr lang="ko-KR" altLang="en-US" b="0" dirty="0" smtClean="0">
                <a:solidFill>
                  <a:schemeClr val="tx1"/>
                </a:solidFill>
              </a:rPr>
              <a:t>하던 요양비 지급청구를 </a:t>
            </a:r>
            <a:r>
              <a:rPr lang="ko-KR" altLang="en-US" dirty="0" smtClean="0">
                <a:solidFill>
                  <a:schemeClr val="tx1"/>
                </a:solidFill>
              </a:rPr>
              <a:t>공단 홈페이지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수급자 및 그 가족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및 </a:t>
            </a:r>
            <a:r>
              <a:rPr lang="ko-KR" altLang="en-US" dirty="0" smtClean="0">
                <a:solidFill>
                  <a:schemeClr val="tx1"/>
                </a:solidFill>
              </a:rPr>
              <a:t>요양기관정보마당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준요양기관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을 통한 </a:t>
            </a:r>
            <a:r>
              <a:rPr lang="ko-KR" altLang="en-US" dirty="0" smtClean="0">
                <a:solidFill>
                  <a:schemeClr val="tx1"/>
                </a:solidFill>
              </a:rPr>
              <a:t>전산청구 병행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60000" indent="0">
              <a:lnSpc>
                <a:spcPct val="150000"/>
              </a:lnSpc>
              <a:buNone/>
            </a:pPr>
            <a:r>
              <a:rPr lang="en-US" altLang="ko-KR" sz="1400" b="0" dirty="0" smtClean="0">
                <a:solidFill>
                  <a:schemeClr val="tx1"/>
                </a:solidFill>
              </a:rPr>
              <a:t> ※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의료급여대상자는 요양비 전산청구 불가하며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해당 지자체로 수급자가 직접 청구해야 함</a:t>
            </a:r>
            <a:endParaRPr lang="en-US" altLang="ko-KR" sz="1400" b="0" dirty="0">
              <a:solidFill>
                <a:schemeClr val="tx1"/>
              </a:solidFill>
            </a:endParaRPr>
          </a:p>
          <a:p>
            <a:pPr marL="360000" indent="0">
              <a:lnSpc>
                <a:spcPct val="150000"/>
              </a:lnSpc>
              <a:buNone/>
            </a:pPr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개선내용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318307" y="3517957"/>
            <a:ext cx="8329702" cy="232104"/>
          </a:xfrm>
        </p:spPr>
        <p:txBody>
          <a:bodyPr/>
          <a:lstStyle/>
          <a:p>
            <a:r>
              <a:rPr lang="ko-KR" altLang="en-US" b="0" dirty="0" smtClean="0">
                <a:solidFill>
                  <a:schemeClr val="tx1"/>
                </a:solidFill>
              </a:rPr>
              <a:t>요양비청구등록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요양비청구내역조회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요양비청구위임내역조회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장비회수일등록</a:t>
            </a:r>
            <a:endParaRPr lang="en-US" altLang="ko-KR" b="0" dirty="0" smtClean="0">
              <a:solidFill>
                <a:schemeClr val="tx1"/>
              </a:solidFill>
            </a:endParaRPr>
          </a:p>
        </p:txBody>
      </p:sp>
      <p:sp>
        <p:nvSpPr>
          <p:cNvPr id="16" name="텍스트 개체 틀 35"/>
          <p:cNvSpPr txBox="1">
            <a:spLocks/>
          </p:cNvSpPr>
          <p:nvPr/>
        </p:nvSpPr>
        <p:spPr>
          <a:xfrm>
            <a:off x="318307" y="3075828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메뉴구성</a:t>
            </a:r>
            <a:endParaRPr lang="ko-KR" altLang="en-US" sz="2000" b="1" dirty="0"/>
          </a:p>
        </p:txBody>
      </p:sp>
      <p:sp>
        <p:nvSpPr>
          <p:cNvPr id="17" name="텍스트 개체 틀 35"/>
          <p:cNvSpPr txBox="1">
            <a:spLocks/>
          </p:cNvSpPr>
          <p:nvPr/>
        </p:nvSpPr>
        <p:spPr>
          <a:xfrm>
            <a:off x="318307" y="4226105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접속사이트</a:t>
            </a:r>
            <a:endParaRPr lang="ko-KR" altLang="en-US" sz="20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0769"/>
              </p:ext>
            </p:extLst>
          </p:nvPr>
        </p:nvGraphicFramePr>
        <p:xfrm>
          <a:off x="562696" y="4647270"/>
          <a:ext cx="75920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07">
                  <a:extLst>
                    <a:ext uri="{9D8B030D-6E8A-4147-A177-3AD203B41FA5}">
                      <a16:colId xmlns:a16="http://schemas.microsoft.com/office/drawing/2014/main" val="2522183599"/>
                    </a:ext>
                  </a:extLst>
                </a:gridCol>
                <a:gridCol w="5345084">
                  <a:extLst>
                    <a:ext uri="{9D8B030D-6E8A-4147-A177-3AD203B41FA5}">
                      <a16:colId xmlns:a16="http://schemas.microsoft.com/office/drawing/2014/main" val="3686674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사이트 주소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6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개인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수급자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가족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600" dirty="0" smtClean="0"/>
                        <a:t>공단 대표 홈페이지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https://www.nhis.or.kr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5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준요양기관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600" dirty="0" smtClean="0"/>
                        <a:t>요양기관정보마당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https://medicare.nhis.or.kr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1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9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청구등록 및 청구내역조회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29651"/>
              </p:ext>
            </p:extLst>
          </p:nvPr>
        </p:nvGraphicFramePr>
        <p:xfrm>
          <a:off x="418404" y="1663296"/>
          <a:ext cx="8293333" cy="435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203">
                  <a:extLst>
                    <a:ext uri="{9D8B030D-6E8A-4147-A177-3AD203B41FA5}">
                      <a16:colId xmlns:a16="http://schemas.microsoft.com/office/drawing/2014/main" val="4201435841"/>
                    </a:ext>
                  </a:extLst>
                </a:gridCol>
                <a:gridCol w="6596130">
                  <a:extLst>
                    <a:ext uri="{9D8B030D-6E8A-4147-A177-3AD203B41FA5}">
                      <a16:colId xmlns:a16="http://schemas.microsoft.com/office/drawing/2014/main" val="1172516999"/>
                    </a:ext>
                  </a:extLst>
                </a:gridCol>
              </a:tblGrid>
              <a:tr h="2196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개인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수급자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가족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경로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홈페이지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민원여기요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개인민원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보험급여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요양비청구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</a:p>
                    <a:p>
                      <a:pPr marL="0" indent="0" algn="just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     ①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요양비청구등록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, ②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요양비청구내역조회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회원가입 없이 인증서 로그인 후 청구등록 및 조회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모바일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앱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웹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은 청구내역 조회만 할 수 있고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청구등록 불가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전산청구 건 외 서면청구된 자료도 조회 가능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5779"/>
                  </a:ext>
                </a:extLst>
              </a:tr>
              <a:tr h="215894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준요양기관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</a:rPr>
                        <a:t>경로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400" b="0" spc="-150" dirty="0" smtClean="0">
                          <a:solidFill>
                            <a:schemeClr val="tx1"/>
                          </a:solidFill>
                        </a:rPr>
                        <a:t>요양기관정보마당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</a:rPr>
                        <a:t>요양비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altLang="ko-KR" sz="1400" b="0" spc="0" baseline="0" dirty="0" smtClean="0">
                          <a:solidFill>
                            <a:schemeClr val="tx1"/>
                          </a:solidFill>
                        </a:rPr>
                        <a:t> ①</a:t>
                      </a:r>
                      <a:r>
                        <a:rPr lang="ko-KR" altLang="en-US" sz="1400" b="0" spc="0" baseline="0" dirty="0" smtClean="0">
                          <a:solidFill>
                            <a:schemeClr val="tx1"/>
                          </a:solidFill>
                        </a:rPr>
                        <a:t>요양비청구등록</a:t>
                      </a:r>
                      <a:r>
                        <a:rPr lang="en-US" altLang="ko-KR" sz="1400" b="0" spc="0" baseline="0" dirty="0" smtClean="0">
                          <a:solidFill>
                            <a:schemeClr val="tx1"/>
                          </a:solidFill>
                        </a:rPr>
                        <a:t>, ②</a:t>
                      </a:r>
                      <a:r>
                        <a:rPr lang="ko-KR" altLang="en-US" sz="1400" b="0" spc="0" baseline="0" dirty="0" smtClean="0">
                          <a:solidFill>
                            <a:schemeClr val="tx1"/>
                          </a:solidFill>
                        </a:rPr>
                        <a:t>요양비청구내역조회</a:t>
                      </a:r>
                      <a:endParaRPr lang="en-US" altLang="ko-KR" sz="1400" b="0" spc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altLang="ko-KR" sz="1400" b="0" spc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</a:rPr>
                        <a:t>최초 이용 시 요양기관정보마당 준요양기관 회원가입 및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</a:rPr>
                        <a:t>인증서 등록</a:t>
                      </a:r>
                      <a:r>
                        <a:rPr lang="ko-KR" altLang="en-US" sz="1400" b="0" spc="0" baseline="0" dirty="0" smtClean="0">
                          <a:solidFill>
                            <a:schemeClr val="tx1"/>
                          </a:solidFill>
                        </a:rPr>
                        <a:t>을 하고</a:t>
                      </a:r>
                      <a:r>
                        <a:rPr lang="en-US" altLang="ko-KR" sz="1400" b="0" spc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400" b="0" spc="0" baseline="0" dirty="0" smtClean="0">
                          <a:solidFill>
                            <a:schemeClr val="tx1"/>
                          </a:solidFill>
                        </a:rPr>
                        <a:t>     인증서 로그인 후 청구등록 및 조회</a:t>
                      </a:r>
                      <a:endParaRPr lang="en-US" altLang="ko-KR" sz="1400" b="0" spc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300" b="0" spc="0" baseline="0" dirty="0" smtClean="0">
                          <a:solidFill>
                            <a:schemeClr val="tx1"/>
                          </a:solidFill>
                        </a:rPr>
                        <a:t>       ※ </a:t>
                      </a:r>
                      <a:r>
                        <a:rPr lang="ko-KR" altLang="en-US" sz="1300" b="0" spc="0" baseline="0" dirty="0" smtClean="0">
                          <a:solidFill>
                            <a:schemeClr val="tx1"/>
                          </a:solidFill>
                        </a:rPr>
                        <a:t>약국 중 이미 요양기관 회원가입이 되어 있는 경우</a:t>
                      </a:r>
                      <a:r>
                        <a:rPr lang="en-US" altLang="ko-KR" sz="1300" b="0" spc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="0" spc="0" baseline="0" dirty="0" smtClean="0">
                          <a:solidFill>
                            <a:schemeClr val="tx1"/>
                          </a:solidFill>
                        </a:rPr>
                        <a:t>회원정보변경</a:t>
                      </a:r>
                      <a:r>
                        <a:rPr lang="en-US" altLang="ko-KR" sz="1300" b="0" spc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b="0" spc="0" baseline="0" dirty="0" smtClean="0">
                          <a:solidFill>
                            <a:schemeClr val="tx1"/>
                          </a:solidFill>
                        </a:rPr>
                        <a:t>준요양기관 </a:t>
                      </a:r>
                      <a:endParaRPr lang="en-US" altLang="ko-KR" sz="1300" b="0" spc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300" b="0" spc="0" baseline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ko-KR" altLang="en-US" sz="1300" b="0" spc="0" baseline="0" dirty="0" smtClean="0">
                          <a:solidFill>
                            <a:schemeClr val="tx1"/>
                          </a:solidFill>
                        </a:rPr>
                        <a:t>회원 추가 등록</a:t>
                      </a:r>
                      <a:r>
                        <a:rPr lang="en-US" altLang="ko-KR" sz="1300" b="0" spc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300" b="0" spc="0" baseline="0" dirty="0" smtClean="0">
                          <a:solidFill>
                            <a:schemeClr val="tx1"/>
                          </a:solidFill>
                        </a:rPr>
                        <a:t>후 이용</a:t>
                      </a:r>
                      <a:endParaRPr lang="en-US" altLang="ko-KR" sz="1300" b="0" spc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400" b="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전산청구 건 외 서면청구된 자료도 조회 가능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약국인 경우 웹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EDI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</a:rPr>
                        <a:t>청구 건 포함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3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회원가입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준요양기관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3834" y="1607272"/>
            <a:ext cx="8051526" cy="444439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897436" y="1560852"/>
            <a:ext cx="448541" cy="238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회원가입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1803" y="1702609"/>
            <a:ext cx="8412830" cy="309383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회원유형 선택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>
              <a:solidFill>
                <a:schemeClr val="tx1"/>
              </a:solidFill>
            </a:endParaRPr>
          </a:p>
          <a:p>
            <a:endParaRPr lang="en-US" altLang="ko-KR" b="0" dirty="0" smtClean="0">
              <a:solidFill>
                <a:schemeClr val="tx1"/>
              </a:solidFill>
            </a:endParaRPr>
          </a:p>
          <a:p>
            <a:endParaRPr lang="ko-KR" altLang="en-US" b="0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7388" y="2128374"/>
            <a:ext cx="4695825" cy="24682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42267" y="2111431"/>
            <a:ext cx="3552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약국이면서 요양비 판매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임대업소이면 둘 다 선택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약국이 아닌 일반 판매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임대업소이면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요양비판매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임대업소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 선택</a:t>
            </a:r>
            <a:endParaRPr lang="ko-KR" altLang="en-US" sz="1600" dirty="0"/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4916874"/>
            <a:ext cx="8412830" cy="127610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매뉴얼 다운로드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</a:t>
            </a:r>
            <a:r>
              <a:rPr lang="ko-KR" altLang="en-US" b="0" dirty="0" smtClean="0">
                <a:solidFill>
                  <a:schemeClr val="tx1"/>
                </a:solidFill>
              </a:rPr>
              <a:t>요양기관정보마당</a:t>
            </a:r>
            <a:r>
              <a:rPr lang="en-US" altLang="ko-KR" b="0" dirty="0" smtClean="0">
                <a:solidFill>
                  <a:schemeClr val="tx1"/>
                </a:solidFill>
              </a:rPr>
              <a:t>(</a:t>
            </a:r>
            <a:r>
              <a:rPr lang="ko-KR" altLang="en-US" b="0" dirty="0" smtClean="0">
                <a:solidFill>
                  <a:schemeClr val="tx1"/>
                </a:solidFill>
              </a:rPr>
              <a:t>급여보장포털</a:t>
            </a:r>
            <a:r>
              <a:rPr lang="en-US" altLang="ko-KR" b="0" dirty="0" smtClean="0">
                <a:solidFill>
                  <a:schemeClr val="tx1"/>
                </a:solidFill>
              </a:rPr>
              <a:t>) &gt; </a:t>
            </a:r>
            <a:r>
              <a:rPr lang="ko-KR" altLang="en-US" b="0" dirty="0" smtClean="0">
                <a:solidFill>
                  <a:schemeClr val="tx1"/>
                </a:solidFill>
              </a:rPr>
              <a:t>공지사항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</a:t>
            </a:r>
            <a:r>
              <a:rPr lang="ko-KR" altLang="en-US" b="0" dirty="0" smtClean="0">
                <a:solidFill>
                  <a:schemeClr val="tx1"/>
                </a:solidFill>
              </a:rPr>
              <a:t>공단 홈페이지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국민과함께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뉴스</a:t>
            </a:r>
            <a:r>
              <a:rPr lang="en-US" altLang="ko-KR" b="0" dirty="0" smtClean="0">
                <a:solidFill>
                  <a:schemeClr val="tx1"/>
                </a:solidFill>
              </a:rPr>
              <a:t>/</a:t>
            </a:r>
            <a:r>
              <a:rPr lang="ko-KR" altLang="en-US" b="0" dirty="0" smtClean="0">
                <a:solidFill>
                  <a:schemeClr val="tx1"/>
                </a:solidFill>
              </a:rPr>
              <a:t>소식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공지사항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endParaRPr lang="ko-KR" altLang="en-US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8807" y="3700819"/>
            <a:ext cx="33393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공단에 등록된 업소만 회원가입가능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6496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ko-KR" dirty="0"/>
              <a:t>National Health Insurance Service</a:t>
            </a:r>
            <a:endParaRPr lang="ko-KR" altLang="en-US" dirty="0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684213" y="1642199"/>
            <a:ext cx="4146969" cy="276999"/>
          </a:xfrm>
        </p:spPr>
        <p:txBody>
          <a:bodyPr/>
          <a:lstStyle/>
          <a:p>
            <a:r>
              <a:rPr lang="en-US" altLang="ko-KR" dirty="0"/>
              <a:t>1.  </a:t>
            </a:r>
            <a:r>
              <a:rPr lang="ko-KR" altLang="en-US" dirty="0" smtClean="0"/>
              <a:t>준요양기관 요양비 직접청구권 부여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3029596"/>
            <a:ext cx="3911327" cy="276999"/>
          </a:xfrm>
        </p:spPr>
        <p:txBody>
          <a:bodyPr/>
          <a:lstStyle/>
          <a:p>
            <a:r>
              <a:rPr lang="en-US" altLang="ko-KR" dirty="0"/>
              <a:t>2.  </a:t>
            </a:r>
            <a:r>
              <a:rPr lang="ko-KR" altLang="en-US" dirty="0" smtClean="0"/>
              <a:t>요양비 전산청구시스템 구축〮운영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9"/>
          </p:nvPr>
        </p:nvSpPr>
        <p:spPr>
          <a:xfrm>
            <a:off x="684213" y="708828"/>
            <a:ext cx="891270" cy="399533"/>
          </a:xfrm>
        </p:spPr>
        <p:txBody>
          <a:bodyPr/>
          <a:lstStyle/>
          <a:p>
            <a:r>
              <a:rPr lang="ko-KR" altLang="en-US" sz="2400" b="1" dirty="0"/>
              <a:t>목     차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84213" y="4416993"/>
            <a:ext cx="5118071" cy="980506"/>
            <a:chOff x="1452995" y="5836772"/>
            <a:chExt cx="5159634" cy="681905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452995" y="5836772"/>
              <a:ext cx="5159634" cy="6819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+mj-lt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2466" y="5920868"/>
              <a:ext cx="4480692" cy="513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ctr">
                <a:lnSpc>
                  <a:spcPct val="120000"/>
                </a:lnSpc>
                <a:defRPr sz="1100" b="1">
                  <a:solidFill>
                    <a:schemeClr val="bg1"/>
                  </a:solidFill>
                </a:defRPr>
              </a:lvl1pPr>
            </a:lstStyle>
            <a:p>
              <a:pPr marL="285750" indent="-285750" algn="l">
                <a:lnSpc>
                  <a:spcPct val="100000"/>
                </a:lnSpc>
                <a:buFont typeface="Wingdings" panose="05000000000000000000" pitchFamily="2" charset="2"/>
                <a:buChar char="l"/>
              </a:pP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준요양기관이란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?  </a:t>
              </a:r>
              <a:endParaRPr lang="en-US" altLang="ko-KR" sz="1600" dirty="0">
                <a:solidFill>
                  <a:schemeClr val="tx1"/>
                </a:solidFill>
                <a:latin typeface="+mj-lt"/>
                <a:ea typeface="KoPub돋움체 Medium" panose="02020603020101020101" pitchFamily="18" charset="-127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   - 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요양비 급여품목을 판매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·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임대하는 요양비 등록업소</a:t>
              </a:r>
              <a:endParaRPr lang="en-US" altLang="ko-KR" sz="1600" dirty="0" smtClean="0">
                <a:solidFill>
                  <a:schemeClr val="tx1"/>
                </a:solidFill>
                <a:latin typeface="+mj-lt"/>
                <a:ea typeface="KoPub돋움체 Medium" panose="02020603020101020101" pitchFamily="18" charset="-127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     (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의약품판매업소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, 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의료기기판매</a:t>
              </a:r>
              <a:r>
                <a:rPr lang="en-US" altLang="ko-KR" sz="1600" dirty="0" smtClean="0">
                  <a:solidFill>
                    <a:schemeClr val="tx1"/>
                  </a:solidFill>
                  <a:ea typeface="KoPub돋움체 Medium" panose="02020603020101020101" pitchFamily="18" charset="-127"/>
                </a:rPr>
                <a:t>·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임대업소 등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+mj-lt"/>
                  <a:ea typeface="KoPub돋움체 Medium" panose="02020603020101020101" pitchFamily="18" charset="-127"/>
                </a:rPr>
                <a:t>)</a:t>
              </a:r>
              <a:endParaRPr lang="ko-KR" altLang="en-US" sz="1600" dirty="0">
                <a:solidFill>
                  <a:schemeClr val="tx1"/>
                </a:solidFill>
                <a:latin typeface="+mj-lt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9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996845" y="2023078"/>
            <a:ext cx="3114635" cy="64633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/>
              <a:t>국민건강보험법령 개정사항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/>
              <a:t>요양비 지급 청구 위임장 제출 안내</a:t>
            </a:r>
            <a:endParaRPr lang="en-US" altLang="ko-KR" sz="1400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996845" y="3409332"/>
            <a:ext cx="2505494" cy="64633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/>
              <a:t>요양기관정보마당 회원가입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/>
              <a:t>전산청구시스템 사용방법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5360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인증서 등록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7464" y="1532456"/>
            <a:ext cx="8089583" cy="387081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365424" y="1494348"/>
            <a:ext cx="589856" cy="238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7463" y="5579674"/>
            <a:ext cx="80895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사용가능한 인증서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공동인증서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금융인증서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보건복지분야 공동인증서 등</a:t>
            </a:r>
            <a:endParaRPr lang="en-US" altLang="ko-KR" sz="1600" dirty="0" smtClean="0"/>
          </a:p>
          <a:p>
            <a:endParaRPr lang="en-US" altLang="ko-KR" sz="500" dirty="0" smtClean="0"/>
          </a:p>
          <a:p>
            <a:r>
              <a:rPr lang="en-US" altLang="ko-KR" sz="1600" dirty="0" smtClean="0"/>
              <a:t>    - </a:t>
            </a:r>
            <a:r>
              <a:rPr lang="ko-KR" altLang="en-US" sz="1600" dirty="0" smtClean="0"/>
              <a:t>사용가능한 인증서 상세내역은 공단 홈페이지 메인 화면 우측상단의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인증서안내</a:t>
            </a:r>
            <a:r>
              <a:rPr lang="en-US" altLang="ko-KR" sz="1600" dirty="0" smtClean="0"/>
              <a:t>‘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메뉴를 선택하여 확인 가능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181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로그인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9275" y="1582332"/>
            <a:ext cx="8197649" cy="385419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171757" y="1510974"/>
            <a:ext cx="589856" cy="238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9275" y="5554735"/>
            <a:ext cx="8089583" cy="93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회원가입 시 등록한 인증서로 로그인 하면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회원유형에 맞는 메뉴 표시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- (</a:t>
            </a:r>
            <a:r>
              <a:rPr lang="ko-KR" altLang="en-US" sz="1600" dirty="0" smtClean="0"/>
              <a:t>예시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준요양기관 회원인 경우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요양비 청구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조회 메뉴만 사용 가능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500" dirty="0" smtClean="0"/>
          </a:p>
        </p:txBody>
      </p:sp>
    </p:spTree>
    <p:extLst>
      <p:ext uri="{BB962C8B-B14F-4D97-AF65-F5344CB8AC3E}">
        <p14:creationId xmlns:p14="http://schemas.microsoft.com/office/powerpoint/2010/main" val="18388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회원가입 및 로그인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홈페이지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개인회원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2769"/>
          <a:stretch/>
        </p:blipFill>
        <p:spPr>
          <a:xfrm>
            <a:off x="406977" y="1587738"/>
            <a:ext cx="8338012" cy="48047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923544" y="5192801"/>
            <a:ext cx="33393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해당메뉴로 접속하여 회원가입 없이 인증서 로그인 후 업무처리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10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전산청구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pic>
        <p:nvPicPr>
          <p:cNvPr id="40" name="그림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98" y="1586811"/>
            <a:ext cx="8443603" cy="43055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1" name="모서리가 둥근 직사각형 40"/>
          <p:cNvSpPr/>
          <p:nvPr/>
        </p:nvSpPr>
        <p:spPr>
          <a:xfrm>
            <a:off x="350198" y="2100550"/>
            <a:ext cx="2780498" cy="245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cxnSp>
        <p:nvCxnSpPr>
          <p:cNvPr id="44" name="직선 화살표 연결선 43"/>
          <p:cNvCxnSpPr/>
          <p:nvPr/>
        </p:nvCxnSpPr>
        <p:spPr>
          <a:xfrm flipH="1">
            <a:off x="5200559" y="1879000"/>
            <a:ext cx="175668" cy="178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5652213" y="1812815"/>
            <a:ext cx="429075" cy="2371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27" y="1647012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5" y="1825641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모서리가 둥근 직사각형 47"/>
          <p:cNvSpPr/>
          <p:nvPr/>
        </p:nvSpPr>
        <p:spPr>
          <a:xfrm>
            <a:off x="350199" y="2936500"/>
            <a:ext cx="8434638" cy="2023228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9" name="그림 48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" y="2722527"/>
            <a:ext cx="239157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모서리가 둥근 직사각형 49"/>
          <p:cNvSpPr/>
          <p:nvPr/>
        </p:nvSpPr>
        <p:spPr>
          <a:xfrm>
            <a:off x="7526817" y="4178708"/>
            <a:ext cx="1293333" cy="22508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51" name="그림 50" descr="D:\C_정보화 사업\요양비 전산청구 시스템 구축\사용자 매뉴얼\번호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86" y="4178708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그림 51" descr="D:\C_정보화 사업\요양비 전산청구 시스템 구축\사용자 매뉴얼\번호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02" y="4949634"/>
            <a:ext cx="239157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모서리가 둥근 직사각형 52"/>
          <p:cNvSpPr/>
          <p:nvPr/>
        </p:nvSpPr>
        <p:spPr>
          <a:xfrm>
            <a:off x="350199" y="5130805"/>
            <a:ext cx="8469952" cy="783157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8055833" y="4942584"/>
            <a:ext cx="807909" cy="22508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55" name="그림 54" descr="D:\C_정보화 사업\요양비 전산청구 시스템 구축\사용자 매뉴얼\번호6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" y="5025485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그림 55" descr="D:\C_정보화 사업\요양비 전산청구 시스템 구축\사용자 매뉴얼\번호7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11" y="2014418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그림 56" descr="D:\C_정보화 사업\요양비 전산청구 시스템 구축\사용자 매뉴얼\번호8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4" y="2009137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모서리가 둥근 직사각형 57"/>
          <p:cNvSpPr/>
          <p:nvPr/>
        </p:nvSpPr>
        <p:spPr>
          <a:xfrm>
            <a:off x="7526817" y="1784360"/>
            <a:ext cx="371089" cy="19790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8273438" y="1785630"/>
            <a:ext cx="511398" cy="19663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157044" y="2115021"/>
            <a:ext cx="2189338" cy="245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5940100" y="2115592"/>
            <a:ext cx="1670935" cy="2451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8389" y="5980338"/>
            <a:ext cx="83199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첨부파일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PDF, </a:t>
            </a:r>
            <a:r>
              <a:rPr lang="ko-KR" altLang="en-US" sz="1600" dirty="0" smtClean="0"/>
              <a:t>이미지 파일만 등록 가능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건당 </a:t>
            </a:r>
            <a:r>
              <a:rPr lang="en-US" altLang="ko-KR" sz="1600" dirty="0" smtClean="0"/>
              <a:t>4MB(</a:t>
            </a:r>
            <a:r>
              <a:rPr lang="ko-KR" altLang="en-US" sz="1600" dirty="0" smtClean="0"/>
              <a:t>총</a:t>
            </a:r>
            <a:r>
              <a:rPr lang="en-US" altLang="ko-KR" sz="1600" dirty="0" smtClean="0"/>
              <a:t> 10</a:t>
            </a:r>
            <a:r>
              <a:rPr lang="ko-KR" altLang="en-US" sz="1600" dirty="0" smtClean="0"/>
              <a:t>건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5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59" y="1557338"/>
            <a:ext cx="8445052" cy="4895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청구내역 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85511" y="1752506"/>
            <a:ext cx="8412499" cy="556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6" name="그림 45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95" y="1370546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" y="1698225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모서리가 둥근 직사각형 47"/>
          <p:cNvSpPr/>
          <p:nvPr/>
        </p:nvSpPr>
        <p:spPr>
          <a:xfrm>
            <a:off x="385512" y="2636432"/>
            <a:ext cx="8434638" cy="3816756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9" name="그림 48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2619404"/>
            <a:ext cx="239157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모서리가 둥근 직사각형 58"/>
          <p:cNvSpPr/>
          <p:nvPr/>
        </p:nvSpPr>
        <p:spPr>
          <a:xfrm>
            <a:off x="8308752" y="1585530"/>
            <a:ext cx="511398" cy="19663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5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34"/>
          <a:stretch/>
        </p:blipFill>
        <p:spPr bwMode="auto">
          <a:xfrm>
            <a:off x="323850" y="1512734"/>
            <a:ext cx="8496300" cy="4870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위임내역 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85511" y="1743541"/>
            <a:ext cx="8412499" cy="47074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6" name="그림 45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95" y="1370546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" y="1698225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모서리가 둥근 직사각형 47"/>
          <p:cNvSpPr/>
          <p:nvPr/>
        </p:nvSpPr>
        <p:spPr>
          <a:xfrm>
            <a:off x="354681" y="2503072"/>
            <a:ext cx="8434638" cy="3816756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9" name="그림 48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2619404"/>
            <a:ext cx="239157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모서리가 둥근 직사각형 58"/>
          <p:cNvSpPr/>
          <p:nvPr/>
        </p:nvSpPr>
        <p:spPr>
          <a:xfrm>
            <a:off x="8408894" y="1557338"/>
            <a:ext cx="447115" cy="18620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4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1" y="1557338"/>
            <a:ext cx="8465469" cy="4895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장비회수일 등록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요양기관정보마당</a:t>
            </a:r>
            <a:r>
              <a:rPr lang="en-US" altLang="ko-KR" sz="2000" b="1" dirty="0" smtClean="0"/>
              <a:t>/</a:t>
            </a:r>
            <a:r>
              <a:rPr lang="ko-KR" altLang="en-US" sz="2000" b="1" dirty="0"/>
              <a:t>준요양기관</a:t>
            </a:r>
            <a:r>
              <a:rPr lang="en-US" altLang="ko-KR" sz="2000" b="1" dirty="0" smtClean="0"/>
              <a:t>)</a:t>
            </a:r>
            <a:endParaRPr lang="ko-KR" altLang="en-US" sz="1600" b="1" dirty="0"/>
          </a:p>
          <a:p>
            <a:endParaRPr lang="ko-KR" altLang="en-US" sz="2000" b="1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58616" y="1743542"/>
            <a:ext cx="8461534" cy="23906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6" name="그림 45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95" y="1370546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" y="1698225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모서리가 둥근 직사각형 47"/>
          <p:cNvSpPr/>
          <p:nvPr/>
        </p:nvSpPr>
        <p:spPr>
          <a:xfrm>
            <a:off x="354681" y="2503072"/>
            <a:ext cx="8434638" cy="2436481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9" name="그림 48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2619404"/>
            <a:ext cx="239157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모서리가 둥근 직사각형 58"/>
          <p:cNvSpPr/>
          <p:nvPr/>
        </p:nvSpPr>
        <p:spPr>
          <a:xfrm>
            <a:off x="8408894" y="1557338"/>
            <a:ext cx="447115" cy="18620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85512" y="5548011"/>
            <a:ext cx="8434638" cy="905177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8408894" y="5399136"/>
            <a:ext cx="447115" cy="18620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9" name="그림 18" descr="D:\C_정보화 사업\요양비 전산청구 시스템 구축\사용자 매뉴얼\번호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" y="5548011"/>
            <a:ext cx="239157" cy="2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7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요양비 청구 및 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홈페이지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개인회원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2769"/>
          <a:stretch/>
        </p:blipFill>
        <p:spPr>
          <a:xfrm>
            <a:off x="406977" y="1587738"/>
            <a:ext cx="8338012" cy="48047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32599" y="4851977"/>
            <a:ext cx="4020950" cy="1343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해당메뉴로 접속하여 회원가입 없이 인증서 로그인 후 업무처리</a:t>
            </a:r>
            <a:endParaRPr lang="en-US" altLang="ko-KR" sz="1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바로가기</a:t>
            </a:r>
            <a:r>
              <a:rPr lang="en-US" altLang="ko-KR" sz="1400" b="1" dirty="0" smtClean="0"/>
              <a:t>’</a:t>
            </a:r>
            <a:r>
              <a:rPr lang="ko-KR" altLang="en-US" sz="1400" b="1" dirty="0" smtClean="0"/>
              <a:t>  클릭하면 요양기관정보마당으로 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</a:t>
            </a:r>
            <a:r>
              <a:rPr lang="ko-KR" altLang="en-US" sz="1400" b="1" dirty="0" smtClean="0"/>
              <a:t>연결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885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" y="1558958"/>
            <a:ext cx="3476778" cy="4894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전산청구시스템 구축</a:t>
            </a:r>
            <a:r>
              <a:rPr lang="en-US" altLang="ko-KR" sz="2200" b="1" dirty="0" smtClean="0"/>
              <a:t>·</a:t>
            </a:r>
            <a:r>
              <a:rPr lang="ko-KR" altLang="en-US" sz="2200" b="1" dirty="0" smtClean="0"/>
              <a:t>운영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요양비청구내역조회 및 위임내역 조회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모바일앱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수급자</a:t>
            </a:r>
            <a:r>
              <a:rPr lang="en-US" altLang="ko-KR" sz="2000" b="1" dirty="0" smtClean="0"/>
              <a:t>)</a:t>
            </a:r>
            <a:r>
              <a:rPr lang="ko-KR" altLang="en-US" sz="1600" b="1" dirty="0"/>
              <a:t> </a:t>
            </a:r>
            <a:r>
              <a:rPr lang="en-US" altLang="ko-KR" sz="1600" b="1" dirty="0" smtClean="0"/>
              <a:t>··· </a:t>
            </a:r>
            <a:r>
              <a:rPr lang="ko-KR" altLang="en-US" sz="1600" b="1" dirty="0" smtClean="0"/>
              <a:t>조회만 가능</a:t>
            </a:r>
            <a:endParaRPr lang="ko-KR" altLang="en-US" sz="2000" b="1" dirty="0"/>
          </a:p>
        </p:txBody>
      </p:sp>
      <p:pic>
        <p:nvPicPr>
          <p:cNvPr id="46" name="그림 45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6" y="3665990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44" y="2041155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모서리가 둥근 직사각형 47"/>
          <p:cNvSpPr/>
          <p:nvPr/>
        </p:nvSpPr>
        <p:spPr>
          <a:xfrm>
            <a:off x="712135" y="2283208"/>
            <a:ext cx="3491178" cy="1284745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1622439" y="3635324"/>
            <a:ext cx="1702333" cy="332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12135" y="4168026"/>
            <a:ext cx="3491178" cy="2214845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8" name="그림 17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88" y="4282183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그림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6" y="1557338"/>
            <a:ext cx="3522009" cy="4895850"/>
          </a:xfrm>
          <a:prstGeom prst="rect">
            <a:avLst/>
          </a:prstGeom>
        </p:spPr>
      </p:pic>
      <p:pic>
        <p:nvPicPr>
          <p:cNvPr id="28" name="그림 27" descr="D:\C_정보화 사업\요양비 전산청구 시스템 구축\사용자 매뉴얼\번호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02" y="3366960"/>
            <a:ext cx="239157" cy="2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그림 29" descr="D:\C_정보화 사업\요양비 전산청구 시스템 구축\사용자 매뉴얼\번호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16" y="2032190"/>
            <a:ext cx="233128" cy="2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모서리가 둥근 직사각형 30"/>
          <p:cNvSpPr/>
          <p:nvPr/>
        </p:nvSpPr>
        <p:spPr>
          <a:xfrm>
            <a:off x="4885107" y="2283208"/>
            <a:ext cx="3491178" cy="977519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5768865" y="3336294"/>
            <a:ext cx="1702333" cy="3329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4885107" y="3771718"/>
            <a:ext cx="3491178" cy="2681470"/>
          </a:xfrm>
          <a:prstGeom prst="roundRect">
            <a:avLst>
              <a:gd name="adj" fmla="val 2743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34" name="그림 33" descr="D:\C_정보화 사업\요양비 전산청구 시스템 구축\사용자 매뉴얼\번호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01" y="3962107"/>
            <a:ext cx="239157" cy="2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요양비 청구방식 개선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>
          <a:xfrm>
            <a:off x="332163" y="1111250"/>
            <a:ext cx="8496300" cy="277132"/>
          </a:xfrm>
        </p:spPr>
        <p:txBody>
          <a:bodyPr/>
          <a:lstStyle/>
          <a:p>
            <a:r>
              <a:rPr lang="ko-KR" altLang="en-US" sz="2000" b="1" dirty="0" smtClean="0"/>
              <a:t>전산청구시스템 사용자매뉴얼 및 위임장 다운로드</a:t>
            </a:r>
            <a:endParaRPr lang="ko-KR" altLang="en-US" sz="2000" b="1" dirty="0"/>
          </a:p>
          <a:p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4507" y="1552688"/>
            <a:ext cx="8074227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dirty="0" smtClean="0"/>
              <a:t>요양기관정보마당</a:t>
            </a:r>
            <a:r>
              <a:rPr lang="en-US" altLang="ko-KR" dirty="0" smtClean="0"/>
              <a:t>(</a:t>
            </a:r>
            <a:r>
              <a:rPr lang="ko-KR" altLang="en-US" dirty="0" smtClean="0"/>
              <a:t>급여보장포털</a:t>
            </a:r>
            <a:r>
              <a:rPr lang="en-US" altLang="ko-KR" dirty="0" smtClean="0"/>
              <a:t>) &gt; </a:t>
            </a:r>
            <a:r>
              <a:rPr lang="ko-KR" altLang="en-US" dirty="0" smtClean="0"/>
              <a:t>공지사항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dirty="0" smtClean="0"/>
              <a:t>공단 홈페이지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국민과함께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뉴스</a:t>
            </a:r>
            <a:r>
              <a:rPr lang="en-US" altLang="ko-KR" dirty="0" smtClean="0"/>
              <a:t>/</a:t>
            </a:r>
            <a:r>
              <a:rPr lang="ko-KR" altLang="en-US" dirty="0" smtClean="0"/>
              <a:t>소식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공지사항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dirty="0" smtClean="0"/>
              <a:t>마이오피스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지식톡톡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업무별지식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급여관리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현금급여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요양비</a:t>
            </a:r>
            <a:endParaRPr lang="ko-KR" altLang="en-US" dirty="0"/>
          </a:p>
        </p:txBody>
      </p:sp>
      <p:sp>
        <p:nvSpPr>
          <p:cNvPr id="12" name="텍스트 개체 틀 35"/>
          <p:cNvSpPr txBox="1">
            <a:spLocks/>
          </p:cNvSpPr>
          <p:nvPr/>
        </p:nvSpPr>
        <p:spPr>
          <a:xfrm>
            <a:off x="318308" y="3183888"/>
            <a:ext cx="8496300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요양비 청구서식 및 위임장 다운로드</a:t>
            </a:r>
            <a:r>
              <a:rPr lang="en-US" altLang="ko-KR" sz="2000" b="1" dirty="0" smtClean="0"/>
              <a:t>(2021. 6. 30. </a:t>
            </a:r>
            <a:r>
              <a:rPr lang="ko-KR" altLang="en-US" sz="2000" b="1" dirty="0" smtClean="0"/>
              <a:t>개정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endParaRPr lang="ko-KR" altLang="en-US" sz="2000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90653" y="3608563"/>
            <a:ext cx="6147837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/>
              <a:t>공단 홈페이지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민원여기요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민원안내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서식자료실</a:t>
            </a:r>
            <a:endParaRPr lang="ko-KR" altLang="en-US" dirty="0"/>
          </a:p>
        </p:txBody>
      </p:sp>
      <p:sp>
        <p:nvSpPr>
          <p:cNvPr id="14" name="텍스트 개체 틀 35"/>
          <p:cNvSpPr txBox="1">
            <a:spLocks/>
          </p:cNvSpPr>
          <p:nvPr/>
        </p:nvSpPr>
        <p:spPr>
          <a:xfrm>
            <a:off x="321079" y="4383694"/>
            <a:ext cx="1499409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전화문의</a:t>
            </a:r>
          </a:p>
          <a:p>
            <a:endParaRPr lang="ko-KR" altLang="en-US" sz="2000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10050" y="4825132"/>
            <a:ext cx="4286394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 smtClean="0"/>
              <a:t>(</a:t>
            </a:r>
            <a:r>
              <a:rPr lang="ko-KR" altLang="en-US" dirty="0" smtClean="0"/>
              <a:t>고객센터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 ☎ </a:t>
            </a:r>
            <a:r>
              <a:rPr lang="en-US" altLang="ko-KR" dirty="0" smtClean="0"/>
              <a:t>1577-1000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 smtClean="0"/>
              <a:t>(</a:t>
            </a:r>
            <a:r>
              <a:rPr lang="ko-KR" altLang="en-US" dirty="0" smtClean="0"/>
              <a:t>헬프데스크</a:t>
            </a:r>
            <a:r>
              <a:rPr lang="en-US" altLang="ko-KR" dirty="0" smtClean="0"/>
              <a:t>) </a:t>
            </a:r>
            <a:r>
              <a:rPr lang="ko-KR" altLang="en-US" dirty="0"/>
              <a:t>☎ </a:t>
            </a:r>
            <a:r>
              <a:rPr lang="en-US" altLang="ko-KR" dirty="0" smtClean="0"/>
              <a:t>033 – 736 - 3398~9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dirty="0" smtClean="0"/>
              <a:t>관할지사</a:t>
            </a:r>
            <a:endParaRPr lang="ko-KR" altLang="en-US" dirty="0"/>
          </a:p>
        </p:txBody>
      </p:sp>
      <p:sp>
        <p:nvSpPr>
          <p:cNvPr id="16" name="텍스트 개체 틀 35"/>
          <p:cNvSpPr txBox="1">
            <a:spLocks/>
          </p:cNvSpPr>
          <p:nvPr/>
        </p:nvSpPr>
        <p:spPr>
          <a:xfrm>
            <a:off x="4870907" y="4386463"/>
            <a:ext cx="2103471" cy="27713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000" indent="-252000" algn="l" defTabSz="914400" rtl="0" eaLnBrk="1" latinLnBrk="1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ko-KR" altLang="en-US" sz="1900" b="0" kern="1200" spc="0" baseline="0">
                <a:solidFill>
                  <a:srgbClr val="0A2C7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온라인 게시판</a:t>
            </a:r>
          </a:p>
          <a:p>
            <a:endParaRPr lang="ko-KR" altLang="en-US" sz="2000" b="1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43253" y="4884940"/>
            <a:ext cx="3685111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/>
              <a:t>요양기관정보마당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요양비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- </a:t>
            </a:r>
            <a:r>
              <a:rPr lang="ko-KR" altLang="en-US" sz="1600" dirty="0" smtClean="0"/>
              <a:t>청구등록 또는 </a:t>
            </a:r>
            <a:r>
              <a:rPr lang="ko-KR" altLang="en-US" sz="1600" dirty="0" err="1" smtClean="0"/>
              <a:t>조회화면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우측 상단</a:t>
            </a:r>
            <a:r>
              <a:rPr lang="en-US" altLang="ko-KR" sz="1600" dirty="0" smtClean="0"/>
              <a:t>’     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‘</a:t>
            </a:r>
            <a:r>
              <a:rPr lang="ko-KR" altLang="en-US" sz="1600" dirty="0" smtClean="0"/>
              <a:t>질문하기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 버튼 이용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32637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Health Insurance Service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684377" y="2934765"/>
            <a:ext cx="5535170" cy="387798"/>
          </a:xfrm>
        </p:spPr>
        <p:txBody>
          <a:bodyPr/>
          <a:lstStyle/>
          <a:p>
            <a:r>
              <a:rPr lang="ko-KR" altLang="en-US" sz="2800" b="1" dirty="0" smtClean="0">
                <a:solidFill>
                  <a:srgbClr val="052669"/>
                </a:solidFill>
              </a:rPr>
              <a:t>준요양기관 요양비 직접청구권 부여</a:t>
            </a:r>
            <a:endParaRPr lang="ko-KR" altLang="en-US" sz="2800" b="1" dirty="0">
              <a:solidFill>
                <a:srgbClr val="052669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9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059828" y="2785615"/>
            <a:ext cx="2276264" cy="498598"/>
          </a:xfrm>
        </p:spPr>
        <p:txBody>
          <a:bodyPr/>
          <a:lstStyle/>
          <a:p>
            <a:r>
              <a:rPr lang="ko-KR" altLang="en-US" sz="3600" b="1" dirty="0"/>
              <a:t>감사합니다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369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742785"/>
            <a:ext cx="8329702" cy="232104"/>
          </a:xfrm>
        </p:spPr>
        <p:txBody>
          <a:bodyPr/>
          <a:lstStyle/>
          <a:p>
            <a:r>
              <a:rPr lang="ko-KR" altLang="en-US" sz="1700" dirty="0" smtClean="0">
                <a:solidFill>
                  <a:schemeClr val="tx1"/>
                </a:solidFill>
              </a:rPr>
              <a:t>수급자나 그 가족의 위임</a:t>
            </a:r>
            <a:r>
              <a:rPr lang="ko-KR" altLang="en-US" sz="1700" b="0" dirty="0" smtClean="0">
                <a:solidFill>
                  <a:schemeClr val="tx1"/>
                </a:solidFill>
              </a:rPr>
              <a:t>을 받은 </a:t>
            </a:r>
            <a:r>
              <a:rPr lang="ko-KR" altLang="en-US" sz="1700" dirty="0" smtClean="0">
                <a:solidFill>
                  <a:schemeClr val="tx1"/>
                </a:solidFill>
              </a:rPr>
              <a:t>준요양기관이 요양비 대리청구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직접청구</a:t>
            </a:r>
            <a:r>
              <a:rPr lang="en-US" altLang="ko-KR" sz="1700" dirty="0" smtClean="0">
                <a:solidFill>
                  <a:schemeClr val="tx1"/>
                </a:solidFill>
              </a:rPr>
              <a:t>) </a:t>
            </a:r>
            <a:r>
              <a:rPr lang="ko-KR" altLang="en-US" sz="1700" dirty="0" smtClean="0">
                <a:solidFill>
                  <a:schemeClr val="tx1"/>
                </a:solidFill>
              </a:rPr>
              <a:t>가능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9"/>
          </p:nvPr>
        </p:nvSpPr>
        <p:spPr>
          <a:xfrm>
            <a:off x="257345" y="2221222"/>
            <a:ext cx="8496300" cy="995801"/>
          </a:xfrm>
        </p:spPr>
        <p:txBody>
          <a:bodyPr/>
          <a:lstStyle/>
          <a:p>
            <a:r>
              <a:rPr lang="en-US" altLang="ko-KR" sz="1500" dirty="0" smtClean="0">
                <a:solidFill>
                  <a:schemeClr val="tx1"/>
                </a:solidFill>
              </a:rPr>
              <a:t> (</a:t>
            </a:r>
            <a:r>
              <a:rPr lang="ko-KR" altLang="en-US" sz="1500" dirty="0" smtClean="0">
                <a:solidFill>
                  <a:schemeClr val="tx1"/>
                </a:solidFill>
              </a:rPr>
              <a:t>현행</a:t>
            </a:r>
            <a:r>
              <a:rPr lang="en-US" altLang="ko-KR" sz="1500" dirty="0" smtClean="0">
                <a:solidFill>
                  <a:schemeClr val="tx1"/>
                </a:solidFill>
              </a:rPr>
              <a:t>) </a:t>
            </a:r>
            <a:r>
              <a:rPr lang="ko-KR" altLang="en-US" sz="1500" dirty="0" smtClean="0">
                <a:solidFill>
                  <a:schemeClr val="tx1"/>
                </a:solidFill>
              </a:rPr>
              <a:t>수급자나 그 가족이 신청한 경우 준요양기관에 요양비 직접지급은 가능하나</a:t>
            </a:r>
            <a:r>
              <a:rPr lang="en-US" altLang="ko-KR" sz="1500" dirty="0" smtClean="0">
                <a:solidFill>
                  <a:schemeClr val="tx1"/>
                </a:solidFill>
              </a:rPr>
              <a:t>, </a:t>
            </a:r>
          </a:p>
          <a:p>
            <a:pPr marL="576000" indent="0">
              <a:buNone/>
            </a:pPr>
            <a:r>
              <a:rPr lang="en-US" altLang="ko-KR" sz="1500" dirty="0" smtClean="0">
                <a:solidFill>
                  <a:schemeClr val="tx1"/>
                </a:solidFill>
              </a:rPr>
              <a:t>   </a:t>
            </a:r>
            <a:r>
              <a:rPr lang="ko-KR" altLang="en-US" sz="1500" dirty="0" smtClean="0">
                <a:solidFill>
                  <a:schemeClr val="tx1"/>
                </a:solidFill>
              </a:rPr>
              <a:t>약국을 제외한 일반 판매</a:t>
            </a:r>
            <a:r>
              <a:rPr lang="en-US" altLang="ko-KR" sz="1500" dirty="0" smtClean="0">
                <a:solidFill>
                  <a:schemeClr val="tx1"/>
                </a:solidFill>
              </a:rPr>
              <a:t>·</a:t>
            </a:r>
            <a:r>
              <a:rPr lang="ko-KR" altLang="en-US" sz="1500" dirty="0" smtClean="0">
                <a:solidFill>
                  <a:schemeClr val="tx1"/>
                </a:solidFill>
              </a:rPr>
              <a:t>임대업소는 청구권은 없음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marL="57600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※ (</a:t>
            </a:r>
            <a:r>
              <a:rPr lang="ko-KR" altLang="en-US" dirty="0" smtClean="0">
                <a:solidFill>
                  <a:schemeClr val="tx1"/>
                </a:solidFill>
              </a:rPr>
              <a:t>약국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수급자 등의 위임을 받아 당뇨병 소모성재료 요양비 청구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웹</a:t>
            </a:r>
            <a:r>
              <a:rPr lang="en-US" altLang="ko-KR" dirty="0" smtClean="0">
                <a:solidFill>
                  <a:schemeClr val="tx1"/>
                </a:solidFill>
              </a:rPr>
              <a:t>EDI) </a:t>
            </a:r>
            <a:r>
              <a:rPr lang="ko-KR" altLang="en-US" dirty="0" smtClean="0">
                <a:solidFill>
                  <a:schemeClr val="tx1"/>
                </a:solidFill>
              </a:rPr>
              <a:t>가능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국민건강보험법 개정</a:t>
            </a:r>
            <a:r>
              <a:rPr lang="en-US" altLang="ko-KR" sz="2000" b="1" dirty="0" smtClean="0"/>
              <a:t>(2021.6.30. </a:t>
            </a:r>
            <a:r>
              <a:rPr lang="ko-KR" altLang="en-US" sz="2000" b="1" dirty="0" smtClean="0"/>
              <a:t>시행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77068"/>
              </p:ext>
            </p:extLst>
          </p:nvPr>
        </p:nvGraphicFramePr>
        <p:xfrm>
          <a:off x="823245" y="3462689"/>
          <a:ext cx="7531046" cy="2188052"/>
        </p:xfrm>
        <a:graphic>
          <a:graphicData uri="http://schemas.openxmlformats.org/drawingml/2006/table">
            <a:tbl>
              <a:tblPr/>
              <a:tblGrid>
                <a:gridCol w="2634927">
                  <a:extLst>
                    <a:ext uri="{9D8B030D-6E8A-4147-A177-3AD203B41FA5}">
                      <a16:colId xmlns:a16="http://schemas.microsoft.com/office/drawing/2014/main" val="542598797"/>
                    </a:ext>
                  </a:extLst>
                </a:gridCol>
                <a:gridCol w="4896119">
                  <a:extLst>
                    <a:ext uri="{9D8B030D-6E8A-4147-A177-3AD203B41FA5}">
                      <a16:colId xmlns:a16="http://schemas.microsoft.com/office/drawing/2014/main" val="1524533025"/>
                    </a:ext>
                  </a:extLst>
                </a:gridCol>
              </a:tblGrid>
              <a:tr h="301340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「국민건강보험법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」 일부개정법률 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17772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호 공포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(2020.12.29.) 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ea typeface="굴림" panose="020B0600000101010101" pitchFamily="50" charset="-127"/>
                        </a:rPr>
                        <a:t>…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2021.6.30.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시행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66227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49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요양비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항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0" indent="-10668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‣</a:t>
                      </a:r>
                      <a:r>
                        <a:rPr lang="ko-KR" altLang="en-US" sz="1300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가입자나 피부양자의 위임을 받은 준요양기관이 공단에 </a:t>
                      </a:r>
                      <a:r>
                        <a:rPr lang="ko-KR" altLang="en-US" sz="1300" kern="0" spc="-2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요양비 </a:t>
                      </a:r>
                      <a:r>
                        <a:rPr lang="ko-KR" altLang="en-US" sz="1300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지급을 </a:t>
                      </a:r>
                      <a:r>
                        <a:rPr lang="ko-KR" altLang="en-US" sz="1300" kern="0" spc="-20" dirty="0" err="1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직접청구할</a:t>
                      </a:r>
                      <a:r>
                        <a:rPr lang="ko-KR" altLang="en-US" sz="1300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수 있는 근거 신설</a:t>
                      </a:r>
                      <a:endParaRPr lang="ko-KR" altLang="en-US" sz="13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212149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57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부당이득의 징수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항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0" indent="-10668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‣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속임수나 부당한 방법으로 보험급여를 받은 준요양기관에 대한 부당이득 징수 및 연대납부의무 부과 근거 마련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175286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96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조의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3(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서류의보존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항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0" indent="-15113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‣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요양비를 직접 청구한 준요양기관의 청구서류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보존의무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부여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51130" marR="0" indent="-15113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(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요양비를 지급받은 날부터 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년간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15200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104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포상금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항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0" indent="-10668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‣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속임수나 부당한 방법으로 보험급여를 받거나 수급자가 보험급여를 받게 한 준요양기관 신고 시 포상금 지급 근거 마련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628983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요양비 법령개정에 따른 청구절차 개선 전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후 비교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79577"/>
              </p:ext>
            </p:extLst>
          </p:nvPr>
        </p:nvGraphicFramePr>
        <p:xfrm>
          <a:off x="601390" y="1749483"/>
          <a:ext cx="7727964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11">
                  <a:extLst>
                    <a:ext uri="{9D8B030D-6E8A-4147-A177-3AD203B41FA5}">
                      <a16:colId xmlns:a16="http://schemas.microsoft.com/office/drawing/2014/main" val="3016641800"/>
                    </a:ext>
                  </a:extLst>
                </a:gridCol>
                <a:gridCol w="3271649">
                  <a:extLst>
                    <a:ext uri="{9D8B030D-6E8A-4147-A177-3AD203B41FA5}">
                      <a16:colId xmlns:a16="http://schemas.microsoft.com/office/drawing/2014/main" val="1232141231"/>
                    </a:ext>
                  </a:extLst>
                </a:gridCol>
                <a:gridCol w="3847804">
                  <a:extLst>
                    <a:ext uri="{9D8B030D-6E8A-4147-A177-3AD203B41FA5}">
                      <a16:colId xmlns:a16="http://schemas.microsoft.com/office/drawing/2014/main" val="3577966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구분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변경 전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변경 후</a:t>
                      </a:r>
                      <a:endParaRPr lang="ko-KR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3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청구</a:t>
                      </a:r>
                      <a:endParaRPr lang="en-US" altLang="ko-KR" sz="1500" dirty="0" smtClean="0"/>
                    </a:p>
                    <a:p>
                      <a:pPr algn="ctr" latinLnBrk="1"/>
                      <a:r>
                        <a:rPr lang="ko-KR" altLang="en-US" sz="1500" dirty="0" smtClean="0"/>
                        <a:t>주체</a:t>
                      </a:r>
                      <a:endParaRPr lang="en-US" altLang="ko-KR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+mj-ea"/>
                        <a:buAutoNum type="circleNumDbPlain"/>
                      </a:pPr>
                      <a:r>
                        <a:rPr lang="ko-KR" altLang="en-US" sz="1500" dirty="0" smtClean="0"/>
                        <a:t>수급자 또는 그 가족</a:t>
                      </a:r>
                      <a:endParaRPr lang="en-US" altLang="ko-KR" sz="1500" dirty="0" smtClean="0"/>
                    </a:p>
                    <a:p>
                      <a:pPr marL="342900" indent="-342900" latinLnBrk="1">
                        <a:buFont typeface="+mj-ea"/>
                        <a:buAutoNum type="circleNumDbPlain"/>
                      </a:pPr>
                      <a:endParaRPr lang="en-US" altLang="ko-KR" sz="1500" dirty="0" smtClean="0"/>
                    </a:p>
                    <a:p>
                      <a:pPr marL="342900" indent="-342900" latinLnBrk="1">
                        <a:buFont typeface="+mj-ea"/>
                        <a:buAutoNum type="circleNumDbPlain"/>
                      </a:pPr>
                      <a:endParaRPr lang="en-US" altLang="ko-KR" sz="1500" dirty="0" smtClean="0"/>
                    </a:p>
                    <a:p>
                      <a:pPr marL="342900" indent="-342900" latinLnBrk="1">
                        <a:buFont typeface="+mj-ea"/>
                        <a:buAutoNum type="circleNumDbPlain"/>
                      </a:pPr>
                      <a:r>
                        <a:rPr lang="ko-KR" altLang="en-US" sz="1500" dirty="0" smtClean="0"/>
                        <a:t>청구인 신청에 따라 준요양기관에 요양비 직접지급 가능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500" dirty="0" smtClean="0"/>
                        <a:t>수급자 또는 그 가족</a:t>
                      </a:r>
                      <a:r>
                        <a:rPr lang="en-US" altLang="ko-KR" sz="1500" dirty="0" smtClean="0"/>
                        <a:t>, </a:t>
                      </a:r>
                      <a:r>
                        <a:rPr lang="ko-KR" altLang="en-US" sz="1500" dirty="0" smtClean="0"/>
                        <a:t>수급자 또는 그 가족이 위임하는 경우 준요양기관</a:t>
                      </a:r>
                      <a:r>
                        <a:rPr lang="ko-KR" altLang="en-US" sz="1500" baseline="0" dirty="0" smtClean="0"/>
                        <a:t> 대리청구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직접청구</a:t>
                      </a:r>
                      <a:r>
                        <a:rPr lang="en-US" altLang="ko-KR" sz="1500" baseline="0" dirty="0" smtClean="0"/>
                        <a:t>) </a:t>
                      </a:r>
                      <a:r>
                        <a:rPr lang="ko-KR" altLang="en-US" sz="1500" baseline="0" dirty="0" smtClean="0"/>
                        <a:t>가능</a:t>
                      </a:r>
                      <a:endParaRPr lang="en-US" altLang="ko-KR" sz="1500" baseline="0" dirty="0" smtClean="0"/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삭제</a:t>
                      </a:r>
                      <a:r>
                        <a:rPr lang="en-US" altLang="ko-KR" sz="1500" baseline="0" dirty="0" smtClean="0"/>
                        <a:t>)</a:t>
                      </a:r>
                      <a:endParaRPr lang="en-US" altLang="ko-KR" sz="1500" dirty="0" smtClean="0"/>
                    </a:p>
                    <a:p>
                      <a:pPr latinLnBrk="1"/>
                      <a:endParaRPr lang="ko-KR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2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청구</a:t>
                      </a:r>
                      <a:endParaRPr lang="en-US" altLang="ko-KR" sz="1500" dirty="0" smtClean="0"/>
                    </a:p>
                    <a:p>
                      <a:pPr algn="ctr" latinLnBrk="1"/>
                      <a:r>
                        <a:rPr lang="ko-KR" altLang="en-US" sz="1500" dirty="0" smtClean="0"/>
                        <a:t>방법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500" dirty="0" smtClean="0"/>
                        <a:t>서면청구</a:t>
                      </a:r>
                      <a:r>
                        <a:rPr lang="en-US" altLang="ko-KR" sz="1500" dirty="0" smtClean="0"/>
                        <a:t>(</a:t>
                      </a:r>
                      <a:r>
                        <a:rPr lang="ko-KR" altLang="en-US" sz="1500" dirty="0" smtClean="0"/>
                        <a:t>우편</a:t>
                      </a:r>
                      <a:r>
                        <a:rPr lang="en-US" altLang="ko-KR" sz="1500" dirty="0" smtClean="0"/>
                        <a:t>, </a:t>
                      </a:r>
                      <a:r>
                        <a:rPr lang="ko-KR" altLang="en-US" sz="1500" dirty="0" smtClean="0"/>
                        <a:t>방문</a:t>
                      </a:r>
                      <a:r>
                        <a:rPr lang="en-US" altLang="ko-KR" sz="1500" dirty="0" smtClean="0"/>
                        <a:t>, </a:t>
                      </a:r>
                      <a:r>
                        <a:rPr lang="ko-KR" altLang="en-US" sz="1500" dirty="0" smtClean="0"/>
                        <a:t>팩스</a:t>
                      </a:r>
                      <a:r>
                        <a:rPr lang="en-US" altLang="ko-KR" sz="1500" dirty="0" smtClean="0"/>
                        <a:t>)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500" dirty="0" smtClean="0"/>
                        <a:t>서면청구 및 전산청구</a:t>
                      </a:r>
                      <a:r>
                        <a:rPr lang="en-US" altLang="ko-KR" sz="1500" dirty="0" smtClean="0"/>
                        <a:t>*</a:t>
                      </a:r>
                      <a:r>
                        <a:rPr lang="ko-KR" altLang="en-US" sz="1500" dirty="0" smtClean="0"/>
                        <a:t> 병행</a:t>
                      </a:r>
                      <a:endParaRPr lang="en-US" altLang="ko-KR" sz="1500" dirty="0" smtClean="0"/>
                    </a:p>
                    <a:p>
                      <a:pPr marL="0" indent="0" algn="dist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500" dirty="0" smtClean="0"/>
                        <a:t>  </a:t>
                      </a:r>
                      <a:r>
                        <a:rPr lang="en-US" altLang="ko-KR" sz="1200" spc="-150" dirty="0" smtClean="0"/>
                        <a:t>* (</a:t>
                      </a:r>
                      <a:r>
                        <a:rPr lang="ko-KR" altLang="en-US" sz="1200" spc="-150" dirty="0" smtClean="0"/>
                        <a:t>수급자</a:t>
                      </a:r>
                      <a:r>
                        <a:rPr lang="en-US" altLang="ko-KR" sz="1200" spc="-150" dirty="0" smtClean="0"/>
                        <a:t>/</a:t>
                      </a:r>
                      <a:r>
                        <a:rPr lang="ko-KR" altLang="en-US" sz="1200" spc="-150" dirty="0" smtClean="0"/>
                        <a:t>가족</a:t>
                      </a:r>
                      <a:r>
                        <a:rPr lang="en-US" altLang="ko-KR" sz="1200" spc="-150" dirty="0" smtClean="0"/>
                        <a:t>) </a:t>
                      </a:r>
                      <a:r>
                        <a:rPr lang="ko-KR" altLang="en-US" sz="1200" spc="-150" dirty="0" smtClean="0"/>
                        <a:t>홈페이지</a:t>
                      </a:r>
                      <a:r>
                        <a:rPr lang="en-US" altLang="ko-KR" sz="1200" spc="-150" dirty="0" smtClean="0"/>
                        <a:t>, (</a:t>
                      </a:r>
                      <a:r>
                        <a:rPr lang="ko-KR" altLang="en-US" sz="1200" spc="-150" dirty="0" smtClean="0"/>
                        <a:t>준요양기관</a:t>
                      </a:r>
                      <a:r>
                        <a:rPr lang="en-US" altLang="ko-KR" sz="1200" spc="-150" dirty="0" smtClean="0"/>
                        <a:t>) </a:t>
                      </a:r>
                      <a:r>
                        <a:rPr lang="ko-KR" altLang="en-US" sz="1200" spc="-150" dirty="0" smtClean="0"/>
                        <a:t>요양기관정보마당</a:t>
                      </a:r>
                      <a:endParaRPr lang="ko-KR" altLang="en-US" sz="12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8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서류</a:t>
                      </a:r>
                      <a:endParaRPr lang="en-US" altLang="ko-KR" sz="1500" dirty="0" smtClean="0"/>
                    </a:p>
                    <a:p>
                      <a:pPr algn="ctr" latinLnBrk="1"/>
                      <a:r>
                        <a:rPr lang="ko-KR" altLang="en-US" sz="1500" dirty="0" smtClean="0"/>
                        <a:t>보존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500" dirty="0" smtClean="0"/>
                        <a:t>공단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500" dirty="0" smtClean="0"/>
                        <a:t>(</a:t>
                      </a:r>
                      <a:r>
                        <a:rPr lang="ko-KR" altLang="en-US" sz="1500" dirty="0" smtClean="0"/>
                        <a:t>서면청구</a:t>
                      </a:r>
                      <a:r>
                        <a:rPr lang="en-US" altLang="ko-KR" sz="1500" dirty="0" smtClean="0"/>
                        <a:t>) </a:t>
                      </a:r>
                      <a:r>
                        <a:rPr lang="ko-KR" altLang="en-US" sz="1500" dirty="0" smtClean="0"/>
                        <a:t>공단</a:t>
                      </a:r>
                      <a:r>
                        <a:rPr lang="en-US" altLang="ko-KR" sz="1500" dirty="0" smtClean="0"/>
                        <a:t>, (</a:t>
                      </a:r>
                      <a:r>
                        <a:rPr lang="ko-KR" altLang="en-US" sz="1500" dirty="0" smtClean="0"/>
                        <a:t>전산청구</a:t>
                      </a:r>
                      <a:r>
                        <a:rPr lang="en-US" altLang="ko-KR" sz="1500" dirty="0" smtClean="0"/>
                        <a:t>) </a:t>
                      </a:r>
                      <a:r>
                        <a:rPr lang="ko-KR" altLang="en-US" sz="1500" dirty="0" smtClean="0"/>
                        <a:t>준요양기관</a:t>
                      </a:r>
                      <a:endParaRPr lang="ko-KR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586538"/>
                  </a:ext>
                </a:extLst>
              </a:tr>
            </a:tbl>
          </a:graphicData>
        </a:graphic>
      </p:graphicFrame>
      <p:sp>
        <p:nvSpPr>
          <p:cNvPr id="10" name="텍스트 개체 틀 34"/>
          <p:cNvSpPr>
            <a:spLocks noGrp="1"/>
          </p:cNvSpPr>
          <p:nvPr>
            <p:ph type="body" sz="quarter" idx="19"/>
          </p:nvPr>
        </p:nvSpPr>
        <p:spPr>
          <a:xfrm>
            <a:off x="-148544" y="4659007"/>
            <a:ext cx="8968693" cy="173348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solidFill>
                  <a:srgbClr val="FF0000"/>
                </a:solidFill>
              </a:rPr>
              <a:t> 2021. 6. 30. </a:t>
            </a:r>
            <a:r>
              <a:rPr lang="ko-KR" altLang="en-US" sz="1500" dirty="0" smtClean="0">
                <a:solidFill>
                  <a:srgbClr val="FF0000"/>
                </a:solidFill>
              </a:rPr>
              <a:t>이후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준요양기관 계좌로 요양비를 수령하려면 </a:t>
            </a:r>
            <a:r>
              <a:rPr lang="ko-KR" altLang="en-US" sz="1500" dirty="0" smtClean="0">
                <a:solidFill>
                  <a:srgbClr val="FF0000"/>
                </a:solidFill>
              </a:rPr>
              <a:t>수급자 또는 그 가족이 공단에  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 marL="576000" indent="0">
              <a:lnSpc>
                <a:spcPct val="100000"/>
              </a:lnSpc>
              <a:buNone/>
            </a:pPr>
            <a:r>
              <a:rPr lang="en-US" altLang="ko-KR" sz="1500" b="1" dirty="0" smtClean="0">
                <a:solidFill>
                  <a:srgbClr val="FF0000"/>
                </a:solidFill>
              </a:rPr>
              <a:t>  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위임장을 반드시 제출 </a:t>
            </a:r>
            <a:r>
              <a:rPr lang="ko-KR" altLang="en-US" sz="1500" dirty="0" smtClean="0">
                <a:solidFill>
                  <a:srgbClr val="FF0000"/>
                </a:solidFill>
              </a:rPr>
              <a:t>하여야 함</a:t>
            </a:r>
            <a:r>
              <a:rPr lang="en-US" altLang="ko-KR" sz="1500" dirty="0" smtClean="0">
                <a:solidFill>
                  <a:srgbClr val="FF0000"/>
                </a:solidFill>
              </a:rPr>
              <a:t>(</a:t>
            </a:r>
            <a:r>
              <a:rPr lang="ko-KR" altLang="en-US" sz="1500" dirty="0" smtClean="0">
                <a:solidFill>
                  <a:srgbClr val="FF0000"/>
                </a:solidFill>
              </a:rPr>
              <a:t>위임장 전산입력 후 요양비 지급처리</a:t>
            </a:r>
            <a:r>
              <a:rPr lang="en-US" altLang="ko-KR" sz="1500" dirty="0" smtClean="0">
                <a:solidFill>
                  <a:srgbClr val="FF0000"/>
                </a:solidFill>
              </a:rPr>
              <a:t>)</a:t>
            </a:r>
          </a:p>
          <a:p>
            <a:pPr marL="576000" indent="0">
              <a:lnSpc>
                <a:spcPct val="100000"/>
              </a:lnSpc>
              <a:buNone/>
            </a:pPr>
            <a:endParaRPr lang="en-US" altLang="ko-KR" sz="5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ko-KR" sz="1500" dirty="0">
                <a:solidFill>
                  <a:schemeClr val="tx1"/>
                </a:solidFill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</a:rPr>
              <a:t>위임장 다운로드</a:t>
            </a:r>
            <a:r>
              <a:rPr lang="en-US" altLang="ko-KR" sz="1500" dirty="0" smtClean="0">
                <a:solidFill>
                  <a:schemeClr val="tx1"/>
                </a:solidFill>
              </a:rPr>
              <a:t>) ① </a:t>
            </a:r>
            <a:r>
              <a:rPr lang="ko-KR" altLang="en-US" sz="1500" dirty="0" smtClean="0">
                <a:solidFill>
                  <a:schemeClr val="tx1"/>
                </a:solidFill>
              </a:rPr>
              <a:t>요양기관정보마당</a:t>
            </a:r>
            <a:r>
              <a:rPr lang="en-US" altLang="ko-KR" sz="1500" dirty="0" smtClean="0">
                <a:solidFill>
                  <a:schemeClr val="tx1"/>
                </a:solidFill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</a:rPr>
              <a:t>급여보장포털</a:t>
            </a:r>
            <a:r>
              <a:rPr lang="en-US" altLang="ko-KR" sz="1500" dirty="0" smtClean="0">
                <a:solidFill>
                  <a:schemeClr val="tx1"/>
                </a:solidFill>
              </a:rPr>
              <a:t>) &gt; </a:t>
            </a:r>
            <a:r>
              <a:rPr lang="ko-KR" altLang="en-US" sz="1500" dirty="0" smtClean="0">
                <a:solidFill>
                  <a:schemeClr val="tx1"/>
                </a:solidFill>
              </a:rPr>
              <a:t>공지사항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marL="576000" indent="0">
              <a:lnSpc>
                <a:spcPct val="100000"/>
              </a:lnSpc>
              <a:buClrTx/>
              <a:buNone/>
            </a:pPr>
            <a:r>
              <a:rPr lang="en-US" altLang="ko-KR" sz="1500" dirty="0" smtClean="0">
                <a:solidFill>
                  <a:schemeClr val="tx1"/>
                </a:solidFill>
              </a:rPr>
              <a:t>                           ② </a:t>
            </a:r>
            <a:r>
              <a:rPr lang="ko-KR" altLang="en-US" sz="1500" dirty="0" smtClean="0">
                <a:solidFill>
                  <a:schemeClr val="tx1"/>
                </a:solidFill>
              </a:rPr>
              <a:t>공단 홈페이지 </a:t>
            </a:r>
            <a:r>
              <a:rPr lang="en-US" altLang="ko-KR" sz="1500" dirty="0" smtClean="0">
                <a:solidFill>
                  <a:schemeClr val="tx1"/>
                </a:solidFill>
              </a:rPr>
              <a:t>&gt; </a:t>
            </a:r>
            <a:r>
              <a:rPr lang="ko-KR" altLang="en-US" sz="1500" dirty="0" smtClean="0">
                <a:solidFill>
                  <a:schemeClr val="tx1"/>
                </a:solidFill>
              </a:rPr>
              <a:t>국민과함께 </a:t>
            </a:r>
            <a:r>
              <a:rPr lang="en-US" altLang="ko-KR" sz="1500" dirty="0" smtClean="0">
                <a:solidFill>
                  <a:schemeClr val="tx1"/>
                </a:solidFill>
              </a:rPr>
              <a:t>&gt; </a:t>
            </a:r>
            <a:r>
              <a:rPr lang="ko-KR" altLang="en-US" sz="1500" dirty="0" smtClean="0">
                <a:solidFill>
                  <a:schemeClr val="tx1"/>
                </a:solidFill>
              </a:rPr>
              <a:t>뉴스</a:t>
            </a:r>
            <a:r>
              <a:rPr lang="en-US" altLang="ko-KR" sz="1500" dirty="0" smtClean="0">
                <a:solidFill>
                  <a:schemeClr val="tx1"/>
                </a:solidFill>
              </a:rPr>
              <a:t>/</a:t>
            </a:r>
            <a:r>
              <a:rPr lang="ko-KR" altLang="en-US" sz="1500" dirty="0" smtClean="0">
                <a:solidFill>
                  <a:schemeClr val="tx1"/>
                </a:solidFill>
              </a:rPr>
              <a:t>소식 </a:t>
            </a:r>
            <a:r>
              <a:rPr lang="en-US" altLang="ko-KR" sz="1500" dirty="0" smtClean="0">
                <a:solidFill>
                  <a:schemeClr val="tx1"/>
                </a:solidFill>
              </a:rPr>
              <a:t>&gt; </a:t>
            </a:r>
            <a:r>
              <a:rPr lang="ko-KR" altLang="en-US" sz="1500" dirty="0" smtClean="0">
                <a:solidFill>
                  <a:schemeClr val="tx1"/>
                </a:solidFill>
              </a:rPr>
              <a:t>공지사항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marL="576000" indent="0">
              <a:lnSpc>
                <a:spcPct val="100000"/>
              </a:lnSpc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준요양기관 위임청구 절차</a:t>
            </a:r>
            <a:endParaRPr lang="ko-KR" altLang="en-US" sz="20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524182" y="1816812"/>
            <a:ext cx="1235892" cy="1440000"/>
            <a:chOff x="168054" y="1048388"/>
            <a:chExt cx="1090179" cy="1007231"/>
          </a:xfrm>
        </p:grpSpPr>
        <p:sp>
          <p:nvSpPr>
            <p:cNvPr id="20" name="평행 사변형 19"/>
            <p:cNvSpPr/>
            <p:nvPr/>
          </p:nvSpPr>
          <p:spPr>
            <a:xfrm flipH="1">
              <a:off x="168054" y="1048388"/>
              <a:ext cx="1090179" cy="1007231"/>
            </a:xfrm>
            <a:prstGeom prst="parallelogram">
              <a:avLst>
                <a:gd name="adj" fmla="val 0"/>
              </a:avLst>
            </a:prstGeom>
            <a:solidFill>
              <a:srgbClr val="052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684" y="1416110"/>
              <a:ext cx="1009884" cy="3314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sz="1700" b="0" dirty="0" smtClean="0">
                  <a:solidFill>
                    <a:prstClr val="white"/>
                  </a:solidFill>
                  <a:latin typeface="+mj-lt"/>
                  <a:ea typeface="KoPub돋움체 Bold" pitchFamily="2" charset="-127"/>
                  <a:cs typeface="Tahoma" panose="020B0604030504040204" pitchFamily="34" charset="0"/>
                </a:rPr>
                <a:t>수급자</a:t>
              </a:r>
              <a:r>
                <a:rPr lang="en-US" altLang="ko-KR" sz="1700" b="0" dirty="0" smtClean="0">
                  <a:solidFill>
                    <a:prstClr val="white"/>
                  </a:solidFill>
                  <a:latin typeface="+mj-lt"/>
                  <a:ea typeface="KoPub돋움체 Bold" pitchFamily="2" charset="-127"/>
                  <a:cs typeface="Tahoma" panose="020B0604030504040204" pitchFamily="34" charset="0"/>
                </a:rPr>
                <a:t>, </a:t>
              </a:r>
              <a:r>
                <a:rPr lang="ko-KR" altLang="en-US" sz="1700" b="0" dirty="0" smtClean="0">
                  <a:solidFill>
                    <a:prstClr val="white"/>
                  </a:solidFill>
                  <a:latin typeface="+mj-lt"/>
                  <a:ea typeface="KoPub돋움체 Bold" pitchFamily="2" charset="-127"/>
                  <a:cs typeface="Tahoma" panose="020B0604030504040204" pitchFamily="34" charset="0"/>
                </a:rPr>
                <a:t>가족</a:t>
              </a:r>
              <a:endParaRPr lang="en-US" altLang="ko-KR" sz="1700" b="0" dirty="0" smtClean="0">
                <a:solidFill>
                  <a:prstClr val="white"/>
                </a:solidFill>
                <a:latin typeface="+mj-lt"/>
                <a:ea typeface="KoPub돋움체 Bold" pitchFamily="2" charset="-127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8386" y="1819030"/>
            <a:ext cx="6721712" cy="14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dirty="0" smtClean="0"/>
              <a:t>준요양기관에 요양비 청구를 위임한다는 위임장을 공단에 제출</a:t>
            </a:r>
            <a:endParaRPr lang="en-US" altLang="ko-KR" sz="1500" dirty="0" smtClean="0"/>
          </a:p>
          <a:p>
            <a:endParaRPr lang="en-US" altLang="ko-KR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dirty="0" smtClean="0"/>
              <a:t>(</a:t>
            </a:r>
            <a:r>
              <a:rPr lang="ko-KR" altLang="en-US" sz="1500" dirty="0" smtClean="0"/>
              <a:t>위임하는 사람</a:t>
            </a:r>
            <a:r>
              <a:rPr lang="en-US" altLang="ko-KR" sz="1500" dirty="0" smtClean="0"/>
              <a:t>) ① </a:t>
            </a:r>
            <a:r>
              <a:rPr lang="ko-KR" altLang="en-US" sz="1500" dirty="0" smtClean="0"/>
              <a:t>수급자 본인</a:t>
            </a:r>
            <a:r>
              <a:rPr lang="en-US" altLang="ko-KR" sz="1500" dirty="0" smtClean="0"/>
              <a:t>, ② </a:t>
            </a:r>
            <a:r>
              <a:rPr lang="ko-KR" altLang="en-US" sz="1500" dirty="0" smtClean="0"/>
              <a:t>수급자와 건강보험증을 같이 하거나 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 </a:t>
            </a:r>
            <a:r>
              <a:rPr lang="ko-KR" altLang="en-US" sz="1500" dirty="0" smtClean="0"/>
              <a:t>주민등록이 같이 되어 있는 배우자 및 직계존비속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형제자매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직계비속의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 </a:t>
            </a:r>
            <a:r>
              <a:rPr lang="ko-KR" altLang="en-US" sz="1500" dirty="0" smtClean="0"/>
              <a:t>배우자</a:t>
            </a:r>
            <a:r>
              <a:rPr lang="en-US" altLang="ko-KR" sz="1500" dirty="0" smtClean="0"/>
              <a:t>, ③ </a:t>
            </a:r>
            <a:r>
              <a:rPr lang="ko-KR" altLang="en-US" sz="1500" dirty="0" smtClean="0"/>
              <a:t>법정대리인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수급자가 제한능력자인 경우</a:t>
            </a:r>
            <a:r>
              <a:rPr lang="en-US" altLang="ko-KR" sz="1500" dirty="0" smtClean="0"/>
              <a:t>)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24182" y="3547222"/>
            <a:ext cx="1235892" cy="756000"/>
            <a:chOff x="168054" y="1048388"/>
            <a:chExt cx="1090179" cy="1007231"/>
          </a:xfrm>
        </p:grpSpPr>
        <p:sp>
          <p:nvSpPr>
            <p:cNvPr id="25" name="평행 사변형 24"/>
            <p:cNvSpPr/>
            <p:nvPr/>
          </p:nvSpPr>
          <p:spPr>
            <a:xfrm flipH="1">
              <a:off x="168054" y="1048388"/>
              <a:ext cx="1090179" cy="1007231"/>
            </a:xfrm>
            <a:prstGeom prst="parallelogram">
              <a:avLst>
                <a:gd name="adj" fmla="val 0"/>
              </a:avLst>
            </a:prstGeom>
            <a:solidFill>
              <a:srgbClr val="052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9024" y="1324948"/>
              <a:ext cx="689209" cy="213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sz="1700" b="0" dirty="0" smtClean="0">
                  <a:solidFill>
                    <a:prstClr val="white"/>
                  </a:solidFill>
                  <a:latin typeface="+mj-lt"/>
                  <a:ea typeface="KoPub돋움체 Bold" pitchFamily="2" charset="-127"/>
                  <a:cs typeface="Tahoma" panose="020B0604030504040204" pitchFamily="34" charset="0"/>
                </a:rPr>
                <a:t>공단</a:t>
              </a:r>
              <a:endParaRPr lang="en-US" altLang="ko-KR" sz="1700" b="0" dirty="0" smtClean="0">
                <a:solidFill>
                  <a:prstClr val="white"/>
                </a:solidFill>
                <a:latin typeface="+mj-lt"/>
                <a:ea typeface="KoPub돋움체 Bold" pitchFamily="2" charset="-127"/>
                <a:cs typeface="Tahoma" panose="020B060403050404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28386" y="3555534"/>
            <a:ext cx="6721712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dirty="0" smtClean="0"/>
              <a:t>위임장 접수 및 전산입력</a:t>
            </a:r>
            <a:endParaRPr lang="en-US" altLang="ko-KR" sz="1500" dirty="0" smtClean="0"/>
          </a:p>
          <a:p>
            <a:endParaRPr lang="en-US" altLang="ko-KR" sz="105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dirty="0" smtClean="0"/>
              <a:t>우편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팩스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방문 접수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전산신청 불가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524183" y="4593088"/>
            <a:ext cx="1270048" cy="756000"/>
            <a:chOff x="168054" y="1048388"/>
            <a:chExt cx="1120308" cy="1007231"/>
          </a:xfrm>
        </p:grpSpPr>
        <p:sp>
          <p:nvSpPr>
            <p:cNvPr id="30" name="평행 사변형 29"/>
            <p:cNvSpPr/>
            <p:nvPr/>
          </p:nvSpPr>
          <p:spPr>
            <a:xfrm flipH="1">
              <a:off x="168054" y="1048388"/>
              <a:ext cx="1090179" cy="1007231"/>
            </a:xfrm>
            <a:prstGeom prst="parallelogram">
              <a:avLst>
                <a:gd name="adj" fmla="val 0"/>
              </a:avLst>
            </a:prstGeom>
            <a:solidFill>
              <a:srgbClr val="052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3886" y="1350557"/>
              <a:ext cx="984476" cy="402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sz="1700" b="0" smtClean="0">
                  <a:solidFill>
                    <a:prstClr val="white"/>
                  </a:solidFill>
                  <a:latin typeface="+mj-lt"/>
                  <a:ea typeface="KoPub돋움체 Bold" pitchFamily="2" charset="-127"/>
                  <a:cs typeface="Tahoma" panose="020B0604030504040204" pitchFamily="34" charset="0"/>
                </a:rPr>
                <a:t>준요양기관</a:t>
              </a:r>
              <a:endParaRPr lang="en-US" altLang="ko-KR" sz="1700" b="0" dirty="0" smtClean="0">
                <a:solidFill>
                  <a:prstClr val="white"/>
                </a:solidFill>
                <a:latin typeface="+mj-lt"/>
                <a:ea typeface="KoPub돋움체 Bold" pitchFamily="2" charset="-127"/>
                <a:cs typeface="Tahoma" panose="020B060403050404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28386" y="4601399"/>
            <a:ext cx="6783599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dirty="0" smtClean="0"/>
              <a:t>위임을 받은 경우에만 직접청구 가능</a:t>
            </a:r>
            <a:endParaRPr lang="en-US" altLang="ko-KR" sz="1500" dirty="0" smtClean="0"/>
          </a:p>
          <a:p>
            <a:endParaRPr lang="en-US" altLang="ko-KR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dirty="0" smtClean="0"/>
              <a:t>전산청구 또는 서면청구</a:t>
            </a:r>
            <a:endParaRPr lang="ko-KR" alt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532082" y="5618998"/>
            <a:ext cx="8087803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 smtClean="0"/>
              <a:t>(</a:t>
            </a:r>
            <a:r>
              <a:rPr lang="ko-KR" altLang="en-US" sz="1500" dirty="0" smtClean="0"/>
              <a:t>관련근거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국민건강보험법 시행규칙 제</a:t>
            </a:r>
            <a:r>
              <a:rPr lang="en-US" altLang="ko-KR" sz="1500" dirty="0" smtClean="0"/>
              <a:t>23</a:t>
            </a:r>
            <a:r>
              <a:rPr lang="ko-KR" altLang="en-US" sz="1500" dirty="0" smtClean="0"/>
              <a:t>조</a:t>
            </a:r>
            <a:endParaRPr lang="en-US" altLang="ko-KR" sz="1500" dirty="0" smtClean="0"/>
          </a:p>
        </p:txBody>
      </p:sp>
    </p:spTree>
    <p:extLst>
      <p:ext uri="{BB962C8B-B14F-4D97-AF65-F5344CB8AC3E}">
        <p14:creationId xmlns:p14="http://schemas.microsoft.com/office/powerpoint/2010/main" val="39919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65658" y="1684594"/>
            <a:ext cx="8329702" cy="23210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신청서식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 지급 청구 위임장</a:t>
            </a:r>
            <a:endParaRPr lang="ko-KR" altLang="en-US" b="0" dirty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제출 안내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2132107"/>
            <a:ext cx="8412830" cy="62209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구비서류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</a:t>
            </a:r>
            <a:r>
              <a:rPr lang="ko-KR" altLang="en-US" b="0" dirty="0" smtClean="0">
                <a:solidFill>
                  <a:schemeClr val="tx1"/>
                </a:solidFill>
              </a:rPr>
              <a:t>위임하는 사람의 신분증 사본 </a:t>
            </a:r>
            <a:r>
              <a:rPr lang="en-US" altLang="ko-KR" b="0" dirty="0" smtClean="0">
                <a:solidFill>
                  <a:schemeClr val="tx1"/>
                </a:solidFill>
              </a:rPr>
              <a:t>1</a:t>
            </a:r>
            <a:r>
              <a:rPr lang="ko-KR" altLang="en-US" b="0" dirty="0" smtClean="0">
                <a:solidFill>
                  <a:schemeClr val="tx1"/>
                </a:solidFill>
              </a:rPr>
              <a:t>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</a:t>
            </a:r>
            <a:r>
              <a:rPr lang="ko-KR" altLang="en-US" b="0" dirty="0" smtClean="0">
                <a:solidFill>
                  <a:schemeClr val="tx1"/>
                </a:solidFill>
              </a:rPr>
              <a:t> 위임받는 준요양기관 대표자 신분증 사본 또는 사업자등록증 사본 </a:t>
            </a:r>
            <a:r>
              <a:rPr lang="en-US" altLang="ko-KR" b="0" dirty="0" smtClean="0">
                <a:solidFill>
                  <a:schemeClr val="tx1"/>
                </a:solidFill>
              </a:rPr>
              <a:t>1</a:t>
            </a:r>
            <a:r>
              <a:rPr lang="ko-KR" altLang="en-US" b="0" dirty="0">
                <a:solidFill>
                  <a:schemeClr val="tx1"/>
                </a:solidFill>
              </a:rPr>
              <a:t>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>
              <a:solidFill>
                <a:schemeClr val="tx1"/>
              </a:solidFill>
            </a:endParaRPr>
          </a:p>
          <a:p>
            <a:endParaRPr lang="en-US" altLang="ko-KR" b="0" dirty="0" smtClean="0">
              <a:solidFill>
                <a:schemeClr val="tx1"/>
              </a:solidFill>
            </a:endParaRPr>
          </a:p>
          <a:p>
            <a:endParaRPr lang="ko-KR" altLang="en-US" b="0" dirty="0">
              <a:solidFill>
                <a:schemeClr val="tx1"/>
              </a:solidFill>
            </a:endParaRPr>
          </a:p>
        </p:txBody>
      </p:sp>
      <p:sp>
        <p:nvSpPr>
          <p:cNvPr id="1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3193176"/>
            <a:ext cx="8329702" cy="23210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제출방법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수급자 또는 가족이 공단 지사로 우편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팩스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방문 제출</a:t>
            </a:r>
            <a:endParaRPr lang="en-US" altLang="ko-KR" b="0" dirty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  ※ </a:t>
            </a:r>
            <a:r>
              <a:rPr lang="ko-KR" altLang="en-US" b="0" dirty="0" smtClean="0">
                <a:solidFill>
                  <a:schemeClr val="tx1"/>
                </a:solidFill>
              </a:rPr>
              <a:t>전산신청 불가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위임장 제출 후 위임정보가 공단 전산에 입력</a:t>
            </a:r>
            <a:r>
              <a:rPr lang="ko-KR" altLang="en-US" b="0" dirty="0" smtClean="0">
                <a:solidFill>
                  <a:schemeClr val="tx1"/>
                </a:solidFill>
              </a:rPr>
              <a:t>되어 있어야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     </a:t>
            </a:r>
            <a:r>
              <a:rPr lang="ko-KR" altLang="en-US" dirty="0" smtClean="0">
                <a:solidFill>
                  <a:schemeClr val="tx1"/>
                </a:solidFill>
              </a:rPr>
              <a:t>준요양기관이 요양비 대리청구 가능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5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4" y="4254478"/>
            <a:ext cx="8687151" cy="231257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위임내역확인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준요양기관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수급자 및 가족은 인증서 로그인 후 조회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(</a:t>
            </a:r>
            <a:r>
              <a:rPr lang="ko-KR" altLang="en-US" b="0" dirty="0" smtClean="0">
                <a:solidFill>
                  <a:schemeClr val="tx1"/>
                </a:solidFill>
              </a:rPr>
              <a:t>준요양기관</a:t>
            </a:r>
            <a:r>
              <a:rPr lang="en-US" altLang="ko-KR" b="0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요양기관정보마당</a:t>
            </a:r>
            <a:r>
              <a:rPr lang="en-US" altLang="ko-KR" b="0" dirty="0" smtClean="0">
                <a:solidFill>
                  <a:schemeClr val="tx1"/>
                </a:solidFill>
              </a:rPr>
              <a:t>(https</a:t>
            </a:r>
            <a:r>
              <a:rPr lang="en-US" altLang="ko-KR" b="0" dirty="0">
                <a:solidFill>
                  <a:schemeClr val="tx1"/>
                </a:solidFill>
              </a:rPr>
              <a:t>://</a:t>
            </a:r>
            <a:r>
              <a:rPr lang="en-US" altLang="ko-KR" b="0" dirty="0" smtClean="0">
                <a:solidFill>
                  <a:schemeClr val="tx1"/>
                </a:solidFill>
              </a:rPr>
              <a:t>medicare.nhis.or.kr) </a:t>
            </a:r>
            <a:r>
              <a:rPr lang="en-US" altLang="ko-KR" b="0" dirty="0">
                <a:solidFill>
                  <a:schemeClr val="tx1"/>
                </a:solidFill>
              </a:rPr>
              <a:t>&gt; </a:t>
            </a:r>
            <a:r>
              <a:rPr lang="ko-KR" altLang="en-US" b="0" dirty="0">
                <a:solidFill>
                  <a:schemeClr val="tx1"/>
                </a:solidFill>
              </a:rPr>
              <a:t>요양비 </a:t>
            </a:r>
            <a:r>
              <a:rPr lang="en-US" altLang="ko-KR" b="0" dirty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</a:rPr>
              <a:t>내역조회</a:t>
            </a:r>
            <a:endParaRPr lang="en-US" altLang="ko-KR" b="0" dirty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(</a:t>
            </a:r>
            <a:r>
              <a:rPr lang="ko-KR" altLang="en-US" b="0" dirty="0" smtClean="0">
                <a:solidFill>
                  <a:schemeClr val="tx1"/>
                </a:solidFill>
              </a:rPr>
              <a:t>수급자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가족</a:t>
            </a:r>
            <a:r>
              <a:rPr lang="en-US" altLang="ko-KR" b="0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공단 홈페이지</a:t>
            </a:r>
            <a:r>
              <a:rPr lang="en-US" altLang="ko-KR" b="0" dirty="0" smtClean="0">
                <a:solidFill>
                  <a:schemeClr val="tx1"/>
                </a:solidFill>
              </a:rPr>
              <a:t>(https://www.nhis.or.kr) &gt; </a:t>
            </a:r>
            <a:r>
              <a:rPr lang="ko-KR" altLang="en-US" b="0" dirty="0" smtClean="0">
                <a:solidFill>
                  <a:schemeClr val="tx1"/>
                </a:solidFill>
              </a:rPr>
              <a:t>민원여기요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개인민원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</a:p>
          <a:p>
            <a:pPr marL="360000" indent="0" algn="just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</a:rPr>
              <a:t>보험급여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 </a:t>
            </a:r>
            <a:r>
              <a:rPr lang="en-US" altLang="ko-KR" b="0" dirty="0" smtClean="0">
                <a:solidFill>
                  <a:schemeClr val="tx1"/>
                </a:solidFill>
              </a:rPr>
              <a:t>&gt;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요양비청구위임내역조회 </a:t>
            </a:r>
            <a:r>
              <a:rPr lang="en-US" altLang="ko-KR" b="0" dirty="0" smtClean="0">
                <a:solidFill>
                  <a:schemeClr val="tx1"/>
                </a:solidFill>
              </a:rPr>
              <a:t>&gt; ‘</a:t>
            </a:r>
            <a:r>
              <a:rPr lang="ko-KR" altLang="en-US" b="0" dirty="0" smtClean="0">
                <a:solidFill>
                  <a:schemeClr val="tx1"/>
                </a:solidFill>
              </a:rPr>
              <a:t>요양비청구위임내역</a:t>
            </a:r>
            <a:r>
              <a:rPr lang="en-US" altLang="ko-KR" b="0" dirty="0" smtClean="0">
                <a:solidFill>
                  <a:schemeClr val="tx1"/>
                </a:solidFill>
              </a:rPr>
              <a:t>’ </a:t>
            </a:r>
            <a:r>
              <a:rPr lang="ko-KR" altLang="en-US" b="0" dirty="0" smtClean="0">
                <a:solidFill>
                  <a:schemeClr val="tx1"/>
                </a:solidFill>
              </a:rPr>
              <a:t>바로가기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 algn="just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※ </a:t>
            </a:r>
            <a:r>
              <a:rPr lang="ko-KR" altLang="en-US" b="0" dirty="0" smtClean="0">
                <a:solidFill>
                  <a:schemeClr val="tx1"/>
                </a:solidFill>
              </a:rPr>
              <a:t>모바일앱</a:t>
            </a:r>
            <a:r>
              <a:rPr lang="en-US" altLang="ko-KR" b="0" dirty="0" smtClean="0">
                <a:solidFill>
                  <a:schemeClr val="tx1"/>
                </a:solidFill>
              </a:rPr>
              <a:t>(The</a:t>
            </a:r>
            <a:r>
              <a:rPr lang="ko-KR" altLang="en-US" b="0" dirty="0" smtClean="0">
                <a:solidFill>
                  <a:schemeClr val="tx1"/>
                </a:solidFill>
              </a:rPr>
              <a:t>건강보험</a:t>
            </a:r>
            <a:r>
              <a:rPr lang="en-US" altLang="ko-KR" b="0" dirty="0" smtClean="0">
                <a:solidFill>
                  <a:schemeClr val="tx1"/>
                </a:solidFill>
              </a:rPr>
              <a:t>)</a:t>
            </a:r>
            <a:r>
              <a:rPr lang="ko-KR" altLang="en-US" b="0" dirty="0" smtClean="0">
                <a:solidFill>
                  <a:schemeClr val="tx1"/>
                </a:solidFill>
              </a:rPr>
              <a:t>으로도 확인 가능</a:t>
            </a:r>
            <a:r>
              <a:rPr lang="en-US" altLang="ko-KR" b="0" dirty="0" smtClean="0">
                <a:solidFill>
                  <a:schemeClr val="tx1"/>
                </a:solidFill>
              </a:rPr>
              <a:t>  </a:t>
            </a:r>
            <a:endParaRPr lang="en-US" altLang="ko-K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1717846"/>
            <a:ext cx="8329702" cy="2047669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위임기간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최장 </a:t>
            </a:r>
            <a:r>
              <a:rPr lang="en-US" altLang="ko-KR" b="0" dirty="0" smtClean="0">
                <a:solidFill>
                  <a:schemeClr val="tx1"/>
                </a:solidFill>
              </a:rPr>
              <a:t>2</a:t>
            </a:r>
            <a:r>
              <a:rPr lang="ko-KR" altLang="en-US" b="0" dirty="0" smtClean="0">
                <a:solidFill>
                  <a:schemeClr val="tx1"/>
                </a:solidFill>
              </a:rPr>
              <a:t>년 가능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··· 2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년 만료 후 자동해지 되므로 갱신신청 필요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- 1</a:t>
            </a:r>
            <a:r>
              <a:rPr lang="ko-KR" altLang="en-US" b="0" dirty="0" smtClean="0">
                <a:solidFill>
                  <a:schemeClr val="tx1"/>
                </a:solidFill>
              </a:rPr>
              <a:t>개의 요양비 종별에 대해 다수의 기관에 중복위임 가능</a:t>
            </a:r>
            <a:r>
              <a:rPr lang="en-US" altLang="ko-KR" b="0" dirty="0" smtClean="0">
                <a:solidFill>
                  <a:schemeClr val="tx1"/>
                </a:solidFill>
              </a:rPr>
              <a:t>. </a:t>
            </a:r>
            <a:r>
              <a:rPr lang="ko-KR" altLang="en-US" b="0" dirty="0" smtClean="0">
                <a:solidFill>
                  <a:schemeClr val="tx1"/>
                </a:solidFill>
              </a:rPr>
              <a:t>다만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시스템 오픈 시</a:t>
            </a:r>
            <a:r>
              <a:rPr lang="en-US" altLang="ko-KR" b="0" dirty="0" smtClean="0">
                <a:solidFill>
                  <a:schemeClr val="tx1"/>
                </a:solidFill>
              </a:rPr>
              <a:t>(6.30.)</a:t>
            </a: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</a:rPr>
              <a:t>중복위임 처리 되지 않으며</a:t>
            </a:r>
            <a:r>
              <a:rPr lang="en-US" altLang="ko-KR" b="0" dirty="0" smtClean="0">
                <a:solidFill>
                  <a:schemeClr val="tx1"/>
                </a:solidFill>
              </a:rPr>
              <a:t>, 8</a:t>
            </a:r>
            <a:r>
              <a:rPr lang="ko-KR" altLang="en-US" b="0" dirty="0" smtClean="0">
                <a:solidFill>
                  <a:schemeClr val="tx1"/>
                </a:solidFill>
              </a:rPr>
              <a:t>월 중 프로그램 수정 예정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 smtClean="0">
                <a:solidFill>
                  <a:schemeClr val="tx1"/>
                </a:solidFill>
              </a:rPr>
              <a:t>    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※ (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예시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홍ㅇㅇ이 당뇨병 소모성재료에 대해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A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약국 및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B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약국에 중복 위임 가능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 </a:t>
            </a:r>
          </a:p>
          <a:p>
            <a:pPr marL="360000" indent="0">
              <a:buNone/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- </a:t>
            </a:r>
            <a:r>
              <a:rPr lang="en-US" altLang="ko-KR" b="0" dirty="0" smtClean="0">
                <a:solidFill>
                  <a:schemeClr val="tx1"/>
                </a:solidFill>
              </a:rPr>
              <a:t>1</a:t>
            </a:r>
            <a:r>
              <a:rPr lang="ko-KR" altLang="en-US" b="0" dirty="0" smtClean="0">
                <a:solidFill>
                  <a:schemeClr val="tx1"/>
                </a:solidFill>
              </a:rPr>
              <a:t>개의 기관에 대해 여러 종류의 요양비 청구위임 가능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sz="1400" b="0" dirty="0" smtClean="0">
                <a:solidFill>
                  <a:schemeClr val="tx1"/>
                </a:solidFill>
              </a:rPr>
              <a:t>      ※ </a:t>
            </a:r>
            <a:r>
              <a:rPr lang="en-US" altLang="ko-KR" sz="1400" b="0" dirty="0">
                <a:solidFill>
                  <a:schemeClr val="tx1"/>
                </a:solidFill>
              </a:rPr>
              <a:t>(</a:t>
            </a:r>
            <a:r>
              <a:rPr lang="ko-KR" altLang="en-US" sz="1400" b="0" dirty="0">
                <a:solidFill>
                  <a:schemeClr val="tx1"/>
                </a:solidFill>
              </a:rPr>
              <a:t>예시</a:t>
            </a:r>
            <a:r>
              <a:rPr lang="en-US" altLang="ko-KR" sz="1400" b="0" dirty="0">
                <a:solidFill>
                  <a:schemeClr val="tx1"/>
                </a:solidFill>
              </a:rPr>
              <a:t>) </a:t>
            </a:r>
            <a:r>
              <a:rPr lang="ko-KR" altLang="en-US" sz="1400" b="0" dirty="0">
                <a:solidFill>
                  <a:schemeClr val="tx1"/>
                </a:solidFill>
              </a:rPr>
              <a:t>홍ㅇㅇ이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A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기관에 당뇨병 소모성재료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0" dirty="0" smtClean="0">
                <a:solidFill>
                  <a:schemeClr val="tx1"/>
                </a:solidFill>
              </a:rPr>
              <a:t>연속혈당측정기 등 중복 위임 가능</a:t>
            </a:r>
            <a:endParaRPr lang="en-US" altLang="ko-KR" sz="1400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제출 안내</a:t>
            </a:r>
            <a:endParaRPr lang="ko-KR" altLang="en-US" sz="2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7388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257345" y="3889257"/>
            <a:ext cx="8462706" cy="951369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청구서류 보관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</a:rPr>
              <a:t>위임청구한 준요양기관은 처방전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세금계산서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현금영수증</a:t>
            </a:r>
            <a:r>
              <a:rPr lang="en-US" altLang="ko-KR" b="0" dirty="0" smtClean="0">
                <a:solidFill>
                  <a:schemeClr val="tx1"/>
                </a:solidFill>
              </a:rPr>
              <a:t>(</a:t>
            </a:r>
            <a:r>
              <a:rPr lang="ko-KR" altLang="en-US" b="0" dirty="0" smtClean="0">
                <a:solidFill>
                  <a:schemeClr val="tx1"/>
                </a:solidFill>
              </a:rPr>
              <a:t>신용카드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 smtClean="0">
                <a:solidFill>
                  <a:schemeClr val="tx1"/>
                </a:solidFill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</a:rPr>
              <a:t>매출전표</a:t>
            </a:r>
            <a:r>
              <a:rPr lang="en-US" altLang="ko-KR" b="0" dirty="0" smtClean="0">
                <a:solidFill>
                  <a:schemeClr val="tx1"/>
                </a:solidFill>
              </a:rPr>
              <a:t>), </a:t>
            </a:r>
            <a:r>
              <a:rPr lang="ko-KR" altLang="en-US" b="0" dirty="0" smtClean="0">
                <a:solidFill>
                  <a:schemeClr val="tx1"/>
                </a:solidFill>
              </a:rPr>
              <a:t>표준계약서 등을 청구일자 및 청구순서대로 편철하여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smtClean="0">
                <a:solidFill>
                  <a:schemeClr val="tx1"/>
                </a:solidFill>
              </a:rPr>
              <a:t>요양비를 지급받은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marL="360000" indent="0">
              <a:buNone/>
            </a:pP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</a:rPr>
              <a:t>  </a:t>
            </a:r>
            <a:r>
              <a:rPr lang="ko-KR" altLang="en-US" b="0" dirty="0" smtClean="0">
                <a:solidFill>
                  <a:schemeClr val="tx1"/>
                </a:solidFill>
              </a:rPr>
              <a:t>날부터 </a:t>
            </a:r>
            <a:r>
              <a:rPr lang="en-US" altLang="ko-KR" b="0" dirty="0" smtClean="0">
                <a:solidFill>
                  <a:schemeClr val="tx1"/>
                </a:solidFill>
              </a:rPr>
              <a:t>3</a:t>
            </a:r>
            <a:r>
              <a:rPr lang="ko-KR" altLang="en-US" b="0" dirty="0" smtClean="0">
                <a:solidFill>
                  <a:schemeClr val="tx1"/>
                </a:solidFill>
              </a:rPr>
              <a:t>년간 보관</a:t>
            </a:r>
            <a:endParaRPr lang="en-US" altLang="ko-K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50039"/>
          </a:xfrm>
        </p:spPr>
        <p:txBody>
          <a:bodyPr/>
          <a:lstStyle/>
          <a:p>
            <a:r>
              <a:rPr lang="ko-KR" altLang="en-US" sz="2200" b="1" dirty="0" smtClean="0"/>
              <a:t>준요양기관 요양비 직접청구권 부여</a:t>
            </a:r>
            <a:endParaRPr lang="ko-KR" altLang="en-US" sz="2200" b="1" dirty="0"/>
          </a:p>
        </p:txBody>
      </p:sp>
      <p:sp>
        <p:nvSpPr>
          <p:cNvPr id="36" name="텍스트 개체 틀 3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sz="2000" b="1" dirty="0" smtClean="0"/>
              <a:t>위임장 작성 방법</a:t>
            </a:r>
            <a:endParaRPr lang="ko-KR" altLang="en-US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289" y="3462689"/>
            <a:ext cx="6874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62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5116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5" y="1610931"/>
            <a:ext cx="7920000" cy="48270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26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피티원시안포멧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5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13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12279</TotalTime>
  <Words>1533</Words>
  <Application>Microsoft Office PowerPoint</Application>
  <PresentationFormat>화면 슬라이드 쇼(4:3)</PresentationFormat>
  <Paragraphs>253</Paragraphs>
  <Slides>30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30</vt:i4>
      </vt:variant>
    </vt:vector>
  </HeadingPairs>
  <TitlesOfParts>
    <vt:vector size="43" baseType="lpstr">
      <vt:lpstr>맑은 고딕</vt:lpstr>
      <vt:lpstr>Arial</vt:lpstr>
      <vt:lpstr>Tw Cen MT</vt:lpstr>
      <vt:lpstr>Wingdings</vt:lpstr>
      <vt:lpstr>Tahoma</vt:lpstr>
      <vt:lpstr>KoPub돋움체 Bold</vt:lpstr>
      <vt:lpstr>굴림</vt:lpstr>
      <vt:lpstr>KoPub돋움체 Medium</vt:lpstr>
      <vt:lpstr>Calibri</vt:lpstr>
      <vt:lpstr>피티원시안포멧</vt:lpstr>
      <vt:lpstr>4_Office 테마</vt:lpstr>
      <vt:lpstr>2_Office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국민건강보험공단 표준템플릿 및 디자인요소 개발</dc:title>
  <dc:subject>표준템플릿</dc:subject>
  <dc:creator>pt1</dc:creator>
  <cp:keywords>pt1</cp:keywords>
  <cp:lastModifiedBy>user</cp:lastModifiedBy>
  <cp:revision>1007</cp:revision>
  <cp:lastPrinted>2019-09-24T09:42:49Z</cp:lastPrinted>
  <dcterms:created xsi:type="dcterms:W3CDTF">2019-08-26T04:46:40Z</dcterms:created>
  <dcterms:modified xsi:type="dcterms:W3CDTF">2021-06-26T04:20:27Z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C:\Users\alvin\Desktop\국민건강보험공단 표준템플릿 및 디자인요소 개발\ppt\프레젠테이션1.pptx</vt:lpwstr>
  </property>
</Properties>
</file>