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>
        <p:scale>
          <a:sx n="100" d="100"/>
          <a:sy n="100" d="100"/>
        </p:scale>
        <p:origin x="990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B39B5-437A-4870-A482-67D17F536327}" type="datetimeFigureOut">
              <a:rPr lang="ko-KR" altLang="en-US" smtClean="0"/>
              <a:t>2021-08-31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CCC2-1D7B-4DE1-8B8B-CB670354C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9664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B39B5-437A-4870-A482-67D17F536327}" type="datetimeFigureOut">
              <a:rPr lang="ko-KR" altLang="en-US" smtClean="0"/>
              <a:t>2021-08-31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CCC2-1D7B-4DE1-8B8B-CB670354C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9012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B39B5-437A-4870-A482-67D17F536327}" type="datetimeFigureOut">
              <a:rPr lang="ko-KR" altLang="en-US" smtClean="0"/>
              <a:t>2021-08-31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CCC2-1D7B-4DE1-8B8B-CB670354C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2645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B39B5-437A-4870-A482-67D17F536327}" type="datetimeFigureOut">
              <a:rPr lang="ko-KR" altLang="en-US" smtClean="0"/>
              <a:t>2021-08-31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CCC2-1D7B-4DE1-8B8B-CB670354C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7879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B39B5-437A-4870-A482-67D17F536327}" type="datetimeFigureOut">
              <a:rPr lang="ko-KR" altLang="en-US" smtClean="0"/>
              <a:t>2021-08-31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CCC2-1D7B-4DE1-8B8B-CB670354C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5832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B39B5-437A-4870-A482-67D17F536327}" type="datetimeFigureOut">
              <a:rPr lang="ko-KR" altLang="en-US" smtClean="0"/>
              <a:t>2021-08-31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CCC2-1D7B-4DE1-8B8B-CB670354C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9767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B39B5-437A-4870-A482-67D17F536327}" type="datetimeFigureOut">
              <a:rPr lang="ko-KR" altLang="en-US" smtClean="0"/>
              <a:t>2021-08-31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CCC2-1D7B-4DE1-8B8B-CB670354C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7354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B39B5-437A-4870-A482-67D17F536327}" type="datetimeFigureOut">
              <a:rPr lang="ko-KR" altLang="en-US" smtClean="0"/>
              <a:t>2021-08-31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CCC2-1D7B-4DE1-8B8B-CB670354C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5897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B39B5-437A-4870-A482-67D17F536327}" type="datetimeFigureOut">
              <a:rPr lang="ko-KR" altLang="en-US" smtClean="0"/>
              <a:t>2021-08-31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CCC2-1D7B-4DE1-8B8B-CB670354C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9635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B39B5-437A-4870-A482-67D17F536327}" type="datetimeFigureOut">
              <a:rPr lang="ko-KR" altLang="en-US" smtClean="0"/>
              <a:t>2021-08-31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CCC2-1D7B-4DE1-8B8B-CB670354C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7436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B39B5-437A-4870-A482-67D17F536327}" type="datetimeFigureOut">
              <a:rPr lang="ko-KR" altLang="en-US" smtClean="0"/>
              <a:t>2021-08-31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CCC2-1D7B-4DE1-8B8B-CB670354C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8458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B39B5-437A-4870-A482-67D17F536327}" type="datetimeFigureOut">
              <a:rPr lang="ko-KR" altLang="en-US" smtClean="0"/>
              <a:t>2021-08-31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DCCC2-1D7B-4DE1-8B8B-CB670354C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4772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err="1" smtClean="0"/>
              <a:t>금연치료</a:t>
            </a:r>
            <a:r>
              <a:rPr lang="ko-KR" altLang="en-US" dirty="0" smtClean="0"/>
              <a:t> 전산프로그램 변경 안내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24247" y="4923762"/>
            <a:ext cx="9144000" cy="1655762"/>
          </a:xfrm>
        </p:spPr>
        <p:txBody>
          <a:bodyPr/>
          <a:lstStyle/>
          <a:p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3491" y="338052"/>
            <a:ext cx="1014458" cy="394766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2237905" y="5113338"/>
            <a:ext cx="7882445" cy="22284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dirty="0" smtClean="0">
                <a:latin typeface="에스코어 드림 6 Bold" panose="020B0703030302020204" pitchFamily="34" charset="-127"/>
                <a:ea typeface="에스코어 드림 6 Bold" panose="020B0703030302020204" pitchFamily="34" charset="-127"/>
              </a:rPr>
              <a:t>- </a:t>
            </a:r>
            <a:r>
              <a:rPr lang="ko-KR" altLang="en-US" sz="4000" dirty="0" smtClean="0">
                <a:latin typeface="에스코어 드림 6 Bold" panose="020B0703030302020204" pitchFamily="34" charset="-127"/>
                <a:ea typeface="에스코어 드림 6 Bold" panose="020B0703030302020204" pitchFamily="34" charset="-127"/>
              </a:rPr>
              <a:t>약국 </a:t>
            </a:r>
            <a:r>
              <a:rPr lang="en-US" altLang="ko-KR" sz="4000" dirty="0" smtClean="0">
                <a:latin typeface="에스코어 드림 6 Bold" panose="020B0703030302020204" pitchFamily="34" charset="-127"/>
                <a:ea typeface="에스코어 드림 6 Bold" panose="020B0703030302020204" pitchFamily="34" charset="-127"/>
              </a:rPr>
              <a:t>-</a:t>
            </a:r>
            <a:endParaRPr lang="ko-KR" altLang="en-US" sz="4000" dirty="0">
              <a:latin typeface="에스코어 드림 6 Bold" panose="020B0703030302020204" pitchFamily="34" charset="-127"/>
              <a:ea typeface="에스코어 드림 6 Bold" panose="020B0703030302020204" pitchFamily="34" charset="-127"/>
            </a:endParaRP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5883" y="274321"/>
            <a:ext cx="1014458" cy="394766"/>
          </a:xfrm>
          <a:prstGeom prst="rect">
            <a:avLst/>
          </a:prstGeom>
        </p:spPr>
      </p:pic>
      <p:sp>
        <p:nvSpPr>
          <p:cNvPr id="13" name="직사각형 12"/>
          <p:cNvSpPr/>
          <p:nvPr/>
        </p:nvSpPr>
        <p:spPr>
          <a:xfrm>
            <a:off x="3567645" y="2719632"/>
            <a:ext cx="5895703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spc="800" dirty="0" smtClean="0">
                <a:solidFill>
                  <a:schemeClr val="bg1">
                    <a:lumMod val="85000"/>
                  </a:schemeClr>
                </a:solidFill>
              </a:rPr>
              <a:t>National Health Insurance Service</a:t>
            </a:r>
            <a:endParaRPr lang="ko-KR" altLang="en-US" sz="1000" spc="8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312719" y="2416810"/>
            <a:ext cx="7882445" cy="22284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400" dirty="0" err="1" smtClean="0">
                <a:solidFill>
                  <a:srgbClr val="58DAC1"/>
                </a:solidFill>
                <a:latin typeface="에스코어 드림 6 Bold" panose="020B0703030302020204" pitchFamily="34" charset="-127"/>
                <a:ea typeface="에스코어 드림 6 Bold" panose="020B0703030302020204" pitchFamily="34" charset="-127"/>
              </a:rPr>
              <a:t>금</a:t>
            </a:r>
            <a:r>
              <a:rPr lang="ko-KR" altLang="en-US" sz="4000" dirty="0" err="1" smtClean="0">
                <a:solidFill>
                  <a:srgbClr val="58DAC1"/>
                </a:solidFill>
                <a:latin typeface="에스코어 드림 6 Bold" panose="020B0703030302020204" pitchFamily="34" charset="-127"/>
                <a:ea typeface="에스코어 드림 6 Bold" panose="020B0703030302020204" pitchFamily="34" charset="-127"/>
              </a:rPr>
              <a:t>연</a:t>
            </a:r>
            <a:r>
              <a:rPr lang="ko-KR" altLang="en-US" sz="4000" dirty="0" err="1" smtClean="0">
                <a:solidFill>
                  <a:schemeClr val="bg1"/>
                </a:solidFill>
                <a:latin typeface="에스코어 드림 6 Bold" panose="020B0703030302020204" pitchFamily="34" charset="-127"/>
                <a:ea typeface="에스코어 드림 6 Bold" panose="020B0703030302020204" pitchFamily="34" charset="-127"/>
              </a:rPr>
              <a:t>치료</a:t>
            </a:r>
            <a:r>
              <a:rPr lang="ko-KR" altLang="en-US" sz="4000" dirty="0" smtClean="0">
                <a:solidFill>
                  <a:schemeClr val="bg1"/>
                </a:solidFill>
                <a:latin typeface="에스코어 드림 6 Bold" panose="020B0703030302020204" pitchFamily="34" charset="-127"/>
                <a:ea typeface="에스코어 드림 6 Bold" panose="020B0703030302020204" pitchFamily="34" charset="-127"/>
              </a:rPr>
              <a:t> 청구 프로그램 변경사항 안내 </a:t>
            </a:r>
            <a:endParaRPr lang="ko-KR" altLang="en-US" sz="2800" dirty="0">
              <a:solidFill>
                <a:schemeClr val="bg1"/>
              </a:solidFill>
              <a:latin typeface="에스코어 드림 6 Bold" panose="020B0703030302020204" pitchFamily="34" charset="-127"/>
              <a:ea typeface="에스코어 드림 6 Bold" panose="020B07030303020202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5767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그룹 23"/>
          <p:cNvGrpSpPr/>
          <p:nvPr/>
        </p:nvGrpSpPr>
        <p:grpSpPr>
          <a:xfrm>
            <a:off x="0" y="-33537"/>
            <a:ext cx="12192000" cy="1532709"/>
            <a:chOff x="0" y="-33537"/>
            <a:chExt cx="12192000" cy="1532709"/>
          </a:xfrm>
        </p:grpSpPr>
        <p:sp>
          <p:nvSpPr>
            <p:cNvPr id="3" name="직사각형 2"/>
            <p:cNvSpPr/>
            <p:nvPr/>
          </p:nvSpPr>
          <p:spPr>
            <a:xfrm>
              <a:off x="0" y="-33537"/>
              <a:ext cx="12192000" cy="1532709"/>
            </a:xfrm>
            <a:prstGeom prst="rect">
              <a:avLst/>
            </a:prstGeom>
            <a:solidFill>
              <a:srgbClr val="58DA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" name="직사각형 3"/>
            <p:cNvSpPr/>
            <p:nvPr/>
          </p:nvSpPr>
          <p:spPr>
            <a:xfrm>
              <a:off x="78898" y="575211"/>
              <a:ext cx="4784046" cy="81860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4000" spc="-300" dirty="0" smtClean="0">
                  <a:ln>
                    <a:solidFill>
                      <a:schemeClr val="tx1">
                        <a:lumMod val="75000"/>
                        <a:lumOff val="25000"/>
                        <a:alpha val="15000"/>
                      </a:schemeClr>
                    </a:solidFill>
                  </a:ln>
                  <a:solidFill>
                    <a:schemeClr val="bg1"/>
                  </a:solidFill>
                  <a:effectLst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  <a:latin typeface="Noto Sans CJK KR DemiLight" panose="020B0400000000000000" pitchFamily="34" charset="-127"/>
                  <a:ea typeface="Noto Sans CJK KR Bold" panose="020B0800000000000000" pitchFamily="34" charset="-127"/>
                </a:rPr>
                <a:t>약국</a:t>
              </a:r>
              <a:r>
                <a:rPr lang="en-US" altLang="ko-KR" sz="2000" spc="-150" dirty="0" smtClean="0">
                  <a:ln>
                    <a:solidFill>
                      <a:schemeClr val="tx1">
                        <a:lumMod val="75000"/>
                        <a:lumOff val="25000"/>
                        <a:alpha val="15000"/>
                      </a:schemeClr>
                    </a:solidFill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latin typeface="Noto Sans CJK KR DemiLight" panose="020B0400000000000000" pitchFamily="34" charset="-127"/>
                  <a:ea typeface="Noto Sans CJK KR DemiLight" panose="020B0400000000000000" pitchFamily="34" charset="-127"/>
                </a:rPr>
                <a:t>(</a:t>
              </a:r>
              <a:r>
                <a:rPr lang="ko-KR" altLang="en-US" sz="2000" spc="-150" dirty="0" smtClean="0">
                  <a:ln>
                    <a:solidFill>
                      <a:schemeClr val="tx1">
                        <a:lumMod val="75000"/>
                        <a:lumOff val="25000"/>
                        <a:alpha val="15000"/>
                      </a:schemeClr>
                    </a:solidFill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latin typeface="Noto Sans CJK KR DemiLight" panose="020B0400000000000000" pitchFamily="34" charset="-127"/>
                  <a:ea typeface="Noto Sans CJK KR DemiLight" panose="020B0400000000000000" pitchFamily="34" charset="-127"/>
                </a:rPr>
                <a:t>요양기관정보마당</a:t>
              </a:r>
              <a:r>
                <a:rPr lang="en-US" altLang="ko-KR" sz="2000" spc="-150" dirty="0" smtClean="0">
                  <a:ln>
                    <a:solidFill>
                      <a:schemeClr val="tx1">
                        <a:lumMod val="75000"/>
                        <a:lumOff val="25000"/>
                        <a:alpha val="15000"/>
                      </a:schemeClr>
                    </a:solidFill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latin typeface="Noto Sans CJK KR DemiLight" panose="020B0400000000000000" pitchFamily="34" charset="-127"/>
                  <a:ea typeface="Noto Sans CJK KR DemiLight" panose="020B0400000000000000" pitchFamily="34" charset="-127"/>
                </a:rPr>
                <a:t>)</a:t>
              </a:r>
              <a:endParaRPr lang="ko-KR" altLang="en-US" sz="2000" spc="-150" dirty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Noto Sans CJK KR DemiLight" panose="020B0400000000000000" pitchFamily="34" charset="-127"/>
                <a:ea typeface="Noto Sans CJK KR DemiLight" panose="020B0400000000000000" pitchFamily="34" charset="-127"/>
              </a:endParaRPr>
            </a:p>
          </p:txBody>
        </p:sp>
        <p:pic>
          <p:nvPicPr>
            <p:cNvPr id="5" name="그림 4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EFD"/>
                </a:clrFrom>
                <a:clrTo>
                  <a:srgbClr val="FFFEF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491" y="338052"/>
              <a:ext cx="1014458" cy="394766"/>
            </a:xfrm>
            <a:prstGeom prst="rect">
              <a:avLst/>
            </a:prstGeom>
          </p:spPr>
        </p:pic>
        <p:sp>
          <p:nvSpPr>
            <p:cNvPr id="6" name="직사각형 5"/>
            <p:cNvSpPr/>
            <p:nvPr/>
          </p:nvSpPr>
          <p:spPr>
            <a:xfrm>
              <a:off x="10489475" y="95794"/>
              <a:ext cx="1702525" cy="2351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50" spc="-15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National Health Insurance Service</a:t>
              </a:r>
              <a:endParaRPr lang="ko-KR" altLang="en-US" sz="1050" spc="-15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25" name="그룹 24"/>
          <p:cNvGrpSpPr/>
          <p:nvPr/>
        </p:nvGrpSpPr>
        <p:grpSpPr>
          <a:xfrm>
            <a:off x="39190" y="1485151"/>
            <a:ext cx="12346008" cy="5022676"/>
            <a:chOff x="39190" y="1485151"/>
            <a:chExt cx="12346008" cy="5022676"/>
          </a:xfrm>
        </p:grpSpPr>
        <p:pic>
          <p:nvPicPr>
            <p:cNvPr id="21" name="그림 20"/>
            <p:cNvPicPr>
              <a:picLocks noChangeAspect="1"/>
            </p:cNvPicPr>
            <p:nvPr/>
          </p:nvPicPr>
          <p:blipFill rotWithShape="1">
            <a:blip r:embed="rId3"/>
            <a:srcRect l="13809" t="24616" b="7106"/>
            <a:stretch/>
          </p:blipFill>
          <p:spPr>
            <a:xfrm>
              <a:off x="39190" y="1815153"/>
              <a:ext cx="12152810" cy="4178323"/>
            </a:xfrm>
            <a:prstGeom prst="rect">
              <a:avLst/>
            </a:prstGeom>
          </p:spPr>
        </p:pic>
        <p:sp>
          <p:nvSpPr>
            <p:cNvPr id="7" name="직사각형 6"/>
            <p:cNvSpPr/>
            <p:nvPr/>
          </p:nvSpPr>
          <p:spPr>
            <a:xfrm>
              <a:off x="497716" y="1485151"/>
              <a:ext cx="2844002" cy="33000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spc="-150" dirty="0" smtClean="0">
                  <a:ln>
                    <a:solidFill>
                      <a:schemeClr val="tx1">
                        <a:lumMod val="75000"/>
                        <a:lumOff val="25000"/>
                        <a:alpha val="1500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  <a:latin typeface="Noto Sans CJK KR Medium" panose="020B0600000000000000" pitchFamily="34" charset="-127"/>
                  <a:ea typeface="Noto Sans CJK KR Medium" panose="020B0600000000000000" pitchFamily="34" charset="-127"/>
                </a:rPr>
                <a:t>①     의약품 및 </a:t>
              </a:r>
              <a:r>
                <a:rPr lang="ko-KR" altLang="en-US" sz="1600" spc="-150" dirty="0" err="1" smtClean="0">
                  <a:ln>
                    <a:solidFill>
                      <a:schemeClr val="tx1">
                        <a:lumMod val="75000"/>
                        <a:lumOff val="25000"/>
                        <a:alpha val="1500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  <a:latin typeface="Noto Sans CJK KR Medium" panose="020B0600000000000000" pitchFamily="34" charset="-127"/>
                  <a:ea typeface="Noto Sans CJK KR Medium" panose="020B0600000000000000" pitchFamily="34" charset="-127"/>
                </a:rPr>
                <a:t>보조제</a:t>
              </a:r>
              <a:r>
                <a:rPr lang="ko-KR" altLang="en-US" sz="1600" spc="-150" dirty="0" smtClean="0">
                  <a:ln>
                    <a:solidFill>
                      <a:schemeClr val="tx1">
                        <a:lumMod val="75000"/>
                        <a:lumOff val="25000"/>
                        <a:alpha val="1500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  <a:latin typeface="Noto Sans CJK KR Medium" panose="020B0600000000000000" pitchFamily="34" charset="-127"/>
                  <a:ea typeface="Noto Sans CJK KR Medium" panose="020B0600000000000000" pitchFamily="34" charset="-127"/>
                </a:rPr>
                <a:t>  </a:t>
              </a:r>
              <a:r>
                <a:rPr lang="ko-KR" altLang="en-US" sz="1600" spc="-150" dirty="0" err="1" smtClean="0">
                  <a:ln>
                    <a:solidFill>
                      <a:schemeClr val="tx1">
                        <a:lumMod val="75000"/>
                        <a:lumOff val="25000"/>
                        <a:alpha val="1500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  <a:latin typeface="Noto Sans CJK KR Medium" panose="020B0600000000000000" pitchFamily="34" charset="-127"/>
                  <a:ea typeface="Noto Sans CJK KR Medium" panose="020B0600000000000000" pitchFamily="34" charset="-127"/>
                </a:rPr>
                <a:t>등록화면</a:t>
              </a:r>
              <a:endParaRPr lang="ko-KR" altLang="en-US" sz="1100" spc="-150" dirty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Noto Sans CJK KR Medium" panose="020B0600000000000000" pitchFamily="34" charset="-127"/>
                <a:ea typeface="Noto Sans CJK KR Medium" panose="020B0600000000000000" pitchFamily="34" charset="-127"/>
              </a:endParaRPr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1263535" y="2467597"/>
              <a:ext cx="1596044" cy="10337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1263535" y="2979865"/>
              <a:ext cx="2934392" cy="7921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1263535" y="2783578"/>
              <a:ext cx="1596044" cy="10337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1263535" y="3192467"/>
              <a:ext cx="1596044" cy="10337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직사각형 18"/>
            <p:cNvSpPr/>
            <p:nvPr/>
          </p:nvSpPr>
          <p:spPr>
            <a:xfrm>
              <a:off x="5190437" y="2467597"/>
              <a:ext cx="603534" cy="10337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9155084" y="2467597"/>
              <a:ext cx="587432" cy="10337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직사각형 21"/>
            <p:cNvSpPr/>
            <p:nvPr/>
          </p:nvSpPr>
          <p:spPr>
            <a:xfrm>
              <a:off x="10489475" y="3381375"/>
              <a:ext cx="702400" cy="171450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193198" y="6086384"/>
              <a:ext cx="12192000" cy="4214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ko-KR" altLang="en-US" sz="1400" dirty="0" smtClean="0">
                  <a:solidFill>
                    <a:schemeClr val="bg2">
                      <a:lumMod val="25000"/>
                    </a:schemeClr>
                  </a:solidFill>
                </a:rPr>
                <a:t>☞ 등록번호 조회 → </a:t>
              </a:r>
              <a:r>
                <a:rPr lang="en-US" altLang="ko-KR" sz="1400" dirty="0" smtClean="0">
                  <a:solidFill>
                    <a:schemeClr val="bg2">
                      <a:lumMod val="25000"/>
                    </a:schemeClr>
                  </a:solidFill>
                </a:rPr>
                <a:t>‘</a:t>
              </a:r>
              <a:r>
                <a:rPr lang="ko-KR" altLang="en-US" sz="1400" dirty="0" err="1" smtClean="0">
                  <a:solidFill>
                    <a:schemeClr val="bg2">
                      <a:lumMod val="25000"/>
                    </a:schemeClr>
                  </a:solidFill>
                </a:rPr>
                <a:t>대체약품</a:t>
              </a:r>
              <a:r>
                <a:rPr lang="en-US" altLang="ko-KR" sz="1400" dirty="0" smtClean="0">
                  <a:solidFill>
                    <a:schemeClr val="bg2">
                      <a:lumMod val="25000"/>
                    </a:schemeClr>
                  </a:solidFill>
                </a:rPr>
                <a:t>‘ </a:t>
              </a:r>
              <a:r>
                <a:rPr lang="ko-KR" altLang="en-US" sz="1400" dirty="0" smtClean="0">
                  <a:solidFill>
                    <a:schemeClr val="bg2">
                      <a:lumMod val="25000"/>
                    </a:schemeClr>
                  </a:solidFill>
                </a:rPr>
                <a:t>버튼 클릭 → </a:t>
              </a:r>
              <a:r>
                <a:rPr lang="en-US" altLang="ko-KR" sz="1400" dirty="0" smtClean="0">
                  <a:solidFill>
                    <a:schemeClr val="bg2">
                      <a:lumMod val="25000"/>
                    </a:schemeClr>
                  </a:solidFill>
                </a:rPr>
                <a:t>‘</a:t>
              </a:r>
              <a:r>
                <a:rPr lang="ko-KR" altLang="en-US" sz="1400" dirty="0" err="1" smtClean="0">
                  <a:solidFill>
                    <a:schemeClr val="bg2">
                      <a:lumMod val="25000"/>
                    </a:schemeClr>
                  </a:solidFill>
                </a:rPr>
                <a:t>조제내역</a:t>
              </a:r>
              <a:r>
                <a:rPr lang="en-US" altLang="ko-KR" sz="1400" dirty="0" smtClean="0">
                  <a:solidFill>
                    <a:schemeClr val="bg2">
                      <a:lumMod val="25000"/>
                    </a:schemeClr>
                  </a:solidFill>
                </a:rPr>
                <a:t>’ </a:t>
              </a:r>
              <a:r>
                <a:rPr lang="ko-KR" altLang="en-US" sz="1400" dirty="0" smtClean="0">
                  <a:solidFill>
                    <a:schemeClr val="bg2">
                      <a:lumMod val="25000"/>
                    </a:schemeClr>
                  </a:solidFill>
                </a:rPr>
                <a:t>화면</a:t>
              </a:r>
              <a:r>
                <a:rPr lang="en-US" altLang="ko-KR" sz="1400" dirty="0" smtClean="0">
                  <a:solidFill>
                    <a:schemeClr val="bg2">
                      <a:lumMod val="25000"/>
                    </a:schemeClr>
                  </a:solidFill>
                </a:rPr>
                <a:t>(</a:t>
              </a:r>
              <a:r>
                <a:rPr lang="ko-KR" altLang="en-US" sz="1400" dirty="0" smtClean="0">
                  <a:solidFill>
                    <a:schemeClr val="bg2">
                      <a:lumMod val="25000"/>
                    </a:schemeClr>
                  </a:solidFill>
                </a:rPr>
                <a:t>팝업</a:t>
              </a:r>
              <a:r>
                <a:rPr lang="en-US" altLang="ko-KR" sz="1400" dirty="0" smtClean="0">
                  <a:solidFill>
                    <a:schemeClr val="bg2">
                      <a:lumMod val="25000"/>
                    </a:schemeClr>
                  </a:solidFill>
                </a:rPr>
                <a:t>) </a:t>
              </a:r>
              <a:r>
                <a:rPr lang="ko-KR" altLang="en-US" sz="1400" dirty="0" smtClean="0">
                  <a:solidFill>
                    <a:schemeClr val="bg2">
                      <a:lumMod val="25000"/>
                    </a:schemeClr>
                  </a:solidFill>
                </a:rPr>
                <a:t>생성</a:t>
              </a:r>
              <a:endParaRPr lang="ko-KR" altLang="en-US" sz="14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292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2"/>
          <a:srcRect l="23413" t="31648" r="32699" b="19121"/>
          <a:stretch/>
        </p:blipFill>
        <p:spPr>
          <a:xfrm>
            <a:off x="631954" y="1851724"/>
            <a:ext cx="5718045" cy="3275113"/>
          </a:xfrm>
          <a:prstGeom prst="rect">
            <a:avLst/>
          </a:prstGeom>
        </p:spPr>
      </p:pic>
      <p:grpSp>
        <p:nvGrpSpPr>
          <p:cNvPr id="3" name="그룹 2"/>
          <p:cNvGrpSpPr/>
          <p:nvPr/>
        </p:nvGrpSpPr>
        <p:grpSpPr>
          <a:xfrm>
            <a:off x="0" y="-33537"/>
            <a:ext cx="12192000" cy="1532709"/>
            <a:chOff x="0" y="-33537"/>
            <a:chExt cx="12192000" cy="1532709"/>
          </a:xfrm>
        </p:grpSpPr>
        <p:sp>
          <p:nvSpPr>
            <p:cNvPr id="4" name="직사각형 3"/>
            <p:cNvSpPr/>
            <p:nvPr/>
          </p:nvSpPr>
          <p:spPr>
            <a:xfrm>
              <a:off x="0" y="-33537"/>
              <a:ext cx="12192000" cy="1532709"/>
            </a:xfrm>
            <a:prstGeom prst="rect">
              <a:avLst/>
            </a:prstGeom>
            <a:solidFill>
              <a:srgbClr val="58DA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78898" y="575211"/>
              <a:ext cx="4784046" cy="81860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4000" spc="-300" dirty="0" smtClean="0">
                  <a:ln>
                    <a:solidFill>
                      <a:schemeClr val="tx1">
                        <a:lumMod val="75000"/>
                        <a:lumOff val="25000"/>
                        <a:alpha val="15000"/>
                      </a:schemeClr>
                    </a:solidFill>
                  </a:ln>
                  <a:solidFill>
                    <a:schemeClr val="bg1"/>
                  </a:solidFill>
                  <a:effectLst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  <a:latin typeface="Noto Sans CJK KR DemiLight" panose="020B0400000000000000" pitchFamily="34" charset="-127"/>
                  <a:ea typeface="Noto Sans CJK KR Bold" panose="020B0800000000000000" pitchFamily="34" charset="-127"/>
                </a:rPr>
                <a:t>약국</a:t>
              </a:r>
              <a:r>
                <a:rPr lang="en-US" altLang="ko-KR" sz="2000" spc="-150" dirty="0" smtClean="0">
                  <a:ln>
                    <a:solidFill>
                      <a:schemeClr val="tx1">
                        <a:lumMod val="75000"/>
                        <a:lumOff val="25000"/>
                        <a:alpha val="15000"/>
                      </a:schemeClr>
                    </a:solidFill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latin typeface="Noto Sans CJK KR DemiLight" panose="020B0400000000000000" pitchFamily="34" charset="-127"/>
                  <a:ea typeface="Noto Sans CJK KR DemiLight" panose="020B0400000000000000" pitchFamily="34" charset="-127"/>
                </a:rPr>
                <a:t>(</a:t>
              </a:r>
              <a:r>
                <a:rPr lang="ko-KR" altLang="en-US" sz="2000" spc="-150" dirty="0" smtClean="0">
                  <a:ln>
                    <a:solidFill>
                      <a:schemeClr val="tx1">
                        <a:lumMod val="75000"/>
                        <a:lumOff val="25000"/>
                        <a:alpha val="15000"/>
                      </a:schemeClr>
                    </a:solidFill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latin typeface="Noto Sans CJK KR DemiLight" panose="020B0400000000000000" pitchFamily="34" charset="-127"/>
                  <a:ea typeface="Noto Sans CJK KR DemiLight" panose="020B0400000000000000" pitchFamily="34" charset="-127"/>
                </a:rPr>
                <a:t>요양기관정보마당</a:t>
              </a:r>
              <a:r>
                <a:rPr lang="en-US" altLang="ko-KR" sz="2000" spc="-150" dirty="0" smtClean="0">
                  <a:ln>
                    <a:solidFill>
                      <a:schemeClr val="tx1">
                        <a:lumMod val="75000"/>
                        <a:lumOff val="25000"/>
                        <a:alpha val="15000"/>
                      </a:schemeClr>
                    </a:solidFill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latin typeface="Noto Sans CJK KR DemiLight" panose="020B0400000000000000" pitchFamily="34" charset="-127"/>
                  <a:ea typeface="Noto Sans CJK KR DemiLight" panose="020B0400000000000000" pitchFamily="34" charset="-127"/>
                </a:rPr>
                <a:t>)</a:t>
              </a:r>
              <a:endParaRPr lang="ko-KR" altLang="en-US" sz="2000" spc="-150" dirty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Noto Sans CJK KR DemiLight" panose="020B0400000000000000" pitchFamily="34" charset="-127"/>
                <a:ea typeface="Noto Sans CJK KR DemiLight" panose="020B0400000000000000" pitchFamily="34" charset="-127"/>
              </a:endParaRPr>
            </a:p>
          </p:txBody>
        </p:sp>
        <p:pic>
          <p:nvPicPr>
            <p:cNvPr id="6" name="그림 5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EFD"/>
                </a:clrFrom>
                <a:clrTo>
                  <a:srgbClr val="FFFEF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3491" y="338052"/>
              <a:ext cx="1014458" cy="394766"/>
            </a:xfrm>
            <a:prstGeom prst="rect">
              <a:avLst/>
            </a:prstGeom>
          </p:spPr>
        </p:pic>
        <p:sp>
          <p:nvSpPr>
            <p:cNvPr id="7" name="직사각형 6"/>
            <p:cNvSpPr/>
            <p:nvPr/>
          </p:nvSpPr>
          <p:spPr>
            <a:xfrm>
              <a:off x="10489475" y="95794"/>
              <a:ext cx="1702525" cy="2351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50" spc="-15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National Health Insurance Service</a:t>
              </a:r>
              <a:endParaRPr lang="ko-KR" altLang="en-US" sz="1050" spc="-15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8" name="직사각형 7"/>
          <p:cNvSpPr/>
          <p:nvPr/>
        </p:nvSpPr>
        <p:spPr>
          <a:xfrm>
            <a:off x="497716" y="1485151"/>
            <a:ext cx="2844002" cy="330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spc="-150" dirty="0" smtClean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②     약국 </a:t>
            </a:r>
            <a:r>
              <a:rPr lang="ko-KR" altLang="en-US" sz="1600" spc="-150" dirty="0" err="1" smtClean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조제내역</a:t>
            </a:r>
            <a:r>
              <a:rPr lang="ko-KR" altLang="en-US" sz="1600" spc="-150" dirty="0" smtClean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  등록 화면 </a:t>
            </a:r>
            <a:endParaRPr lang="ko-KR" altLang="en-US" sz="1100" spc="-150" dirty="0">
              <a:ln>
                <a:solidFill>
                  <a:schemeClr val="tx1">
                    <a:lumMod val="75000"/>
                    <a:lumOff val="25000"/>
                    <a:alpha val="1500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75260" y="5126837"/>
            <a:ext cx="12192000" cy="10148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altLang="en-US" sz="1400" dirty="0">
                <a:solidFill>
                  <a:schemeClr val="bg2">
                    <a:lumMod val="25000"/>
                  </a:schemeClr>
                </a:solidFill>
              </a:rPr>
              <a:t>☞</a:t>
            </a:r>
            <a:r>
              <a:rPr lang="ko-KR" altLang="en-US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ko-KR" altLang="en-US" sz="1400" dirty="0" smtClean="0">
                <a:solidFill>
                  <a:schemeClr val="bg2">
                    <a:lumMod val="25000"/>
                  </a:schemeClr>
                </a:solidFill>
              </a:rPr>
              <a:t>조제내역에서 대체조제 가능 의약품 선택하여 저장</a:t>
            </a:r>
            <a:endParaRPr lang="en-US" altLang="ko-KR" sz="1400" dirty="0">
              <a:solidFill>
                <a:schemeClr val="bg2">
                  <a:lumMod val="25000"/>
                </a:schemeClr>
              </a:solidFill>
            </a:endParaRPr>
          </a:p>
          <a:p>
            <a:endParaRPr lang="en-US" altLang="ko-KR" sz="8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altLang="ko-KR" sz="1400" dirty="0" smtClean="0">
                <a:solidFill>
                  <a:schemeClr val="bg2">
                    <a:lumMod val="25000"/>
                  </a:schemeClr>
                </a:solidFill>
              </a:rPr>
              <a:t>      ※ </a:t>
            </a:r>
            <a:r>
              <a:rPr lang="ko-KR" altLang="en-US" sz="1400" dirty="0" smtClean="0">
                <a:solidFill>
                  <a:schemeClr val="bg2">
                    <a:lumMod val="25000"/>
                  </a:schemeClr>
                </a:solidFill>
              </a:rPr>
              <a:t>투약일</a:t>
            </a:r>
            <a:r>
              <a:rPr lang="en-US" altLang="ko-KR" sz="14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ko-KR" altLang="en-US" sz="1400" dirty="0" smtClean="0">
                <a:solidFill>
                  <a:schemeClr val="bg2">
                    <a:lumMod val="25000"/>
                  </a:schemeClr>
                </a:solidFill>
              </a:rPr>
              <a:t>용법 변경 불가  </a:t>
            </a:r>
            <a:endParaRPr lang="ko-KR" altLang="en-US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3404495" y="2655218"/>
            <a:ext cx="1586605" cy="112938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870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그룹 22"/>
          <p:cNvGrpSpPr/>
          <p:nvPr/>
        </p:nvGrpSpPr>
        <p:grpSpPr>
          <a:xfrm>
            <a:off x="0" y="-33537"/>
            <a:ext cx="12192000" cy="1848690"/>
            <a:chOff x="0" y="-33537"/>
            <a:chExt cx="12192000" cy="1848690"/>
          </a:xfrm>
        </p:grpSpPr>
        <p:grpSp>
          <p:nvGrpSpPr>
            <p:cNvPr id="4" name="그룹 3"/>
            <p:cNvGrpSpPr/>
            <p:nvPr/>
          </p:nvGrpSpPr>
          <p:grpSpPr>
            <a:xfrm>
              <a:off x="0" y="-33537"/>
              <a:ext cx="12192000" cy="1532709"/>
              <a:chOff x="0" y="-33537"/>
              <a:chExt cx="12192000" cy="1532709"/>
            </a:xfrm>
          </p:grpSpPr>
          <p:sp>
            <p:nvSpPr>
              <p:cNvPr id="5" name="직사각형 4"/>
              <p:cNvSpPr/>
              <p:nvPr/>
            </p:nvSpPr>
            <p:spPr>
              <a:xfrm>
                <a:off x="0" y="-33537"/>
                <a:ext cx="12192000" cy="1532709"/>
              </a:xfrm>
              <a:prstGeom prst="rect">
                <a:avLst/>
              </a:prstGeom>
              <a:solidFill>
                <a:srgbClr val="58DAC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6" name="직사각형 5"/>
              <p:cNvSpPr/>
              <p:nvPr/>
            </p:nvSpPr>
            <p:spPr>
              <a:xfrm>
                <a:off x="78898" y="575211"/>
                <a:ext cx="4784046" cy="81860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4000" spc="-300" dirty="0" smtClean="0">
                    <a:ln>
                      <a:solidFill>
                        <a:schemeClr val="tx1">
                          <a:lumMod val="75000"/>
                          <a:lumOff val="25000"/>
                          <a:alpha val="15000"/>
                        </a:schemeClr>
                      </a:solidFill>
                    </a:ln>
                    <a:solidFill>
                      <a:schemeClr val="bg1"/>
                    </a:solidFill>
                    <a:effectLst>
                      <a:outerShdw blurRad="50800" dist="38100" algn="l" rotWithShape="0">
                        <a:prstClr val="black">
                          <a:alpha val="40000"/>
                        </a:prstClr>
                      </a:outerShdw>
                    </a:effectLst>
                    <a:latin typeface="Noto Sans CJK KR DemiLight" panose="020B0400000000000000" pitchFamily="34" charset="-127"/>
                    <a:ea typeface="Noto Sans CJK KR Bold" panose="020B0800000000000000" pitchFamily="34" charset="-127"/>
                  </a:rPr>
                  <a:t>약국</a:t>
                </a:r>
                <a:r>
                  <a:rPr lang="en-US" altLang="ko-KR" sz="2000" spc="-150" dirty="0" smtClean="0">
                    <a:ln>
                      <a:solidFill>
                        <a:schemeClr val="tx1">
                          <a:lumMod val="75000"/>
                          <a:lumOff val="25000"/>
                          <a:alpha val="15000"/>
                        </a:schemeClr>
                      </a:solidFill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Noto Sans CJK KR DemiLight" panose="020B0400000000000000" pitchFamily="34" charset="-127"/>
                    <a:ea typeface="Noto Sans CJK KR DemiLight" panose="020B0400000000000000" pitchFamily="34" charset="-127"/>
                  </a:rPr>
                  <a:t>(</a:t>
                </a:r>
                <a:r>
                  <a:rPr lang="ko-KR" altLang="en-US" sz="2000" spc="-150" dirty="0" smtClean="0">
                    <a:ln>
                      <a:solidFill>
                        <a:schemeClr val="tx1">
                          <a:lumMod val="75000"/>
                          <a:lumOff val="25000"/>
                          <a:alpha val="15000"/>
                        </a:schemeClr>
                      </a:solidFill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Noto Sans CJK KR DemiLight" panose="020B0400000000000000" pitchFamily="34" charset="-127"/>
                    <a:ea typeface="Noto Sans CJK KR DemiLight" panose="020B0400000000000000" pitchFamily="34" charset="-127"/>
                  </a:rPr>
                  <a:t>요양기관정보마당</a:t>
                </a:r>
                <a:r>
                  <a:rPr lang="en-US" altLang="ko-KR" sz="2000" spc="-150" dirty="0" smtClean="0">
                    <a:ln>
                      <a:solidFill>
                        <a:schemeClr val="tx1">
                          <a:lumMod val="75000"/>
                          <a:lumOff val="25000"/>
                          <a:alpha val="15000"/>
                        </a:schemeClr>
                      </a:solidFill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Noto Sans CJK KR DemiLight" panose="020B0400000000000000" pitchFamily="34" charset="-127"/>
                    <a:ea typeface="Noto Sans CJK KR DemiLight" panose="020B0400000000000000" pitchFamily="34" charset="-127"/>
                  </a:rPr>
                  <a:t>)</a:t>
                </a:r>
                <a:endParaRPr lang="ko-KR" altLang="en-US" sz="2000" spc="-150" dirty="0">
                  <a:ln>
                    <a:solidFill>
                      <a:schemeClr val="tx1">
                        <a:lumMod val="75000"/>
                        <a:lumOff val="25000"/>
                        <a:alpha val="15000"/>
                      </a:schemeClr>
                    </a:solidFill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latin typeface="Noto Sans CJK KR DemiLight" panose="020B0400000000000000" pitchFamily="34" charset="-127"/>
                  <a:ea typeface="Noto Sans CJK KR DemiLight" panose="020B0400000000000000" pitchFamily="34" charset="-127"/>
                </a:endParaRPr>
              </a:p>
            </p:txBody>
          </p:sp>
          <p:pic>
            <p:nvPicPr>
              <p:cNvPr id="7" name="그림 6"/>
              <p:cNvPicPr>
                <a:picLocks noChangeAspect="1"/>
              </p:cNvPicPr>
              <p:nvPr/>
            </p:nvPicPr>
            <p:blipFill>
              <a:blip r:embed="rId2" cstate="print">
                <a:clrChange>
                  <a:clrFrom>
                    <a:srgbClr val="FFFEFD"/>
                  </a:clrFrom>
                  <a:clrTo>
                    <a:srgbClr val="FFFEF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843491" y="338052"/>
                <a:ext cx="1014458" cy="394766"/>
              </a:xfrm>
              <a:prstGeom prst="rect">
                <a:avLst/>
              </a:prstGeom>
            </p:spPr>
          </p:pic>
          <p:sp>
            <p:nvSpPr>
              <p:cNvPr id="8" name="직사각형 7"/>
              <p:cNvSpPr/>
              <p:nvPr/>
            </p:nvSpPr>
            <p:spPr>
              <a:xfrm>
                <a:off x="10489475" y="95794"/>
                <a:ext cx="1702525" cy="23513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50" spc="-15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National Health Insurance Service</a:t>
                </a:r>
                <a:endParaRPr lang="ko-KR" altLang="en-US" sz="1050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sp>
          <p:nvSpPr>
            <p:cNvPr id="9" name="직사각형 8"/>
            <p:cNvSpPr/>
            <p:nvPr/>
          </p:nvSpPr>
          <p:spPr>
            <a:xfrm>
              <a:off x="497716" y="1485151"/>
              <a:ext cx="2844002" cy="33000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spc="-150" dirty="0" smtClean="0">
                  <a:ln>
                    <a:solidFill>
                      <a:schemeClr val="tx1">
                        <a:lumMod val="75000"/>
                        <a:lumOff val="25000"/>
                        <a:alpha val="1500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  <a:latin typeface="Noto Sans CJK KR Medium" panose="020B0600000000000000" pitchFamily="34" charset="-127"/>
                  <a:ea typeface="Noto Sans CJK KR Medium" panose="020B0600000000000000" pitchFamily="34" charset="-127"/>
                </a:rPr>
                <a:t>     ③    의약품 및  </a:t>
              </a:r>
              <a:r>
                <a:rPr lang="ko-KR" altLang="en-US" sz="1600" spc="-150" dirty="0" err="1" smtClean="0">
                  <a:ln>
                    <a:solidFill>
                      <a:schemeClr val="tx1">
                        <a:lumMod val="75000"/>
                        <a:lumOff val="25000"/>
                        <a:alpha val="1500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  <a:latin typeface="Noto Sans CJK KR Medium" panose="020B0600000000000000" pitchFamily="34" charset="-127"/>
                  <a:ea typeface="Noto Sans CJK KR Medium" panose="020B0600000000000000" pitchFamily="34" charset="-127"/>
                </a:rPr>
                <a:t>보조제</a:t>
              </a:r>
              <a:r>
                <a:rPr lang="ko-KR" altLang="en-US" sz="1600" spc="-150" dirty="0" smtClean="0">
                  <a:ln>
                    <a:solidFill>
                      <a:schemeClr val="tx1">
                        <a:lumMod val="75000"/>
                        <a:lumOff val="25000"/>
                        <a:alpha val="1500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  <a:latin typeface="Noto Sans CJK KR Medium" panose="020B0600000000000000" pitchFamily="34" charset="-127"/>
                  <a:ea typeface="Noto Sans CJK KR Medium" panose="020B0600000000000000" pitchFamily="34" charset="-127"/>
                </a:rPr>
                <a:t>  </a:t>
              </a:r>
              <a:r>
                <a:rPr lang="ko-KR" altLang="en-US" sz="1600" spc="-150" dirty="0" err="1" smtClean="0">
                  <a:ln>
                    <a:solidFill>
                      <a:schemeClr val="tx1">
                        <a:lumMod val="75000"/>
                        <a:lumOff val="25000"/>
                        <a:alpha val="1500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  <a:latin typeface="Noto Sans CJK KR Medium" panose="020B0600000000000000" pitchFamily="34" charset="-127"/>
                  <a:ea typeface="Noto Sans CJK KR Medium" panose="020B0600000000000000" pitchFamily="34" charset="-127"/>
                </a:rPr>
                <a:t>등록화면</a:t>
              </a:r>
              <a:endParaRPr lang="ko-KR" altLang="en-US" sz="1100" spc="-150" dirty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Noto Sans CJK KR Medium" panose="020B0600000000000000" pitchFamily="34" charset="-127"/>
                <a:ea typeface="Noto Sans CJK KR Medium" panose="020B0600000000000000" pitchFamily="34" charset="-127"/>
              </a:endParaRPr>
            </a:p>
          </p:txBody>
        </p:sp>
      </p:grpSp>
      <p:sp>
        <p:nvSpPr>
          <p:cNvPr id="17" name="직사각형 16"/>
          <p:cNvSpPr/>
          <p:nvPr/>
        </p:nvSpPr>
        <p:spPr>
          <a:xfrm>
            <a:off x="175260" y="5285405"/>
            <a:ext cx="12192000" cy="10148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altLang="en-US" sz="1400" dirty="0" smtClean="0">
                <a:solidFill>
                  <a:schemeClr val="bg2">
                    <a:lumMod val="25000"/>
                  </a:schemeClr>
                </a:solidFill>
              </a:rPr>
              <a:t>☞   대체한 약제만 보라색 글씨로 표시되며</a:t>
            </a:r>
            <a:r>
              <a:rPr lang="en-US" altLang="ko-KR" sz="1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ko-KR" altLang="en-US" sz="1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altLang="ko-KR" sz="1400" dirty="0" smtClean="0">
                <a:solidFill>
                  <a:schemeClr val="bg2">
                    <a:lumMod val="25000"/>
                  </a:schemeClr>
                </a:solidFill>
              </a:rPr>
              <a:t>‘</a:t>
            </a:r>
            <a:r>
              <a:rPr lang="ko-KR" altLang="en-US" sz="1400" dirty="0" smtClean="0">
                <a:solidFill>
                  <a:schemeClr val="bg2">
                    <a:lumMod val="25000"/>
                  </a:schemeClr>
                </a:solidFill>
              </a:rPr>
              <a:t>판매단가</a:t>
            </a:r>
            <a:r>
              <a:rPr lang="en-US" altLang="ko-KR" sz="1400" dirty="0" smtClean="0">
                <a:solidFill>
                  <a:schemeClr val="bg2">
                    <a:lumMod val="25000"/>
                  </a:schemeClr>
                </a:solidFill>
              </a:rPr>
              <a:t>’, ‘</a:t>
            </a:r>
            <a:r>
              <a:rPr lang="ko-KR" altLang="en-US" sz="1400" dirty="0" smtClean="0">
                <a:solidFill>
                  <a:schemeClr val="bg2">
                    <a:lumMod val="25000"/>
                  </a:schemeClr>
                </a:solidFill>
              </a:rPr>
              <a:t>판매액</a:t>
            </a:r>
            <a:r>
              <a:rPr lang="en-US" altLang="ko-KR" sz="1400" dirty="0" smtClean="0">
                <a:solidFill>
                  <a:schemeClr val="bg2">
                    <a:lumMod val="25000"/>
                  </a:schemeClr>
                </a:solidFill>
              </a:rPr>
              <a:t>‘</a:t>
            </a:r>
            <a:r>
              <a:rPr lang="ko-KR" altLang="en-US" sz="1400" dirty="0" smtClean="0">
                <a:solidFill>
                  <a:schemeClr val="bg2">
                    <a:lumMod val="25000"/>
                  </a:schemeClr>
                </a:solidFill>
              </a:rPr>
              <a:t>은</a:t>
            </a:r>
            <a:r>
              <a:rPr lang="en-US" altLang="ko-KR" sz="1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ko-KR" altLang="en-US" sz="1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ko-KR" altLang="en-US" sz="1400" dirty="0" err="1" smtClean="0">
                <a:solidFill>
                  <a:schemeClr val="bg2">
                    <a:lumMod val="25000"/>
                  </a:schemeClr>
                </a:solidFill>
              </a:rPr>
              <a:t>대체약품</a:t>
            </a:r>
            <a:r>
              <a:rPr lang="ko-KR" altLang="en-US" sz="1400" dirty="0" smtClean="0">
                <a:solidFill>
                  <a:schemeClr val="bg2">
                    <a:lumMod val="25000"/>
                  </a:schemeClr>
                </a:solidFill>
              </a:rPr>
              <a:t> 금액으로 변경</a:t>
            </a:r>
            <a:endParaRPr lang="en-US" altLang="ko-KR" sz="14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en-US" altLang="ko-KR" sz="1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en-US" altLang="ko-KR" sz="100" dirty="0">
              <a:solidFill>
                <a:schemeClr val="bg2">
                  <a:lumMod val="25000"/>
                </a:schemeClr>
              </a:solidFill>
            </a:endParaRPr>
          </a:p>
          <a:p>
            <a:endParaRPr lang="en-US" altLang="ko-KR" sz="1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ko-KR" altLang="en-US" sz="1400" dirty="0" smtClean="0">
                <a:solidFill>
                  <a:schemeClr val="bg2">
                    <a:lumMod val="25000"/>
                  </a:schemeClr>
                </a:solidFill>
              </a:rPr>
              <a:t>☞   </a:t>
            </a:r>
            <a:r>
              <a:rPr lang="ko-KR" altLang="en-US" sz="1400" dirty="0" err="1" smtClean="0">
                <a:solidFill>
                  <a:schemeClr val="bg2">
                    <a:lumMod val="25000"/>
                  </a:schemeClr>
                </a:solidFill>
              </a:rPr>
              <a:t>조제구분</a:t>
            </a:r>
            <a:r>
              <a:rPr lang="ko-KR" altLang="en-US" sz="1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ko-KR" altLang="en-US" sz="1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altLang="ko-KR" sz="1400" dirty="0" smtClean="0">
                <a:solidFill>
                  <a:schemeClr val="bg2">
                    <a:lumMod val="25000"/>
                  </a:schemeClr>
                </a:solidFill>
              </a:rPr>
              <a:t>‘0’ </a:t>
            </a:r>
            <a:r>
              <a:rPr lang="ko-KR" altLang="en-US" sz="1400" dirty="0" err="1" smtClean="0">
                <a:solidFill>
                  <a:schemeClr val="bg2">
                    <a:lumMod val="25000"/>
                  </a:schemeClr>
                </a:solidFill>
              </a:rPr>
              <a:t>원처방</a:t>
            </a:r>
            <a:r>
              <a:rPr lang="en-US" altLang="ko-KR" sz="1400" dirty="0" smtClean="0">
                <a:solidFill>
                  <a:schemeClr val="bg2">
                    <a:lumMod val="25000"/>
                  </a:schemeClr>
                </a:solidFill>
              </a:rPr>
              <a:t>,  ‘1’ </a:t>
            </a:r>
            <a:r>
              <a:rPr lang="ko-KR" altLang="en-US" sz="1400" dirty="0" smtClean="0">
                <a:solidFill>
                  <a:schemeClr val="bg2">
                    <a:lumMod val="25000"/>
                  </a:schemeClr>
                </a:solidFill>
              </a:rPr>
              <a:t>대체조제</a:t>
            </a:r>
            <a:endParaRPr lang="en-US" altLang="ko-KR" sz="14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en-US" altLang="ko-KR" sz="100" dirty="0">
              <a:solidFill>
                <a:schemeClr val="bg2">
                  <a:lumMod val="25000"/>
                </a:schemeClr>
              </a:solidFill>
            </a:endParaRPr>
          </a:p>
          <a:p>
            <a:endParaRPr lang="en-US" altLang="ko-KR" sz="1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en-US" altLang="ko-KR" sz="1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en-US" altLang="ko-KR" sz="1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ko-KR" altLang="en-US" sz="1400" dirty="0" smtClean="0">
                <a:solidFill>
                  <a:schemeClr val="bg2">
                    <a:lumMod val="25000"/>
                  </a:schemeClr>
                </a:solidFill>
              </a:rPr>
              <a:t>☞   </a:t>
            </a:r>
            <a:r>
              <a:rPr lang="ko-KR" altLang="en-US" sz="1400" dirty="0" err="1" smtClean="0">
                <a:solidFill>
                  <a:schemeClr val="bg2">
                    <a:lumMod val="25000"/>
                  </a:schemeClr>
                </a:solidFill>
              </a:rPr>
              <a:t>착오입력</a:t>
            </a:r>
            <a:r>
              <a:rPr lang="ko-KR" altLang="en-US" sz="1400" dirty="0" smtClean="0">
                <a:solidFill>
                  <a:schemeClr val="bg2">
                    <a:lumMod val="25000"/>
                  </a:schemeClr>
                </a:solidFill>
              </a:rPr>
              <a:t> 시 </a:t>
            </a:r>
            <a:r>
              <a:rPr lang="en-US" altLang="ko-KR" sz="1400" dirty="0" smtClean="0">
                <a:solidFill>
                  <a:schemeClr val="bg2">
                    <a:lumMod val="25000"/>
                  </a:schemeClr>
                </a:solidFill>
              </a:rPr>
              <a:t>‘</a:t>
            </a:r>
            <a:r>
              <a:rPr lang="ko-KR" altLang="en-US" sz="1400" dirty="0" err="1" smtClean="0">
                <a:solidFill>
                  <a:schemeClr val="bg2">
                    <a:lumMod val="25000"/>
                  </a:schemeClr>
                </a:solidFill>
              </a:rPr>
              <a:t>등록단가</a:t>
            </a:r>
            <a:r>
              <a:rPr lang="ko-KR" altLang="en-US" sz="1400" dirty="0" smtClean="0">
                <a:solidFill>
                  <a:schemeClr val="bg2">
                    <a:lumMod val="25000"/>
                  </a:schemeClr>
                </a:solidFill>
              </a:rPr>
              <a:t> 삭제</a:t>
            </a:r>
            <a:r>
              <a:rPr lang="en-US" altLang="ko-KR" sz="1400" dirty="0" smtClean="0">
                <a:solidFill>
                  <a:schemeClr val="bg2">
                    <a:lumMod val="25000"/>
                  </a:schemeClr>
                </a:solidFill>
              </a:rPr>
              <a:t>‘ </a:t>
            </a:r>
            <a:r>
              <a:rPr lang="ko-KR" altLang="en-US" sz="1400" dirty="0" smtClean="0">
                <a:solidFill>
                  <a:schemeClr val="bg2">
                    <a:lumMod val="25000"/>
                  </a:schemeClr>
                </a:solidFill>
              </a:rPr>
              <a:t>후 다시 조회하여 입력</a:t>
            </a:r>
            <a:endParaRPr lang="en-US" altLang="ko-KR" sz="8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78898" y="1838283"/>
            <a:ext cx="11975942" cy="3467100"/>
            <a:chOff x="78898" y="1881336"/>
            <a:chExt cx="11975942" cy="3467100"/>
          </a:xfrm>
        </p:grpSpPr>
        <p:pic>
          <p:nvPicPr>
            <p:cNvPr id="2" name="그림 1"/>
            <p:cNvPicPr>
              <a:picLocks noChangeAspect="1"/>
            </p:cNvPicPr>
            <p:nvPr/>
          </p:nvPicPr>
          <p:blipFill rotWithShape="1">
            <a:blip r:embed="rId3"/>
            <a:srcRect l="15079" t="27692" r="2221" b="23516"/>
            <a:stretch/>
          </p:blipFill>
          <p:spPr>
            <a:xfrm>
              <a:off x="78898" y="1881336"/>
              <a:ext cx="11975942" cy="3467100"/>
            </a:xfrm>
            <a:prstGeom prst="rect">
              <a:avLst/>
            </a:prstGeom>
          </p:spPr>
        </p:pic>
        <p:sp>
          <p:nvSpPr>
            <p:cNvPr id="11" name="직사각형 10"/>
            <p:cNvSpPr/>
            <p:nvPr/>
          </p:nvSpPr>
          <p:spPr>
            <a:xfrm>
              <a:off x="1514995" y="2299957"/>
              <a:ext cx="900545" cy="7758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1514994" y="2668276"/>
              <a:ext cx="496685" cy="11722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1514996" y="2928536"/>
              <a:ext cx="3270365" cy="10389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5471853" y="2288976"/>
              <a:ext cx="428105" cy="963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9387148" y="2299957"/>
              <a:ext cx="542405" cy="7758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7963592" y="4164050"/>
              <a:ext cx="964277" cy="739191"/>
            </a:xfrm>
            <a:prstGeom prst="rect">
              <a:avLst/>
            </a:prstGeom>
            <a:noFill/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9" name="직사각형 18"/>
            <p:cNvSpPr/>
            <p:nvPr/>
          </p:nvSpPr>
          <p:spPr>
            <a:xfrm>
              <a:off x="10055959" y="4175341"/>
              <a:ext cx="787532" cy="676182"/>
            </a:xfrm>
            <a:prstGeom prst="rect">
              <a:avLst/>
            </a:prstGeom>
            <a:noFill/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10128960" y="3415380"/>
              <a:ext cx="1026720" cy="206668"/>
            </a:xfrm>
            <a:prstGeom prst="rect">
              <a:avLst/>
            </a:prstGeom>
            <a:noFill/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1" name="직사각형 20"/>
            <p:cNvSpPr/>
            <p:nvPr/>
          </p:nvSpPr>
          <p:spPr>
            <a:xfrm>
              <a:off x="1514995" y="3191519"/>
              <a:ext cx="900545" cy="7758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99253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-33537"/>
            <a:ext cx="12192000" cy="1532709"/>
          </a:xfrm>
          <a:prstGeom prst="rect">
            <a:avLst/>
          </a:prstGeom>
          <a:solidFill>
            <a:srgbClr val="58DA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3" name="그룹 2"/>
          <p:cNvGrpSpPr/>
          <p:nvPr/>
        </p:nvGrpSpPr>
        <p:grpSpPr>
          <a:xfrm>
            <a:off x="0" y="-33537"/>
            <a:ext cx="12192000" cy="1848690"/>
            <a:chOff x="0" y="-33537"/>
            <a:chExt cx="12192000" cy="1848690"/>
          </a:xfrm>
        </p:grpSpPr>
        <p:grpSp>
          <p:nvGrpSpPr>
            <p:cNvPr id="4" name="그룹 3"/>
            <p:cNvGrpSpPr/>
            <p:nvPr/>
          </p:nvGrpSpPr>
          <p:grpSpPr>
            <a:xfrm>
              <a:off x="0" y="-33537"/>
              <a:ext cx="12192000" cy="1532709"/>
              <a:chOff x="0" y="-33537"/>
              <a:chExt cx="12192000" cy="1532709"/>
            </a:xfrm>
          </p:grpSpPr>
          <p:sp>
            <p:nvSpPr>
              <p:cNvPr id="6" name="직사각형 5"/>
              <p:cNvSpPr/>
              <p:nvPr/>
            </p:nvSpPr>
            <p:spPr>
              <a:xfrm>
                <a:off x="0" y="-33537"/>
                <a:ext cx="12192000" cy="1532709"/>
              </a:xfrm>
              <a:prstGeom prst="rect">
                <a:avLst/>
              </a:prstGeom>
              <a:solidFill>
                <a:srgbClr val="58DAC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7" name="직사각형 6"/>
              <p:cNvSpPr/>
              <p:nvPr/>
            </p:nvSpPr>
            <p:spPr>
              <a:xfrm>
                <a:off x="78898" y="575211"/>
                <a:ext cx="4784046" cy="81860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4000" spc="-300" dirty="0" smtClean="0">
                    <a:ln>
                      <a:solidFill>
                        <a:schemeClr val="tx1">
                          <a:lumMod val="75000"/>
                          <a:lumOff val="25000"/>
                          <a:alpha val="15000"/>
                        </a:schemeClr>
                      </a:solidFill>
                    </a:ln>
                    <a:solidFill>
                      <a:schemeClr val="bg1"/>
                    </a:solidFill>
                    <a:effectLst>
                      <a:outerShdw blurRad="50800" dist="38100" algn="l" rotWithShape="0">
                        <a:prstClr val="black">
                          <a:alpha val="40000"/>
                        </a:prstClr>
                      </a:outerShdw>
                    </a:effectLst>
                    <a:latin typeface="Noto Sans CJK KR DemiLight" panose="020B0400000000000000" pitchFamily="34" charset="-127"/>
                    <a:ea typeface="Noto Sans CJK KR Bold" panose="020B0800000000000000" pitchFamily="34" charset="-127"/>
                  </a:rPr>
                  <a:t>약국</a:t>
                </a:r>
                <a:r>
                  <a:rPr lang="en-US" altLang="ko-KR" sz="2000" spc="-150" dirty="0" smtClean="0">
                    <a:ln>
                      <a:solidFill>
                        <a:schemeClr val="tx1">
                          <a:lumMod val="75000"/>
                          <a:lumOff val="25000"/>
                          <a:alpha val="15000"/>
                        </a:schemeClr>
                      </a:solidFill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Noto Sans CJK KR DemiLight" panose="020B0400000000000000" pitchFamily="34" charset="-127"/>
                    <a:ea typeface="Noto Sans CJK KR DemiLight" panose="020B0400000000000000" pitchFamily="34" charset="-127"/>
                  </a:rPr>
                  <a:t>(</a:t>
                </a:r>
                <a:r>
                  <a:rPr lang="ko-KR" altLang="en-US" sz="2000" spc="-150" dirty="0" smtClean="0">
                    <a:ln>
                      <a:solidFill>
                        <a:schemeClr val="tx1">
                          <a:lumMod val="75000"/>
                          <a:lumOff val="25000"/>
                          <a:alpha val="15000"/>
                        </a:schemeClr>
                      </a:solidFill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Noto Sans CJK KR DemiLight" panose="020B0400000000000000" pitchFamily="34" charset="-127"/>
                    <a:ea typeface="Noto Sans CJK KR DemiLight" panose="020B0400000000000000" pitchFamily="34" charset="-127"/>
                  </a:rPr>
                  <a:t>요양기관정보마당</a:t>
                </a:r>
                <a:r>
                  <a:rPr lang="en-US" altLang="ko-KR" sz="2000" spc="-150" dirty="0" smtClean="0">
                    <a:ln>
                      <a:solidFill>
                        <a:schemeClr val="tx1">
                          <a:lumMod val="75000"/>
                          <a:lumOff val="25000"/>
                          <a:alpha val="15000"/>
                        </a:schemeClr>
                      </a:solidFill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Noto Sans CJK KR DemiLight" panose="020B0400000000000000" pitchFamily="34" charset="-127"/>
                    <a:ea typeface="Noto Sans CJK KR DemiLight" panose="020B0400000000000000" pitchFamily="34" charset="-127"/>
                  </a:rPr>
                  <a:t>)</a:t>
                </a:r>
                <a:endParaRPr lang="ko-KR" altLang="en-US" sz="2000" spc="-150" dirty="0">
                  <a:ln>
                    <a:solidFill>
                      <a:schemeClr val="tx1">
                        <a:lumMod val="75000"/>
                        <a:lumOff val="25000"/>
                        <a:alpha val="15000"/>
                      </a:schemeClr>
                    </a:solidFill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latin typeface="Noto Sans CJK KR DemiLight" panose="020B0400000000000000" pitchFamily="34" charset="-127"/>
                  <a:ea typeface="Noto Sans CJK KR DemiLight" panose="020B0400000000000000" pitchFamily="34" charset="-127"/>
                </a:endParaRPr>
              </a:p>
            </p:txBody>
          </p:sp>
          <p:pic>
            <p:nvPicPr>
              <p:cNvPr id="8" name="그림 7"/>
              <p:cNvPicPr>
                <a:picLocks noChangeAspect="1"/>
              </p:cNvPicPr>
              <p:nvPr/>
            </p:nvPicPr>
            <p:blipFill>
              <a:blip r:embed="rId2" cstate="print">
                <a:clrChange>
                  <a:clrFrom>
                    <a:srgbClr val="FFFEFD"/>
                  </a:clrFrom>
                  <a:clrTo>
                    <a:srgbClr val="FFFEFD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843491" y="338052"/>
                <a:ext cx="1014458" cy="394766"/>
              </a:xfrm>
              <a:prstGeom prst="rect">
                <a:avLst/>
              </a:prstGeom>
            </p:spPr>
          </p:pic>
          <p:sp>
            <p:nvSpPr>
              <p:cNvPr id="9" name="직사각형 8"/>
              <p:cNvSpPr/>
              <p:nvPr/>
            </p:nvSpPr>
            <p:spPr>
              <a:xfrm>
                <a:off x="10489475" y="95794"/>
                <a:ext cx="1702525" cy="23513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050" spc="-15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National Health Insurance Service</a:t>
                </a:r>
                <a:endParaRPr lang="ko-KR" altLang="en-US" sz="1050" spc="-15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sp>
          <p:nvSpPr>
            <p:cNvPr id="5" name="직사각형 4"/>
            <p:cNvSpPr/>
            <p:nvPr/>
          </p:nvSpPr>
          <p:spPr>
            <a:xfrm>
              <a:off x="497716" y="1485151"/>
              <a:ext cx="2844002" cy="33000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spc="-150" dirty="0" smtClean="0">
                  <a:ln>
                    <a:solidFill>
                      <a:schemeClr val="tx1">
                        <a:lumMod val="75000"/>
                        <a:lumOff val="25000"/>
                        <a:alpha val="1500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  <a:latin typeface="Noto Sans CJK KR Medium" panose="020B0600000000000000" pitchFamily="34" charset="-127"/>
                  <a:ea typeface="Noto Sans CJK KR Medium" panose="020B0600000000000000" pitchFamily="34" charset="-127"/>
                </a:rPr>
                <a:t>     </a:t>
              </a:r>
              <a:endParaRPr lang="ko-KR" altLang="en-US" sz="1100" spc="-150" dirty="0">
                <a:ln>
                  <a:solidFill>
                    <a:schemeClr val="tx1">
                      <a:lumMod val="75000"/>
                      <a:lumOff val="25000"/>
                      <a:alpha val="1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Noto Sans CJK KR Medium" panose="020B0600000000000000" pitchFamily="34" charset="-127"/>
                <a:ea typeface="Noto Sans CJK KR Medium" panose="020B0600000000000000" pitchFamily="34" charset="-127"/>
              </a:endParaRPr>
            </a:p>
          </p:txBody>
        </p:sp>
      </p:grpSp>
      <p:sp>
        <p:nvSpPr>
          <p:cNvPr id="10" name="직사각형 9"/>
          <p:cNvSpPr/>
          <p:nvPr/>
        </p:nvSpPr>
        <p:spPr>
          <a:xfrm>
            <a:off x="0" y="1485151"/>
            <a:ext cx="12192000" cy="535170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3200" dirty="0" smtClean="0"/>
              <a:t>주의사항 안내</a:t>
            </a:r>
            <a:endParaRPr lang="en-US" altLang="ko-KR" sz="3200" dirty="0" smtClean="0"/>
          </a:p>
          <a:p>
            <a:pPr algn="ctr"/>
            <a:endParaRPr lang="en-US" altLang="ko-KR" sz="3200" dirty="0" smtClean="0"/>
          </a:p>
          <a:p>
            <a:pPr algn="ctr"/>
            <a:r>
              <a:rPr lang="ko-KR" altLang="en-US" dirty="0" err="1" smtClean="0"/>
              <a:t>금연치료</a:t>
            </a:r>
            <a:r>
              <a:rPr lang="ko-KR" altLang="en-US" dirty="0" smtClean="0"/>
              <a:t> 청구프로그램</a:t>
            </a:r>
            <a:r>
              <a:rPr lang="en-US" altLang="ko-KR" dirty="0" smtClean="0"/>
              <a:t>(</a:t>
            </a:r>
            <a:r>
              <a:rPr lang="ko-KR" altLang="en-US" dirty="0" smtClean="0"/>
              <a:t>요양기관정보마당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변경은 약사법 제</a:t>
            </a:r>
            <a:r>
              <a:rPr lang="en-US" altLang="ko-KR" dirty="0" smtClean="0"/>
              <a:t>27</a:t>
            </a:r>
            <a:r>
              <a:rPr lang="ko-KR" altLang="en-US" dirty="0" smtClean="0"/>
              <a:t>조 및 동법시행규칙 제</a:t>
            </a:r>
            <a:r>
              <a:rPr lang="en-US" altLang="ko-KR" dirty="0" smtClean="0"/>
              <a:t>17</a:t>
            </a:r>
            <a:r>
              <a:rPr lang="ko-KR" altLang="en-US" dirty="0" smtClean="0"/>
              <a:t>조</a:t>
            </a:r>
            <a:r>
              <a:rPr lang="en-US" altLang="ko-KR" dirty="0" smtClean="0"/>
              <a:t>(</a:t>
            </a:r>
            <a:r>
              <a:rPr lang="ko-KR" altLang="en-US" dirty="0" smtClean="0"/>
              <a:t>대체조제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 따른 </a:t>
            </a:r>
            <a:endParaRPr lang="en-US" altLang="ko-KR" dirty="0" smtClean="0"/>
          </a:p>
          <a:p>
            <a:pPr algn="ctr"/>
            <a:r>
              <a:rPr lang="ko-KR" altLang="en-US" dirty="0" smtClean="0"/>
              <a:t>청구 방법의 개선사항으로 처방전을 발행한 의사 또는 치과의사에게 동의를 받거나 통보하는 방식은 </a:t>
            </a:r>
            <a:endParaRPr lang="en-US" altLang="ko-KR" dirty="0" smtClean="0"/>
          </a:p>
          <a:p>
            <a:pPr algn="ctr"/>
            <a:r>
              <a:rPr lang="ko-KR" altLang="en-US" dirty="0" smtClean="0"/>
              <a:t>법령에 의하여 처리 하여야 함을 안내 드립니다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4463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>
            <a:lumMod val="50000"/>
            <a:lumOff val="50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178</Words>
  <Application>Microsoft Office PowerPoint</Application>
  <PresentationFormat>와이드스크린</PresentationFormat>
  <Paragraphs>35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2" baseType="lpstr">
      <vt:lpstr>Noto Sans CJK KR Bold</vt:lpstr>
      <vt:lpstr>Noto Sans CJK KR DemiLight</vt:lpstr>
      <vt:lpstr>Noto Sans CJK KR Medium</vt:lpstr>
      <vt:lpstr>맑은 고딕</vt:lpstr>
      <vt:lpstr>에스코어 드림 6 Bold</vt:lpstr>
      <vt:lpstr>Arial</vt:lpstr>
      <vt:lpstr>Office 테마</vt:lpstr>
      <vt:lpstr>금연치료 전산프로그램 변경 안내 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13</cp:revision>
  <dcterms:created xsi:type="dcterms:W3CDTF">2021-08-27T01:36:35Z</dcterms:created>
  <dcterms:modified xsi:type="dcterms:W3CDTF">2021-08-31T09:00:07Z</dcterms:modified>
</cp:coreProperties>
</file>