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3AE8-50A2-4964-8C4D-CCBAF2CE7A21}" type="datetimeFigureOut">
              <a:rPr lang="ko-KR" altLang="en-US" smtClean="0"/>
              <a:t>2012-11-19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5DA0-7D19-4D26-AA7A-D61B8BB4EC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3AE8-50A2-4964-8C4D-CCBAF2CE7A21}" type="datetimeFigureOut">
              <a:rPr lang="ko-KR" altLang="en-US" smtClean="0"/>
              <a:t>2012-11-19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5DA0-7D19-4D26-AA7A-D61B8BB4EC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3AE8-50A2-4964-8C4D-CCBAF2CE7A21}" type="datetimeFigureOut">
              <a:rPr lang="ko-KR" altLang="en-US" smtClean="0"/>
              <a:t>2012-11-19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5DA0-7D19-4D26-AA7A-D61B8BB4EC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3AE8-50A2-4964-8C4D-CCBAF2CE7A21}" type="datetimeFigureOut">
              <a:rPr lang="ko-KR" altLang="en-US" smtClean="0"/>
              <a:t>2012-11-19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5DA0-7D19-4D26-AA7A-D61B8BB4EC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3AE8-50A2-4964-8C4D-CCBAF2CE7A21}" type="datetimeFigureOut">
              <a:rPr lang="ko-KR" altLang="en-US" smtClean="0"/>
              <a:t>2012-11-19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5DA0-7D19-4D26-AA7A-D61B8BB4EC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3AE8-50A2-4964-8C4D-CCBAF2CE7A21}" type="datetimeFigureOut">
              <a:rPr lang="ko-KR" altLang="en-US" smtClean="0"/>
              <a:t>2012-11-19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5DA0-7D19-4D26-AA7A-D61B8BB4EC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3AE8-50A2-4964-8C4D-CCBAF2CE7A21}" type="datetimeFigureOut">
              <a:rPr lang="ko-KR" altLang="en-US" smtClean="0"/>
              <a:t>2012-11-19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5DA0-7D19-4D26-AA7A-D61B8BB4EC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3AE8-50A2-4964-8C4D-CCBAF2CE7A21}" type="datetimeFigureOut">
              <a:rPr lang="ko-KR" altLang="en-US" smtClean="0"/>
              <a:t>2012-11-19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5DA0-7D19-4D26-AA7A-D61B8BB4EC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3AE8-50A2-4964-8C4D-CCBAF2CE7A21}" type="datetimeFigureOut">
              <a:rPr lang="ko-KR" altLang="en-US" smtClean="0"/>
              <a:t>2012-11-19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5DA0-7D19-4D26-AA7A-D61B8BB4EC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3AE8-50A2-4964-8C4D-CCBAF2CE7A21}" type="datetimeFigureOut">
              <a:rPr lang="ko-KR" altLang="en-US" smtClean="0"/>
              <a:t>2012-11-19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5DA0-7D19-4D26-AA7A-D61B8BB4EC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3AE8-50A2-4964-8C4D-CCBAF2CE7A21}" type="datetimeFigureOut">
              <a:rPr lang="ko-KR" altLang="en-US" smtClean="0"/>
              <a:t>2012-11-19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45DA0-7D19-4D26-AA7A-D61B8BB4EC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73AE8-50A2-4964-8C4D-CCBAF2CE7A21}" type="datetimeFigureOut">
              <a:rPr lang="ko-KR" altLang="en-US" smtClean="0"/>
              <a:t>2012-11-19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45DA0-7D19-4D26-AA7A-D61B8BB4EC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213100"/>
            <a:ext cx="3529013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바닥글 개체 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charset="-127"/>
              </a:rPr>
              <a:t>www.pharmbridge.net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890588" y="2205038"/>
            <a:ext cx="5984875" cy="50323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28600" indent="-228600">
              <a:buFontTx/>
              <a:buAutoNum type="arabicPeriod"/>
              <a:defRPr/>
            </a:pPr>
            <a:r>
              <a:rPr lang="en-US" altLang="ko-KR" sz="1400" b="0" dirty="0">
                <a:solidFill>
                  <a:schemeClr val="tx1"/>
                </a:solidFill>
                <a:ea typeface="굴림" pitchFamily="50" charset="-127"/>
              </a:rPr>
              <a:t>PM2000 </a:t>
            </a:r>
            <a:r>
              <a:rPr lang="ko-KR" altLang="en-US" sz="1400" b="0" dirty="0">
                <a:solidFill>
                  <a:schemeClr val="tx1"/>
                </a:solidFill>
                <a:ea typeface="굴림" pitchFamily="50" charset="-127"/>
              </a:rPr>
              <a:t>상단 메뉴의 </a:t>
            </a:r>
            <a:r>
              <a:rPr lang="en-US" altLang="ko-KR" sz="1400" b="0" dirty="0">
                <a:solidFill>
                  <a:schemeClr val="tx1"/>
                </a:solidFill>
                <a:ea typeface="굴림" pitchFamily="50" charset="-127"/>
              </a:rPr>
              <a:t>[</a:t>
            </a:r>
            <a:r>
              <a:rPr lang="ko-KR" altLang="en-US" sz="1400" dirty="0">
                <a:solidFill>
                  <a:srgbClr val="FF0000"/>
                </a:solidFill>
                <a:ea typeface="굴림" pitchFamily="50" charset="-127"/>
              </a:rPr>
              <a:t>환경설정</a:t>
            </a:r>
            <a:r>
              <a:rPr lang="en-US" altLang="ko-KR" sz="1400" b="0" dirty="0">
                <a:solidFill>
                  <a:schemeClr val="tx1"/>
                </a:solidFill>
                <a:ea typeface="굴림" pitchFamily="50" charset="-127"/>
              </a:rPr>
              <a:t>]</a:t>
            </a:r>
            <a:r>
              <a:rPr lang="ko-KR" altLang="en-US" sz="1400" b="0" dirty="0">
                <a:solidFill>
                  <a:schemeClr val="tx1"/>
                </a:solidFill>
                <a:ea typeface="굴림" pitchFamily="50" charset="-127"/>
              </a:rPr>
              <a:t> 메뉴를 클릭 합니다</a:t>
            </a:r>
            <a:r>
              <a:rPr lang="en-US" altLang="ko-KR" sz="1400" b="0" dirty="0">
                <a:solidFill>
                  <a:schemeClr val="tx1"/>
                </a:solidFill>
                <a:ea typeface="굴림" pitchFamily="50" charset="-127"/>
              </a:rPr>
              <a:t>.</a:t>
            </a:r>
            <a:endParaRPr lang="en-US" altLang="ko-KR" sz="1400" b="0" dirty="0">
              <a:solidFill>
                <a:schemeClr val="tx1"/>
              </a:solidFill>
              <a:ea typeface="굴림" pitchFamily="50" charset="-127"/>
            </a:endParaRPr>
          </a:p>
        </p:txBody>
      </p:sp>
      <p:sp>
        <p:nvSpPr>
          <p:cNvPr id="8" name="타원 7"/>
          <p:cNvSpPr/>
          <p:nvPr/>
        </p:nvSpPr>
        <p:spPr>
          <a:xfrm>
            <a:off x="4608513" y="620713"/>
            <a:ext cx="358775" cy="360362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000">
                <a:solidFill>
                  <a:schemeClr val="bg1"/>
                </a:solidFill>
                <a:ea typeface="굴림" pitchFamily="50" charset="-127"/>
              </a:rPr>
              <a:t>1</a:t>
            </a:r>
            <a:endParaRPr lang="ko-KR" altLang="en-US" sz="1000">
              <a:solidFill>
                <a:schemeClr val="bg1"/>
              </a:solidFill>
              <a:ea typeface="굴림" pitchFamily="50" charset="-127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5473700" y="1050925"/>
            <a:ext cx="360363" cy="360363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000">
                <a:solidFill>
                  <a:srgbClr val="FFFFFF"/>
                </a:solidFill>
                <a:ea typeface="굴림" pitchFamily="50" charset="-127"/>
              </a:rPr>
              <a:t>1</a:t>
            </a:r>
            <a:endParaRPr lang="ko-KR" altLang="en-US" sz="1000">
              <a:solidFill>
                <a:srgbClr val="FFFFFF"/>
              </a:solidFill>
              <a:ea typeface="굴림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356100" y="3284538"/>
            <a:ext cx="4103688" cy="67468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28600" indent="-228600">
              <a:buFontTx/>
              <a:buAutoNum type="arabicPeriod"/>
              <a:defRPr/>
            </a:pPr>
            <a:r>
              <a:rPr lang="ko-KR" altLang="en-US" sz="1400" b="0" dirty="0">
                <a:solidFill>
                  <a:schemeClr val="tx1"/>
                </a:solidFill>
                <a:ea typeface="굴림" pitchFamily="50" charset="-127"/>
              </a:rPr>
              <a:t>환경설정 </a:t>
            </a:r>
            <a:r>
              <a:rPr lang="ko-KR" altLang="en-US" sz="1400" b="0" dirty="0" err="1">
                <a:solidFill>
                  <a:schemeClr val="tx1"/>
                </a:solidFill>
                <a:ea typeface="굴림" pitchFamily="50" charset="-127"/>
              </a:rPr>
              <a:t>매뉴</a:t>
            </a:r>
            <a:r>
              <a:rPr lang="ko-KR" altLang="en-US" sz="1400" b="0" dirty="0">
                <a:solidFill>
                  <a:schemeClr val="tx1"/>
                </a:solidFill>
                <a:ea typeface="굴림" pitchFamily="50" charset="-127"/>
              </a:rPr>
              <a:t> 의 </a:t>
            </a:r>
            <a:r>
              <a:rPr lang="en-US" altLang="ko-KR" sz="1400" b="0" dirty="0">
                <a:solidFill>
                  <a:schemeClr val="tx1"/>
                </a:solidFill>
                <a:ea typeface="굴림" pitchFamily="50" charset="-127"/>
              </a:rPr>
              <a:t>[</a:t>
            </a:r>
            <a:r>
              <a:rPr lang="ko-KR" altLang="en-US" sz="1400" dirty="0">
                <a:solidFill>
                  <a:srgbClr val="FF0000"/>
                </a:solidFill>
                <a:ea typeface="굴림" pitchFamily="50" charset="-127"/>
              </a:rPr>
              <a:t>보험상한  차액  보상신청</a:t>
            </a:r>
            <a:r>
              <a:rPr lang="en-US" altLang="ko-KR" sz="1400" b="0" dirty="0">
                <a:solidFill>
                  <a:schemeClr val="tx1"/>
                </a:solidFill>
                <a:ea typeface="굴림" pitchFamily="50" charset="-127"/>
              </a:rPr>
              <a:t>]</a:t>
            </a:r>
            <a:r>
              <a:rPr lang="ko-KR" altLang="en-US" sz="1400" b="0" dirty="0">
                <a:solidFill>
                  <a:schemeClr val="tx1"/>
                </a:solidFill>
                <a:ea typeface="굴림" pitchFamily="50" charset="-127"/>
              </a:rPr>
              <a:t> </a:t>
            </a:r>
            <a:r>
              <a:rPr lang="ko-KR" altLang="en-US" sz="1400" b="0" dirty="0" err="1">
                <a:solidFill>
                  <a:schemeClr val="tx1"/>
                </a:solidFill>
                <a:ea typeface="굴림" pitchFamily="50" charset="-127"/>
              </a:rPr>
              <a:t>매뉴를</a:t>
            </a:r>
            <a:r>
              <a:rPr lang="ko-KR" altLang="en-US" sz="1400" b="0" dirty="0">
                <a:solidFill>
                  <a:schemeClr val="tx1"/>
                </a:solidFill>
                <a:ea typeface="굴림" pitchFamily="50" charset="-127"/>
              </a:rPr>
              <a:t> 클릭 합니다</a:t>
            </a:r>
            <a:r>
              <a:rPr lang="en-US" altLang="ko-KR" sz="1400" b="0" dirty="0">
                <a:solidFill>
                  <a:schemeClr val="tx1"/>
                </a:solidFill>
                <a:ea typeface="굴림" pitchFamily="50" charset="-127"/>
              </a:rPr>
              <a:t>.</a:t>
            </a:r>
            <a:endParaRPr lang="en-US" altLang="ko-KR" sz="1400" b="0" dirty="0">
              <a:solidFill>
                <a:schemeClr val="tx1"/>
              </a:solidFill>
              <a:ea typeface="굴림" pitchFamily="50" charset="-127"/>
            </a:endParaRPr>
          </a:p>
        </p:txBody>
      </p:sp>
      <p:sp>
        <p:nvSpPr>
          <p:cNvPr id="16" name="타원 15"/>
          <p:cNvSpPr/>
          <p:nvPr/>
        </p:nvSpPr>
        <p:spPr>
          <a:xfrm>
            <a:off x="3924300" y="3429000"/>
            <a:ext cx="360363" cy="360363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000" dirty="0">
                <a:solidFill>
                  <a:srgbClr val="FFFFFF"/>
                </a:solidFill>
                <a:ea typeface="굴림" pitchFamily="50" charset="-127"/>
              </a:rPr>
              <a:t>2</a:t>
            </a:r>
            <a:endParaRPr lang="ko-KR" altLang="en-US" sz="1000" dirty="0">
              <a:solidFill>
                <a:srgbClr val="FFFFFF"/>
              </a:solidFill>
              <a:ea typeface="굴림" pitchFamily="50" charset="-127"/>
            </a:endParaRPr>
          </a:p>
        </p:txBody>
      </p:sp>
      <p:pic>
        <p:nvPicPr>
          <p:cNvPr id="410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825" y="1125538"/>
            <a:ext cx="766762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6" name="직사각형 18"/>
          <p:cNvSpPr>
            <a:spLocks noChangeArrowheads="1"/>
          </p:cNvSpPr>
          <p:nvPr/>
        </p:nvSpPr>
        <p:spPr bwMode="auto">
          <a:xfrm>
            <a:off x="4473575" y="1322388"/>
            <a:ext cx="649288" cy="360362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latinLnBrk="0"/>
            <a:endParaRPr lang="ko-KR" altLang="en-US"/>
          </a:p>
        </p:txBody>
      </p:sp>
      <p:sp>
        <p:nvSpPr>
          <p:cNvPr id="20" name="오른쪽 화살표 19"/>
          <p:cNvSpPr/>
          <p:nvPr/>
        </p:nvSpPr>
        <p:spPr>
          <a:xfrm rot="5400000">
            <a:off x="4618037" y="1071563"/>
            <a:ext cx="360363" cy="287338"/>
          </a:xfrm>
          <a:prstGeom prst="rightArrow">
            <a:avLst/>
          </a:prstGeom>
          <a:solidFill>
            <a:srgbClr val="7030A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000" b="0">
              <a:solidFill>
                <a:srgbClr val="FFFFFF"/>
              </a:solidFill>
              <a:ea typeface="굴림" pitchFamily="50" charset="-127"/>
            </a:endParaRPr>
          </a:p>
        </p:txBody>
      </p:sp>
      <p:sp>
        <p:nvSpPr>
          <p:cNvPr id="22" name="타원 21"/>
          <p:cNvSpPr/>
          <p:nvPr/>
        </p:nvSpPr>
        <p:spPr>
          <a:xfrm>
            <a:off x="1331913" y="2924175"/>
            <a:ext cx="358775" cy="360363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000" dirty="0">
                <a:solidFill>
                  <a:schemeClr val="bg1"/>
                </a:solidFill>
                <a:ea typeface="굴림" pitchFamily="50" charset="-127"/>
              </a:rPr>
              <a:t>2</a:t>
            </a:r>
            <a:endParaRPr lang="ko-KR" altLang="en-US" sz="1000" dirty="0">
              <a:solidFill>
                <a:schemeClr val="bg1"/>
              </a:solidFill>
              <a:ea typeface="굴림" pitchFamily="50" charset="-127"/>
            </a:endParaRPr>
          </a:p>
        </p:txBody>
      </p:sp>
      <p:sp>
        <p:nvSpPr>
          <p:cNvPr id="23" name="타원 22"/>
          <p:cNvSpPr/>
          <p:nvPr/>
        </p:nvSpPr>
        <p:spPr>
          <a:xfrm>
            <a:off x="468313" y="2276475"/>
            <a:ext cx="358775" cy="360363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000" dirty="0">
                <a:solidFill>
                  <a:srgbClr val="FFFFFF"/>
                </a:solidFill>
                <a:ea typeface="굴림" pitchFamily="50" charset="-127"/>
              </a:rPr>
              <a:t>1</a:t>
            </a:r>
            <a:endParaRPr lang="ko-KR" altLang="en-US" sz="1000" dirty="0">
              <a:solidFill>
                <a:srgbClr val="FFFFFF"/>
              </a:solidFill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바닥글 개체 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charset="-127"/>
              </a:rPr>
              <a:t>www.pharmbridge.net</a:t>
            </a:r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3563"/>
            <a:ext cx="9144000" cy="629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직사각형 4"/>
          <p:cNvSpPr>
            <a:spLocks noChangeArrowheads="1"/>
          </p:cNvSpPr>
          <p:nvPr/>
        </p:nvSpPr>
        <p:spPr bwMode="auto">
          <a:xfrm>
            <a:off x="2124075" y="115888"/>
            <a:ext cx="4608513" cy="433387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 latinLnBrk="0"/>
            <a:r>
              <a:rPr lang="ko-KR" altLang="en-US">
                <a:solidFill>
                  <a:schemeClr val="bg1"/>
                </a:solidFill>
              </a:rPr>
              <a:t>상세</a:t>
            </a:r>
            <a:r>
              <a:rPr lang="en-US" altLang="ko-KR">
                <a:solidFill>
                  <a:schemeClr val="bg1"/>
                </a:solidFill>
              </a:rPr>
              <a:t> </a:t>
            </a:r>
            <a:r>
              <a:rPr lang="ko-KR" altLang="en-US">
                <a:solidFill>
                  <a:schemeClr val="bg1"/>
                </a:solidFill>
              </a:rPr>
              <a:t>기능 설명은 다음 페이지 참조</a:t>
            </a:r>
          </a:p>
        </p:txBody>
      </p:sp>
      <p:sp>
        <p:nvSpPr>
          <p:cNvPr id="6" name="타원 5"/>
          <p:cNvSpPr/>
          <p:nvPr/>
        </p:nvSpPr>
        <p:spPr>
          <a:xfrm>
            <a:off x="250825" y="620713"/>
            <a:ext cx="358775" cy="360362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000">
                <a:solidFill>
                  <a:schemeClr val="bg1"/>
                </a:solidFill>
                <a:ea typeface="굴림" pitchFamily="50" charset="-127"/>
              </a:rPr>
              <a:t>1</a:t>
            </a:r>
            <a:endParaRPr lang="ko-KR" altLang="en-US" sz="1000">
              <a:solidFill>
                <a:schemeClr val="bg1"/>
              </a:solidFill>
              <a:ea typeface="굴림" pitchFamily="50" charset="-127"/>
            </a:endParaRPr>
          </a:p>
        </p:txBody>
      </p:sp>
      <p:sp>
        <p:nvSpPr>
          <p:cNvPr id="7" name="타원 6"/>
          <p:cNvSpPr/>
          <p:nvPr/>
        </p:nvSpPr>
        <p:spPr>
          <a:xfrm>
            <a:off x="900113" y="1412875"/>
            <a:ext cx="358775" cy="360363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000" dirty="0">
                <a:solidFill>
                  <a:schemeClr val="bg1"/>
                </a:solidFill>
                <a:ea typeface="굴림" pitchFamily="50" charset="-127"/>
              </a:rPr>
              <a:t>2</a:t>
            </a:r>
            <a:endParaRPr lang="ko-KR" altLang="en-US" sz="1000" dirty="0">
              <a:solidFill>
                <a:schemeClr val="bg1"/>
              </a:solidFill>
              <a:ea typeface="굴림" pitchFamily="50" charset="-127"/>
            </a:endParaRPr>
          </a:p>
        </p:txBody>
      </p:sp>
      <p:sp>
        <p:nvSpPr>
          <p:cNvPr id="8" name="타원 7"/>
          <p:cNvSpPr/>
          <p:nvPr/>
        </p:nvSpPr>
        <p:spPr>
          <a:xfrm>
            <a:off x="5508625" y="765175"/>
            <a:ext cx="358775" cy="360363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000" dirty="0">
                <a:solidFill>
                  <a:schemeClr val="bg1"/>
                </a:solidFill>
                <a:ea typeface="굴림" pitchFamily="50" charset="-127"/>
              </a:rPr>
              <a:t>3</a:t>
            </a:r>
            <a:endParaRPr lang="ko-KR" altLang="en-US" sz="1000" dirty="0">
              <a:solidFill>
                <a:schemeClr val="bg1"/>
              </a:solidFill>
              <a:ea typeface="굴림" pitchFamily="50" charset="-127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7019925" y="1773238"/>
            <a:ext cx="358775" cy="360362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000" dirty="0">
                <a:solidFill>
                  <a:schemeClr val="bg1"/>
                </a:solidFill>
                <a:ea typeface="굴림" pitchFamily="50" charset="-127"/>
              </a:rPr>
              <a:t>4</a:t>
            </a:r>
            <a:endParaRPr lang="ko-KR" altLang="en-US" sz="1000" dirty="0">
              <a:solidFill>
                <a:schemeClr val="bg1"/>
              </a:solidFill>
              <a:ea typeface="굴림" pitchFamily="50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4645025" y="1123950"/>
            <a:ext cx="358775" cy="360363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000" dirty="0">
                <a:solidFill>
                  <a:schemeClr val="bg1"/>
                </a:solidFill>
                <a:ea typeface="굴림" pitchFamily="50" charset="-127"/>
              </a:rPr>
              <a:t>6</a:t>
            </a:r>
            <a:endParaRPr lang="ko-KR" altLang="en-US" sz="1000" dirty="0">
              <a:solidFill>
                <a:schemeClr val="bg1"/>
              </a:solidFill>
              <a:ea typeface="굴림" pitchFamily="50" charset="-127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3635375" y="1123950"/>
            <a:ext cx="358775" cy="360363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000" dirty="0">
                <a:solidFill>
                  <a:schemeClr val="bg1"/>
                </a:solidFill>
                <a:ea typeface="굴림" pitchFamily="50" charset="-127"/>
              </a:rPr>
              <a:t>5</a:t>
            </a:r>
            <a:endParaRPr lang="ko-KR" altLang="en-US" sz="1000" dirty="0">
              <a:solidFill>
                <a:schemeClr val="bg1"/>
              </a:solidFill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971550" y="1268413"/>
            <a:ext cx="358775" cy="360362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000">
                <a:solidFill>
                  <a:schemeClr val="bg1"/>
                </a:solidFill>
                <a:ea typeface="굴림" pitchFamily="50" charset="-127"/>
              </a:rPr>
              <a:t>1</a:t>
            </a:r>
            <a:endParaRPr lang="ko-KR" altLang="en-US" sz="1000">
              <a:solidFill>
                <a:schemeClr val="bg1"/>
              </a:solidFill>
              <a:ea typeface="굴림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476375" y="908050"/>
            <a:ext cx="5903913" cy="108108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28600" indent="-228600">
              <a:lnSpc>
                <a:spcPct val="150000"/>
              </a:lnSpc>
              <a:buFontTx/>
              <a:buAutoNum type="arabicPeriod"/>
              <a:defRPr/>
            </a:pP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‘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인하 일자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’  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항목이  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2013-01-01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로 표시되어 있는지 확인합니다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. 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다른 날짜로 되어 있을 경우 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2013-01-01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로 선택합니다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Tx/>
              <a:buAutoNum type="arabicPeriod"/>
              <a:defRPr/>
            </a:pP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‘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인하일자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’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란  보험약가가 인하되는 날짜를 의미합니다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.</a:t>
            </a:r>
            <a:endParaRPr lang="en-US" altLang="ko-KR" sz="1200" dirty="0">
              <a:solidFill>
                <a:schemeClr val="tx1"/>
              </a:solidFill>
              <a:ea typeface="굴림" pitchFamily="50" charset="-127"/>
            </a:endParaRPr>
          </a:p>
        </p:txBody>
      </p:sp>
      <p:sp>
        <p:nvSpPr>
          <p:cNvPr id="42" name="타원 41"/>
          <p:cNvSpPr/>
          <p:nvPr/>
        </p:nvSpPr>
        <p:spPr>
          <a:xfrm>
            <a:off x="971550" y="2636838"/>
            <a:ext cx="358775" cy="360362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000" dirty="0">
                <a:solidFill>
                  <a:schemeClr val="bg1"/>
                </a:solidFill>
                <a:ea typeface="굴림" pitchFamily="50" charset="-127"/>
              </a:rPr>
              <a:t>2</a:t>
            </a:r>
            <a:endParaRPr lang="ko-KR" altLang="en-US" sz="1000" dirty="0">
              <a:solidFill>
                <a:schemeClr val="bg1"/>
              </a:solidFill>
              <a:ea typeface="굴림" pitchFamily="50" charset="-127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1476375" y="2205038"/>
            <a:ext cx="5903913" cy="12239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28600" indent="-228600">
              <a:lnSpc>
                <a:spcPct val="150000"/>
              </a:lnSpc>
              <a:buFontTx/>
              <a:buAutoNum type="arabicPeriod"/>
              <a:defRPr/>
            </a:pP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‘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재고보정일자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’ 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항목은 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2012-12-31 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이전으로 설정되어 있는지 확인합니다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Tx/>
              <a:buAutoNum type="arabicPeriod"/>
              <a:defRPr/>
            </a:pPr>
            <a:r>
              <a:rPr lang="en-US" altLang="ko-KR" sz="1200" u="sng" dirty="0">
                <a:solidFill>
                  <a:schemeClr val="tx1"/>
                </a:solidFill>
                <a:ea typeface="굴림" pitchFamily="50" charset="-127"/>
              </a:rPr>
              <a:t> 2013.1.1 </a:t>
            </a:r>
            <a:r>
              <a:rPr lang="ko-KR" altLang="en-US" sz="1200" u="sng" dirty="0" err="1">
                <a:solidFill>
                  <a:schemeClr val="tx1"/>
                </a:solidFill>
                <a:ea typeface="굴림" pitchFamily="50" charset="-127"/>
              </a:rPr>
              <a:t>약가</a:t>
            </a:r>
            <a:r>
              <a:rPr lang="ko-KR" altLang="en-US" sz="1200" u="sng" dirty="0">
                <a:solidFill>
                  <a:schemeClr val="tx1"/>
                </a:solidFill>
                <a:ea typeface="굴림" pitchFamily="50" charset="-127"/>
              </a:rPr>
              <a:t> 인하품목의 실재고 등을 </a:t>
            </a:r>
            <a:r>
              <a:rPr lang="en-US" altLang="ko-KR" sz="1200" u="sng" dirty="0">
                <a:solidFill>
                  <a:schemeClr val="tx1"/>
                </a:solidFill>
                <a:ea typeface="굴림" pitchFamily="50" charset="-127"/>
              </a:rPr>
              <a:t>1</a:t>
            </a:r>
            <a:r>
              <a:rPr lang="ko-KR" altLang="en-US" sz="1200" u="sng" dirty="0" err="1">
                <a:solidFill>
                  <a:schemeClr val="tx1"/>
                </a:solidFill>
                <a:ea typeface="굴림" pitchFamily="50" charset="-127"/>
              </a:rPr>
              <a:t>월달에</a:t>
            </a:r>
            <a:r>
              <a:rPr lang="ko-KR" altLang="en-US" sz="1200" u="sng" dirty="0">
                <a:solidFill>
                  <a:schemeClr val="tx1"/>
                </a:solidFill>
                <a:ea typeface="굴림" pitchFamily="50" charset="-127"/>
              </a:rPr>
              <a:t> 변경하고자 하는 경우에는 </a:t>
            </a:r>
            <a:r>
              <a:rPr lang="en-US" altLang="ko-KR" sz="1200" u="sng" dirty="0">
                <a:solidFill>
                  <a:schemeClr val="tx1"/>
                </a:solidFill>
                <a:ea typeface="굴림" pitchFamily="50" charset="-127"/>
              </a:rPr>
              <a:t>‘</a:t>
            </a:r>
            <a:r>
              <a:rPr lang="ko-KR" altLang="en-US" sz="1200" u="sng" dirty="0">
                <a:solidFill>
                  <a:schemeClr val="tx1"/>
                </a:solidFill>
                <a:ea typeface="굴림" pitchFamily="50" charset="-127"/>
              </a:rPr>
              <a:t>재고보정일자</a:t>
            </a:r>
            <a:r>
              <a:rPr lang="en-US" altLang="ko-KR" sz="1200" u="sng" dirty="0">
                <a:solidFill>
                  <a:schemeClr val="tx1"/>
                </a:solidFill>
                <a:ea typeface="굴림" pitchFamily="50" charset="-127"/>
              </a:rPr>
              <a:t>’ </a:t>
            </a:r>
            <a:r>
              <a:rPr lang="ko-KR" altLang="en-US" sz="1200" u="sng" dirty="0">
                <a:solidFill>
                  <a:schemeClr val="tx1"/>
                </a:solidFill>
                <a:ea typeface="굴림" pitchFamily="50" charset="-127"/>
              </a:rPr>
              <a:t>항목의 날짜를 </a:t>
            </a:r>
            <a:r>
              <a:rPr lang="en-US" altLang="ko-KR" sz="1200" u="sng" dirty="0">
                <a:solidFill>
                  <a:schemeClr val="tx1"/>
                </a:solidFill>
                <a:ea typeface="굴림" pitchFamily="50" charset="-127"/>
              </a:rPr>
              <a:t>2012-12-31</a:t>
            </a:r>
            <a:r>
              <a:rPr lang="ko-KR" altLang="en-US" sz="1200" u="sng" dirty="0">
                <a:solidFill>
                  <a:schemeClr val="tx1"/>
                </a:solidFill>
                <a:ea typeface="굴림" pitchFamily="50" charset="-127"/>
              </a:rPr>
              <a:t>으로 변경한 후 수정해야 수정된 내용을 저장할 수 있습니다</a:t>
            </a:r>
            <a:r>
              <a:rPr lang="en-US" altLang="ko-KR" sz="1200" u="sng" dirty="0">
                <a:solidFill>
                  <a:schemeClr val="tx1"/>
                </a:solidFill>
                <a:ea typeface="굴림" pitchFamily="50" charset="-127"/>
              </a:rPr>
              <a:t>.</a:t>
            </a:r>
            <a:r>
              <a:rPr lang="ko-KR" altLang="en-US" sz="1200" u="sng" dirty="0">
                <a:solidFill>
                  <a:schemeClr val="tx1"/>
                </a:solidFill>
                <a:ea typeface="굴림" pitchFamily="50" charset="-127"/>
              </a:rPr>
              <a:t> </a:t>
            </a:r>
            <a:endParaRPr lang="en-US" altLang="ko-KR" sz="1200" u="sng" dirty="0">
              <a:solidFill>
                <a:schemeClr val="tx1"/>
              </a:solidFill>
              <a:ea typeface="굴림" pitchFamily="50" charset="-127"/>
            </a:endParaRPr>
          </a:p>
        </p:txBody>
      </p:sp>
      <p:sp>
        <p:nvSpPr>
          <p:cNvPr id="44" name="타원 43"/>
          <p:cNvSpPr/>
          <p:nvPr/>
        </p:nvSpPr>
        <p:spPr>
          <a:xfrm>
            <a:off x="971550" y="4797425"/>
            <a:ext cx="358775" cy="360363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000" dirty="0">
                <a:solidFill>
                  <a:schemeClr val="bg1"/>
                </a:solidFill>
                <a:ea typeface="굴림" pitchFamily="50" charset="-127"/>
              </a:rPr>
              <a:t>3</a:t>
            </a:r>
            <a:endParaRPr lang="ko-KR" altLang="en-US" sz="1000" dirty="0">
              <a:solidFill>
                <a:schemeClr val="bg1"/>
              </a:solidFill>
              <a:ea typeface="굴림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1476375" y="3644900"/>
            <a:ext cx="5903913" cy="266382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28600" indent="-228600">
              <a:lnSpc>
                <a:spcPct val="150000"/>
              </a:lnSpc>
              <a:buFontTx/>
              <a:buAutoNum type="arabicPeriod"/>
              <a:defRPr/>
            </a:pP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‘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거래처등록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’ 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항목에서는 약가 인하품목의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차액보상처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(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직거래 제약사 또는 도매업체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)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를  입력하는 곳입니다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Tx/>
              <a:buAutoNum type="arabicPeriod"/>
              <a:defRPr/>
            </a:pP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거래명세표 또는 세금계산서를 확인하여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차액보상처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(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거래처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)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와 차액보상처 사업자번호를 정확하게 입력해야 합니다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. </a:t>
            </a:r>
          </a:p>
          <a:p>
            <a:pPr marL="228600" indent="-228600">
              <a:lnSpc>
                <a:spcPct val="150000"/>
              </a:lnSpc>
              <a:buFontTx/>
              <a:buAutoNum type="arabicPeriod"/>
              <a:defRPr/>
            </a:pPr>
            <a:r>
              <a:rPr lang="ko-KR" altLang="en-US" sz="1200" u="sng" dirty="0" err="1">
                <a:solidFill>
                  <a:srgbClr val="FF0000"/>
                </a:solidFill>
                <a:ea typeface="굴림" pitchFamily="50" charset="-127"/>
              </a:rPr>
              <a:t>차액보상처를</a:t>
            </a:r>
            <a:r>
              <a:rPr lang="ko-KR" altLang="en-US" sz="1200" u="sng" dirty="0">
                <a:solidFill>
                  <a:srgbClr val="FF0000"/>
                </a:solidFill>
                <a:ea typeface="굴림" pitchFamily="50" charset="-127"/>
              </a:rPr>
              <a:t> 입력하지 않은 </a:t>
            </a:r>
            <a:r>
              <a:rPr lang="ko-KR" altLang="en-US" sz="1200" u="sng" dirty="0" err="1">
                <a:solidFill>
                  <a:srgbClr val="FF0000"/>
                </a:solidFill>
                <a:ea typeface="굴림" pitchFamily="50" charset="-127"/>
              </a:rPr>
              <a:t>약가</a:t>
            </a:r>
            <a:r>
              <a:rPr lang="ko-KR" altLang="en-US" sz="1200" u="sng" dirty="0">
                <a:solidFill>
                  <a:srgbClr val="FF0000"/>
                </a:solidFill>
                <a:ea typeface="굴림" pitchFamily="50" charset="-127"/>
              </a:rPr>
              <a:t> 인하품목은 빨간색으로 표시되고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 ‘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사업자번호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미기재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’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로 표시되며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, 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반드시 입력해야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차액보상처별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차액정산금액을 확인할 수 있습니다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Tx/>
              <a:buAutoNum type="arabicPeriod"/>
              <a:defRPr/>
            </a:pP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 ‘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거래처등록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’ 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항목을 통해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차액보상처를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입력한 경우 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‘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사업자번호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미기재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’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약가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인하품목을 클릭하면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차액보상처를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 쉽게 선택할 수 있습니다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.</a:t>
            </a:r>
            <a:endParaRPr lang="en-US" altLang="ko-KR" sz="1200" dirty="0">
              <a:solidFill>
                <a:schemeClr val="tx1"/>
              </a:solidFill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971550" y="2132013"/>
            <a:ext cx="358775" cy="360362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000" dirty="0">
                <a:solidFill>
                  <a:schemeClr val="bg1"/>
                </a:solidFill>
                <a:ea typeface="굴림" pitchFamily="50" charset="-127"/>
              </a:rPr>
              <a:t>4</a:t>
            </a:r>
            <a:endParaRPr lang="ko-KR" altLang="en-US" sz="1000" dirty="0">
              <a:solidFill>
                <a:schemeClr val="bg1"/>
              </a:solidFill>
              <a:ea typeface="굴림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476375" y="836613"/>
            <a:ext cx="5903913" cy="316865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28600" indent="-228600">
              <a:lnSpc>
                <a:spcPct val="150000"/>
              </a:lnSpc>
              <a:buFontTx/>
              <a:buAutoNum type="arabicPeriod"/>
              <a:defRPr/>
            </a:pP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‘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실재고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’  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항목에서는 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약가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인하품목별  낱알 재고를 입력하면 됩니다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Tx/>
              <a:buAutoNum type="arabicPeriod"/>
              <a:defRPr/>
            </a:pP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‘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실재고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’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가  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‘0’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으로 표시되는 것은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약가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인하품목의 재고가 입력되지 않은 경우이므로 약국에서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재고조사한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낱알 수량을 입력하면 됩니다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.(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정제 또는 캅셀 제형이 아닌 경우는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보험약가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단위로 재고를 입력하면 됩니다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)</a:t>
            </a:r>
          </a:p>
          <a:p>
            <a:pPr marL="228600" indent="-228600">
              <a:lnSpc>
                <a:spcPct val="150000"/>
              </a:lnSpc>
              <a:buFontTx/>
              <a:buAutoNum type="arabicPeriod"/>
              <a:defRPr/>
            </a:pP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‘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실재고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’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를 입력하는 방법은 해당 품목을 마우스로 클릭한 후 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‘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실재고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’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항목 위에 있는 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‘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실재수량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’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항목에서  낱알 재고를 입력하고 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‘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엔터키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’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를 누르면  수정이 됩니다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Tx/>
              <a:buAutoNum type="arabicPeriod"/>
              <a:defRPr/>
            </a:pP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약가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인하품목의 실재고가 입력된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시점이후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해당 품목을 조제한 경우 해당 품목의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실재고는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자동으로 차감되며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, 1.1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이후 조제하더라도 재고수량에는 변동이 없습니다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.</a:t>
            </a:r>
            <a:b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</a:b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(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예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)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11.30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에 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A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제품의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실재고를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100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정 입력하고 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12.31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까지 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20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정을 조제한 경우 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12.31 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현재  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A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제품의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실재고는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80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정으로 산정됩니다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)</a:t>
            </a:r>
            <a:endParaRPr lang="en-US" altLang="ko-KR" sz="1200" dirty="0">
              <a:solidFill>
                <a:schemeClr val="tx1"/>
              </a:solidFill>
              <a:ea typeface="굴림" pitchFamily="50" charset="-127"/>
            </a:endParaRPr>
          </a:p>
        </p:txBody>
      </p:sp>
      <p:sp>
        <p:nvSpPr>
          <p:cNvPr id="44" name="타원 43"/>
          <p:cNvSpPr/>
          <p:nvPr/>
        </p:nvSpPr>
        <p:spPr>
          <a:xfrm>
            <a:off x="971550" y="4508500"/>
            <a:ext cx="358775" cy="360363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000" dirty="0">
                <a:solidFill>
                  <a:schemeClr val="bg1"/>
                </a:solidFill>
                <a:ea typeface="굴림" pitchFamily="50" charset="-127"/>
              </a:rPr>
              <a:t>5</a:t>
            </a:r>
            <a:endParaRPr lang="ko-KR" altLang="en-US" sz="1000" dirty="0">
              <a:solidFill>
                <a:schemeClr val="bg1"/>
              </a:solidFill>
              <a:ea typeface="굴림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1476375" y="4292600"/>
            <a:ext cx="5903913" cy="79216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28600" indent="-228600">
              <a:lnSpc>
                <a:spcPct val="150000"/>
              </a:lnSpc>
              <a:buFontTx/>
              <a:buAutoNum type="arabicPeriod"/>
              <a:defRPr/>
            </a:pP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‘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재고보정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’ 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항목은 저장 기능으로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약가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인하 품목의 실재고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,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차액보상처를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수정 또는 입력한 경우 반드시 </a:t>
            </a:r>
            <a:r>
              <a:rPr lang="en-US" altLang="ko-KR" sz="1200" u="sng" dirty="0">
                <a:solidFill>
                  <a:srgbClr val="FF0000"/>
                </a:solidFill>
                <a:ea typeface="굴림" pitchFamily="50" charset="-127"/>
              </a:rPr>
              <a:t>‘</a:t>
            </a:r>
            <a:r>
              <a:rPr lang="ko-KR" altLang="en-US" sz="1200" u="sng" dirty="0">
                <a:solidFill>
                  <a:srgbClr val="FF0000"/>
                </a:solidFill>
                <a:ea typeface="굴림" pitchFamily="50" charset="-127"/>
              </a:rPr>
              <a:t>재고보정</a:t>
            </a:r>
            <a:r>
              <a:rPr lang="en-US" altLang="ko-KR" sz="1200" u="sng" dirty="0">
                <a:solidFill>
                  <a:srgbClr val="FF0000"/>
                </a:solidFill>
                <a:ea typeface="굴림" pitchFamily="50" charset="-127"/>
              </a:rPr>
              <a:t>’ </a:t>
            </a:r>
            <a:r>
              <a:rPr lang="ko-KR" altLang="en-US" sz="1200" u="sng" dirty="0">
                <a:solidFill>
                  <a:srgbClr val="FF0000"/>
                </a:solidFill>
                <a:ea typeface="굴림" pitchFamily="50" charset="-127"/>
              </a:rPr>
              <a:t>버튼을 눌러 주어야 수정된 내용이 저장됩니다</a:t>
            </a:r>
            <a:r>
              <a:rPr lang="en-US" altLang="ko-KR" sz="1200" u="sng" dirty="0">
                <a:solidFill>
                  <a:srgbClr val="FF0000"/>
                </a:solidFill>
                <a:ea typeface="굴림" pitchFamily="50" charset="-127"/>
              </a:rPr>
              <a:t>.</a:t>
            </a:r>
            <a:endParaRPr lang="en-US" altLang="ko-KR" sz="1200" u="sng" dirty="0">
              <a:solidFill>
                <a:srgbClr val="FF0000"/>
              </a:solidFill>
              <a:ea typeface="굴림" pitchFamily="50" charset="-127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971550" y="5589588"/>
            <a:ext cx="358775" cy="360362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000" dirty="0">
                <a:solidFill>
                  <a:schemeClr val="bg1"/>
                </a:solidFill>
                <a:ea typeface="굴림" pitchFamily="50" charset="-127"/>
              </a:rPr>
              <a:t>6</a:t>
            </a:r>
            <a:endParaRPr lang="ko-KR" altLang="en-US" sz="1000" dirty="0">
              <a:solidFill>
                <a:schemeClr val="bg1"/>
              </a:solidFill>
              <a:ea typeface="굴림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476375" y="5373688"/>
            <a:ext cx="5903913" cy="79216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28600" indent="-228600">
              <a:lnSpc>
                <a:spcPct val="150000"/>
              </a:lnSpc>
              <a:buFontTx/>
              <a:buAutoNum type="arabicPeriod"/>
              <a:defRPr/>
            </a:pP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‘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출력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’ 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항목은 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약가인하품목을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차액보상처별로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프린트 하거나 </a:t>
            </a:r>
            <a:r>
              <a:rPr lang="ko-KR" altLang="en-US" sz="1200" dirty="0" err="1">
                <a:solidFill>
                  <a:schemeClr val="tx1"/>
                </a:solidFill>
                <a:ea typeface="굴림" pitchFamily="50" charset="-127"/>
              </a:rPr>
              <a:t>액셀파일로</a:t>
            </a:r>
            <a:r>
              <a:rPr lang="ko-KR" altLang="en-US" sz="1200" dirty="0">
                <a:solidFill>
                  <a:schemeClr val="tx1"/>
                </a:solidFill>
                <a:ea typeface="굴림" pitchFamily="50" charset="-127"/>
              </a:rPr>
              <a:t> 저장할 수 있는 기능입니다</a:t>
            </a:r>
            <a:r>
              <a:rPr lang="en-US" altLang="ko-KR" sz="1200" dirty="0">
                <a:solidFill>
                  <a:schemeClr val="tx1"/>
                </a:solidFill>
                <a:ea typeface="굴림" pitchFamily="50" charset="-127"/>
              </a:rPr>
              <a:t>.</a:t>
            </a:r>
            <a:endParaRPr lang="en-US" altLang="ko-KR" sz="1200" dirty="0">
              <a:solidFill>
                <a:schemeClr val="tx1"/>
              </a:solidFill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331</Words>
  <Application>Microsoft Office PowerPoint</Application>
  <PresentationFormat>화면 슬라이드 쇼(4:3)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Your User Name</dc:creator>
  <cp:lastModifiedBy>Your User Name</cp:lastModifiedBy>
  <cp:revision>1</cp:revision>
  <dcterms:created xsi:type="dcterms:W3CDTF">2012-11-19T04:50:44Z</dcterms:created>
  <dcterms:modified xsi:type="dcterms:W3CDTF">2012-11-19T04:53:36Z</dcterms:modified>
</cp:coreProperties>
</file>