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0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DEC625-C96D-4853-B3B5-AA27E023F07D}" type="datetimeFigureOut">
              <a:rPr lang="ko-KR" altLang="en-US" smtClean="0"/>
              <a:t>2011-08-05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225D6B-B44A-4864-85C4-3F18EA9AE47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225D6B-B44A-4864-85C4-3F18EA9AE472}" type="slidenum">
              <a:rPr lang="ko-KR" altLang="en-US" smtClean="0"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25FE6-FD07-42BF-9156-27A656922111}" type="datetimeFigureOut">
              <a:rPr lang="ko-KR" altLang="en-US" smtClean="0"/>
              <a:t>2011-08-05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96D4B-CAFA-4594-B080-4159E812EAE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25FE6-FD07-42BF-9156-27A656922111}" type="datetimeFigureOut">
              <a:rPr lang="ko-KR" altLang="en-US" smtClean="0"/>
              <a:t>2011-08-05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96D4B-CAFA-4594-B080-4159E812EAE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25FE6-FD07-42BF-9156-27A656922111}" type="datetimeFigureOut">
              <a:rPr lang="ko-KR" altLang="en-US" smtClean="0"/>
              <a:t>2011-08-05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96D4B-CAFA-4594-B080-4159E812EAE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25FE6-FD07-42BF-9156-27A656922111}" type="datetimeFigureOut">
              <a:rPr lang="ko-KR" altLang="en-US" smtClean="0"/>
              <a:t>2011-08-05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96D4B-CAFA-4594-B080-4159E812EAE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25FE6-FD07-42BF-9156-27A656922111}" type="datetimeFigureOut">
              <a:rPr lang="ko-KR" altLang="en-US" smtClean="0"/>
              <a:t>2011-08-05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96D4B-CAFA-4594-B080-4159E812EAE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25FE6-FD07-42BF-9156-27A656922111}" type="datetimeFigureOut">
              <a:rPr lang="ko-KR" altLang="en-US" smtClean="0"/>
              <a:t>2011-08-05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96D4B-CAFA-4594-B080-4159E812EAE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25FE6-FD07-42BF-9156-27A656922111}" type="datetimeFigureOut">
              <a:rPr lang="ko-KR" altLang="en-US" smtClean="0"/>
              <a:t>2011-08-05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96D4B-CAFA-4594-B080-4159E812EAE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25FE6-FD07-42BF-9156-27A656922111}" type="datetimeFigureOut">
              <a:rPr lang="ko-KR" altLang="en-US" smtClean="0"/>
              <a:t>2011-08-05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96D4B-CAFA-4594-B080-4159E812EAE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25FE6-FD07-42BF-9156-27A656922111}" type="datetimeFigureOut">
              <a:rPr lang="ko-KR" altLang="en-US" smtClean="0"/>
              <a:t>2011-08-05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96D4B-CAFA-4594-B080-4159E812EAE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25FE6-FD07-42BF-9156-27A656922111}" type="datetimeFigureOut">
              <a:rPr lang="ko-KR" altLang="en-US" smtClean="0"/>
              <a:t>2011-08-05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96D4B-CAFA-4594-B080-4159E812EAE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25FE6-FD07-42BF-9156-27A656922111}" type="datetimeFigureOut">
              <a:rPr lang="ko-KR" altLang="en-US" smtClean="0"/>
              <a:t>2011-08-05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96D4B-CAFA-4594-B080-4159E812EAE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25FE6-FD07-42BF-9156-27A656922111}" type="datetimeFigureOut">
              <a:rPr lang="ko-KR" altLang="en-US" smtClean="0"/>
              <a:t>2011-08-05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96D4B-CAFA-4594-B080-4159E812EAE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8343" y="1797046"/>
            <a:ext cx="2000264" cy="451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제목 1"/>
          <p:cNvSpPr>
            <a:spLocks noGrp="1"/>
          </p:cNvSpPr>
          <p:nvPr/>
        </p:nvSpPr>
        <p:spPr>
          <a:xfrm>
            <a:off x="457200" y="500042"/>
            <a:ext cx="8229600" cy="3682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sz="2000" b="1" dirty="0" smtClean="0">
                <a:latin typeface="나눔고딕" pitchFamily="50" charset="-127"/>
                <a:ea typeface="나눔고딕" pitchFamily="50" charset="-127"/>
              </a:rPr>
              <a:t>가정상비약 스티커 </a:t>
            </a:r>
            <a:r>
              <a:rPr lang="en-US" altLang="ko-KR" sz="2000" b="1" dirty="0" smtClean="0">
                <a:latin typeface="나눔고딕" pitchFamily="50" charset="-127"/>
                <a:ea typeface="나눔고딕" pitchFamily="50" charset="-127"/>
              </a:rPr>
              <a:t>5</a:t>
            </a:r>
            <a:r>
              <a:rPr lang="ko-KR" altLang="en-US" sz="2000" b="1" dirty="0" smtClean="0">
                <a:latin typeface="나눔고딕" pitchFamily="50" charset="-127"/>
                <a:ea typeface="나눔고딕" pitchFamily="50" charset="-127"/>
              </a:rPr>
              <a:t>종 세트 최종안</a:t>
            </a:r>
            <a:endParaRPr lang="ko-KR" altLang="en-US" sz="2000" b="1" dirty="0">
              <a:latin typeface="나눔고딕" pitchFamily="50" charset="-127"/>
              <a:ea typeface="나눔고딕" pitchFamily="50" charset="-127"/>
            </a:endParaRPr>
          </a:p>
        </p:txBody>
      </p:sp>
      <p:graphicFrame>
        <p:nvGraphicFramePr>
          <p:cNvPr id="12" name="표 11"/>
          <p:cNvGraphicFramePr>
            <a:graphicFrameLocks noGrp="1"/>
          </p:cNvGraphicFramePr>
          <p:nvPr/>
        </p:nvGraphicFramePr>
        <p:xfrm>
          <a:off x="324099" y="1142984"/>
          <a:ext cx="8319867" cy="52565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7666"/>
                <a:gridCol w="2295856"/>
                <a:gridCol w="2500329"/>
                <a:gridCol w="2286016"/>
              </a:tblGrid>
              <a:tr h="55347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최종약효구분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latin typeface="나눔고딕" pitchFamily="50" charset="-127"/>
                          <a:ea typeface="나눔고딕" pitchFamily="50" charset="-127"/>
                        </a:rPr>
                        <a:t>최종안</a:t>
                      </a:r>
                      <a:endParaRPr lang="ko-KR" altLang="en-US" sz="1200" b="1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문구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사용예시</a:t>
                      </a:r>
                      <a:endParaRPr lang="ko-KR" altLang="en-US" sz="1200" b="1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4062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종합감기약</a:t>
                      </a:r>
                      <a:endParaRPr lang="ko-KR" altLang="en-US" sz="1400" b="1" dirty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b="0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050" dirty="0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식후에 복용하고 음주는 피하세요</a:t>
                      </a:r>
                      <a:endParaRPr lang="en-US" altLang="ko-KR" sz="1050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r>
                        <a:rPr lang="ko-KR" altLang="en-US" sz="1050" dirty="0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다른 감기약과 함께 복용하지 마세요</a:t>
                      </a:r>
                      <a:endParaRPr lang="en-US" altLang="ko-KR" sz="1050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r>
                        <a:rPr lang="ko-KR" altLang="en-US" sz="1050" dirty="0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졸릴 수 있으므로 운전 주의 하세요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하디콜</a:t>
                      </a:r>
                      <a:r>
                        <a:rPr lang="en-US" altLang="ko-KR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시노콜</a:t>
                      </a:r>
                      <a:r>
                        <a:rPr lang="en-US" altLang="ko-KR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화니콜</a:t>
                      </a:r>
                      <a:endParaRPr lang="en-US" altLang="ko-KR" sz="1050" b="0" dirty="0" smtClean="0"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 등</a:t>
                      </a:r>
                      <a:endParaRPr lang="en-US" altLang="ko-KR" sz="1050" b="0" dirty="0" smtClean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noFill/>
                  </a:tcPr>
                </a:tc>
              </a:tr>
              <a:tr h="94062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소화제</a:t>
                      </a:r>
                      <a:endParaRPr lang="en-US" altLang="ko-KR" sz="1400" b="1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en-US" altLang="ko-KR" sz="1050" b="0" baseline="0" dirty="0" smtClean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50" dirty="0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어린이 복용은 약사와 상의 하세요</a:t>
                      </a:r>
                      <a:endParaRPr lang="en-US" altLang="ko-KR" sz="1050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latinLnBrk="1"/>
                      <a:r>
                        <a:rPr lang="en-US" altLang="ko-KR" sz="1050" dirty="0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2</a:t>
                      </a:r>
                      <a:r>
                        <a:rPr lang="ko-KR" altLang="en-US" sz="1050" dirty="0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주 이상 복용하지 마세요</a:t>
                      </a:r>
                      <a:endParaRPr lang="ko-KR" altLang="en-US" sz="1050" dirty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err="1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까스명수</a:t>
                      </a:r>
                      <a:r>
                        <a:rPr lang="en-US" altLang="ko-KR" sz="1050" dirty="0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dirty="0" err="1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까스활명수</a:t>
                      </a:r>
                      <a:r>
                        <a:rPr lang="en-US" altLang="ko-KR" sz="1050" dirty="0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,</a:t>
                      </a:r>
                    </a:p>
                    <a:p>
                      <a:pPr algn="ctr" latinLnBrk="1"/>
                      <a:r>
                        <a:rPr lang="ko-KR" altLang="en-US" sz="1050" dirty="0" err="1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솔표까스솔청수</a:t>
                      </a:r>
                      <a:r>
                        <a:rPr lang="en-US" altLang="ko-KR" sz="1050" dirty="0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</a:p>
                    <a:p>
                      <a:pPr algn="ctr" latinLnBrk="1"/>
                      <a:r>
                        <a:rPr lang="ko-KR" altLang="en-US" sz="1050" dirty="0" err="1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생록천액</a:t>
                      </a:r>
                      <a:r>
                        <a:rPr lang="en-US" altLang="ko-KR" sz="1050" dirty="0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dirty="0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위청수액</a:t>
                      </a:r>
                      <a:r>
                        <a:rPr lang="en-US" altLang="ko-KR" sz="1050" baseline="0" dirty="0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 </a:t>
                      </a:r>
                      <a:r>
                        <a:rPr lang="ko-KR" altLang="en-US" sz="1050" baseline="0" dirty="0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등</a:t>
                      </a:r>
                      <a:endParaRPr lang="ko-KR" altLang="en-US" sz="1050" dirty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noFill/>
                  </a:tcPr>
                </a:tc>
              </a:tr>
              <a:tr h="94062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해열진통제</a:t>
                      </a:r>
                      <a:endParaRPr lang="ko-KR" altLang="en-US" sz="1400" b="1" dirty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b="0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50" dirty="0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식후에 복용하고 음주는 피하세요</a:t>
                      </a:r>
                      <a:endParaRPr lang="en-US" altLang="ko-KR" sz="1050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latinLnBrk="1"/>
                      <a:r>
                        <a:rPr lang="ko-KR" altLang="en-US" sz="1050" spc="-100" baseline="0" dirty="0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다른  소염진통제와 함께  복용 주의 </a:t>
                      </a:r>
                      <a:endParaRPr lang="en-US" altLang="ko-KR" sz="1050" spc="-100" baseline="0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latinLnBrk="1"/>
                      <a:r>
                        <a:rPr lang="ko-KR" altLang="en-US" sz="1050" dirty="0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임산부</a:t>
                      </a:r>
                      <a:r>
                        <a:rPr lang="en-US" altLang="ko-KR" sz="1050" dirty="0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dirty="0" err="1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수유부</a:t>
                      </a:r>
                      <a:r>
                        <a:rPr lang="ko-KR" altLang="en-US" sz="1050" baseline="0" dirty="0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 복용 주의 하세요</a:t>
                      </a:r>
                      <a:endParaRPr lang="en-US" altLang="ko-KR" sz="1050" baseline="0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aseline="0" dirty="0" err="1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타이레놀</a:t>
                      </a:r>
                      <a:r>
                        <a:rPr lang="en-US" altLang="ko-KR" sz="1050" baseline="0" dirty="0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aseline="0" dirty="0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아스피린</a:t>
                      </a:r>
                      <a:r>
                        <a:rPr lang="en-US" altLang="ko-KR" sz="1050" baseline="0" dirty="0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</a:p>
                    <a:p>
                      <a:pPr algn="ctr" latinLnBrk="1"/>
                      <a:r>
                        <a:rPr lang="ko-KR" altLang="en-US" sz="1050" baseline="0" dirty="0" err="1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부루펜</a:t>
                      </a:r>
                      <a:r>
                        <a:rPr lang="en-US" altLang="ko-KR" sz="1050" baseline="0" dirty="0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aseline="0" dirty="0" err="1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덱시부프로펜</a:t>
                      </a:r>
                      <a:r>
                        <a:rPr lang="ko-KR" altLang="en-US" sz="1050" baseline="0" dirty="0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 등</a:t>
                      </a:r>
                      <a:endParaRPr lang="en-US" altLang="ko-KR" sz="1050" baseline="0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noFill/>
                  </a:tcPr>
                </a:tc>
              </a:tr>
              <a:tr h="94062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정장</a:t>
                      </a:r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지사제</a:t>
                      </a:r>
                      <a:endParaRPr lang="ko-KR" altLang="en-US" sz="1400" b="1" dirty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b="0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050" baseline="0" dirty="0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충분한 수분 섭취가 필요합니다</a:t>
                      </a:r>
                      <a:endParaRPr lang="en-US" altLang="ko-KR" sz="1050" baseline="0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aseline="0" dirty="0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지사제는 설사가 멈추면 복용 중지</a:t>
                      </a:r>
                      <a:endParaRPr lang="en-US" altLang="ko-KR" sz="1050" baseline="0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r>
                        <a:rPr lang="ko-KR" altLang="en-US" sz="1050" baseline="0" dirty="0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어린이 복용은 약사와 상의 하세요</a:t>
                      </a:r>
                      <a:endParaRPr lang="en-US" altLang="ko-KR" sz="1050" baseline="0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50" baseline="0" dirty="0" err="1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청계미야비엠정</a:t>
                      </a:r>
                      <a:r>
                        <a:rPr lang="en-US" altLang="ko-KR" sz="1050" baseline="0" dirty="0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aseline="0" dirty="0" err="1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락토메드산</a:t>
                      </a:r>
                      <a:r>
                        <a:rPr lang="en-US" altLang="ko-KR" sz="1050" baseline="0" dirty="0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,</a:t>
                      </a:r>
                    </a:p>
                    <a:p>
                      <a:pPr algn="ctr"/>
                      <a:r>
                        <a:rPr lang="ko-KR" altLang="en-US" sz="1050" baseline="0" dirty="0" err="1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신비오페르민에스정</a:t>
                      </a:r>
                      <a:endParaRPr lang="en-US" altLang="ko-KR" sz="1050" baseline="0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algn="ctr"/>
                      <a:r>
                        <a:rPr lang="ko-KR" altLang="en-US" sz="1050" baseline="0" dirty="0" err="1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청계미야더블유정</a:t>
                      </a:r>
                      <a:r>
                        <a:rPr lang="ko-KR" altLang="en-US" sz="1050" baseline="0" dirty="0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 등</a:t>
                      </a:r>
                      <a:endParaRPr lang="en-US" altLang="ko-KR" sz="1050" baseline="0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noFill/>
                  </a:tcPr>
                </a:tc>
              </a:tr>
              <a:tr h="94062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카페인 함유</a:t>
                      </a:r>
                      <a:endParaRPr lang="ko-KR" altLang="en-US" sz="1400" b="1" dirty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en-US" altLang="ko-KR" sz="1050" b="0" baseline="0" dirty="0" smtClean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50" dirty="0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15</a:t>
                      </a:r>
                      <a:r>
                        <a:rPr lang="ko-KR" altLang="en-US" sz="1050" dirty="0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세 미만은 복용</a:t>
                      </a:r>
                      <a:r>
                        <a:rPr lang="ko-KR" altLang="en-US" sz="1050" baseline="0" dirty="0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하지 마세요</a:t>
                      </a:r>
                      <a:endParaRPr lang="en-US" altLang="ko-KR" sz="1050" baseline="0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latinLnBrk="1"/>
                      <a:r>
                        <a:rPr lang="ko-KR" altLang="en-US" sz="1050" baseline="0" dirty="0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카페인에 민감한 사람은 주의</a:t>
                      </a:r>
                      <a:endParaRPr lang="en-US" altLang="ko-KR" sz="1050" baseline="0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latinLnBrk="1"/>
                      <a:r>
                        <a:rPr lang="ko-KR" altLang="en-US" sz="1050" baseline="0" dirty="0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약과 함께 복용하지 마세요</a:t>
                      </a:r>
                      <a:endParaRPr lang="ko-KR" altLang="en-US" sz="1050" dirty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err="1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박카스</a:t>
                      </a:r>
                      <a:r>
                        <a:rPr lang="en-US" altLang="ko-KR" sz="1050" dirty="0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dirty="0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알프스디</a:t>
                      </a:r>
                      <a:r>
                        <a:rPr lang="en-US" altLang="ko-KR" sz="1050" dirty="0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</a:p>
                    <a:p>
                      <a:pPr algn="ctr" latinLnBrk="1"/>
                      <a:r>
                        <a:rPr lang="ko-KR" altLang="en-US" sz="1050" dirty="0" err="1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구론산</a:t>
                      </a:r>
                      <a:r>
                        <a:rPr lang="en-US" altLang="ko-KR" sz="1050" dirty="0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dirty="0" err="1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원비디</a:t>
                      </a:r>
                      <a:r>
                        <a:rPr lang="ko-KR" altLang="en-US" sz="1050" dirty="0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 등</a:t>
                      </a:r>
                      <a:endParaRPr lang="ko-KR" altLang="en-US" sz="1050" dirty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 r="50068"/>
          <a:stretch>
            <a:fillRect/>
          </a:stretch>
        </p:blipFill>
        <p:spPr bwMode="auto">
          <a:xfrm>
            <a:off x="1000100" y="1714488"/>
            <a:ext cx="2143140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395536" y="1071546"/>
          <a:ext cx="8319868" cy="52565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3290"/>
                <a:gridCol w="2563989"/>
                <a:gridCol w="1362061"/>
                <a:gridCol w="4000528"/>
              </a:tblGrid>
              <a:tr h="55347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latin typeface="나눔고딕" pitchFamily="50" charset="-127"/>
                          <a:ea typeface="나눔고딕" pitchFamily="50" charset="-127"/>
                        </a:rPr>
                        <a:t>번호</a:t>
                      </a:r>
                      <a:endParaRPr lang="ko-KR" altLang="en-US" sz="1200" b="1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latin typeface="나눔고딕" pitchFamily="50" charset="-127"/>
                          <a:ea typeface="나눔고딕" pitchFamily="50" charset="-127"/>
                        </a:rPr>
                        <a:t>최종안</a:t>
                      </a:r>
                      <a:endParaRPr lang="ko-KR" altLang="en-US" sz="1200" b="1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latin typeface="나눔고딕" pitchFamily="50" charset="-127"/>
                          <a:ea typeface="나눔고딕" pitchFamily="50" charset="-127"/>
                        </a:rPr>
                        <a:t>설명</a:t>
                      </a:r>
                      <a:endParaRPr lang="ko-KR" altLang="en-US" sz="1200" b="1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사용 예시</a:t>
                      </a:r>
                      <a:endParaRPr lang="ko-KR" altLang="en-US" sz="1200" b="1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4062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나눔고딕" pitchFamily="50" charset="-127"/>
                          <a:ea typeface="나눔고딕" pitchFamily="50" charset="-127"/>
                        </a:rPr>
                        <a:t>1</a:t>
                      </a:r>
                      <a:endParaRPr lang="ko-KR" altLang="en-US" sz="1200" b="1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b="0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200" b="1" dirty="0" smtClean="0">
                          <a:solidFill>
                            <a:srgbClr val="FF0000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종합감기약</a:t>
                      </a:r>
                      <a:r>
                        <a:rPr lang="en-US" altLang="ko-KR" sz="1200" b="1" smtClean="0">
                          <a:solidFill>
                            <a:srgbClr val="FF0000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endParaRPr lang="en-US" altLang="ko-KR" sz="1200" b="1" smtClean="0">
                        <a:solidFill>
                          <a:srgbClr val="FF0000"/>
                        </a:solidFill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algn="l" latinLnBrk="1"/>
                      <a:r>
                        <a:rPr lang="ko-KR" altLang="en-US" sz="1200" b="1" smtClean="0">
                          <a:solidFill>
                            <a:srgbClr val="FF0000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해열제</a:t>
                      </a:r>
                      <a:r>
                        <a:rPr lang="en-US" altLang="ko-KR" sz="1200" b="1" smtClean="0">
                          <a:solidFill>
                            <a:srgbClr val="FF0000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endParaRPr lang="en-US" altLang="ko-KR" sz="1200" b="1" smtClean="0">
                        <a:solidFill>
                          <a:srgbClr val="FF0000"/>
                        </a:solidFill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algn="l" latinLnBrk="1"/>
                      <a:r>
                        <a:rPr lang="ko-KR" altLang="en-US" sz="1200" b="1" smtClean="0">
                          <a:solidFill>
                            <a:srgbClr val="FF0000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진통소염제</a:t>
                      </a:r>
                      <a:r>
                        <a:rPr lang="en-US" altLang="ko-KR" sz="1200" b="1" smtClean="0">
                          <a:solidFill>
                            <a:srgbClr val="FF0000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,</a:t>
                      </a:r>
                    </a:p>
                    <a:p>
                      <a:pPr algn="l" latinLnBrk="1"/>
                      <a:r>
                        <a:rPr lang="ko-KR" altLang="en-US" sz="1200" b="1" smtClean="0">
                          <a:solidFill>
                            <a:srgbClr val="FF0000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수면유도제 등</a:t>
                      </a:r>
                      <a:endParaRPr lang="en-US" altLang="ko-KR" sz="1200" b="1" dirty="0" smtClean="0">
                        <a:solidFill>
                          <a:srgbClr val="FF0000"/>
                        </a:solidFill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위장장애 </a:t>
                      </a:r>
                      <a:r>
                        <a:rPr lang="en-US" altLang="ko-KR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: NSAIDs(</a:t>
                      </a:r>
                      <a:r>
                        <a:rPr lang="ko-KR" altLang="en-US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아스피린</a:t>
                      </a:r>
                      <a:r>
                        <a:rPr lang="en-US" altLang="ko-KR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나프록센</a:t>
                      </a:r>
                      <a:r>
                        <a:rPr lang="en-US" altLang="ko-KR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이부프로펜</a:t>
                      </a:r>
                      <a:r>
                        <a:rPr lang="ko-KR" altLang="en-US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 등</a:t>
                      </a:r>
                      <a:r>
                        <a:rPr lang="en-US" altLang="ko-KR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)</a:t>
                      </a:r>
                      <a:r>
                        <a:rPr lang="ko-KR" altLang="en-US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 포함 약물</a:t>
                      </a:r>
                      <a:endParaRPr lang="en-US" altLang="ko-KR" sz="1050" b="0" dirty="0" smtClean="0"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algn="l" latinLnBrk="1"/>
                      <a:r>
                        <a:rPr lang="ko-KR" altLang="en-US" sz="1050" b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간독성</a:t>
                      </a:r>
                      <a:r>
                        <a:rPr lang="ko-KR" altLang="en-US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 </a:t>
                      </a:r>
                      <a:r>
                        <a:rPr lang="en-US" altLang="ko-KR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: </a:t>
                      </a:r>
                      <a:r>
                        <a:rPr lang="ko-KR" altLang="en-US" sz="1050" b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아세트아미노펜</a:t>
                      </a:r>
                      <a:r>
                        <a:rPr lang="ko-KR" altLang="en-US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 함유 진통제</a:t>
                      </a:r>
                      <a:r>
                        <a:rPr lang="en-US" altLang="ko-KR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(</a:t>
                      </a:r>
                      <a:r>
                        <a:rPr lang="ko-KR" altLang="en-US" sz="1050" b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펜잘</a:t>
                      </a:r>
                      <a:r>
                        <a:rPr lang="en-US" altLang="ko-KR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사리돈</a:t>
                      </a:r>
                      <a:r>
                        <a:rPr lang="en-US" altLang="ko-KR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게보린</a:t>
                      </a:r>
                      <a:r>
                        <a:rPr lang="ko-KR" altLang="en-US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 포함</a:t>
                      </a:r>
                      <a:r>
                        <a:rPr lang="en-US" altLang="ko-KR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)</a:t>
                      </a:r>
                    </a:p>
                    <a:p>
                      <a:pPr algn="l" latinLnBrk="1"/>
                      <a:r>
                        <a:rPr lang="ko-KR" altLang="en-US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             </a:t>
                      </a:r>
                      <a:r>
                        <a:rPr lang="en-US" altLang="ko-KR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(</a:t>
                      </a:r>
                      <a:r>
                        <a:rPr lang="ko-KR" altLang="en-US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특히 숙취로 인한 두통을 호소하는 환자 주의</a:t>
                      </a:r>
                      <a:r>
                        <a:rPr lang="en-US" altLang="ko-KR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)</a:t>
                      </a:r>
                    </a:p>
                    <a:p>
                      <a:pPr algn="l" latinLnBrk="1"/>
                      <a:r>
                        <a:rPr lang="ko-KR" altLang="en-US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졸음</a:t>
                      </a:r>
                      <a:r>
                        <a:rPr lang="en-US" altLang="ko-KR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어지러움 </a:t>
                      </a:r>
                      <a:r>
                        <a:rPr lang="en-US" altLang="ko-KR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: </a:t>
                      </a:r>
                      <a:r>
                        <a:rPr lang="ko-KR" altLang="en-US" sz="1050" b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코감기약</a:t>
                      </a:r>
                      <a:r>
                        <a:rPr lang="en-US" altLang="ko-KR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수면유도제</a:t>
                      </a:r>
                      <a:r>
                        <a:rPr lang="en-US" altLang="ko-KR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알러지약</a:t>
                      </a:r>
                      <a:r>
                        <a:rPr lang="en-US" altLang="ko-KR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근이완제</a:t>
                      </a:r>
                      <a:endParaRPr lang="en-US" altLang="ko-KR" sz="1050" b="0" dirty="0" smtClean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noFill/>
                  </a:tcPr>
                </a:tc>
              </a:tr>
              <a:tr h="94062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나눔고딕" pitchFamily="50" charset="-127"/>
                          <a:ea typeface="나눔고딕" pitchFamily="50" charset="-127"/>
                        </a:rPr>
                        <a:t>2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b="0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200" b="1" baseline="0" dirty="0" smtClean="0">
                          <a:solidFill>
                            <a:srgbClr val="FF0000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종합감기약</a:t>
                      </a:r>
                      <a:r>
                        <a:rPr lang="en-US" altLang="ko-KR" sz="1200" b="1" baseline="0" dirty="0" smtClean="0">
                          <a:solidFill>
                            <a:srgbClr val="FF0000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endParaRPr lang="en-US" altLang="ko-KR" sz="1200" b="1" baseline="0" dirty="0" smtClean="0">
                        <a:solidFill>
                          <a:srgbClr val="FF0000"/>
                        </a:solidFill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algn="l" latinLnBrk="1"/>
                      <a:r>
                        <a:rPr lang="ko-KR" altLang="en-US" sz="1200" b="1" baseline="0" dirty="0" smtClean="0">
                          <a:solidFill>
                            <a:srgbClr val="FF0000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해열제</a:t>
                      </a:r>
                      <a:r>
                        <a:rPr lang="en-US" altLang="ko-KR" sz="1200" b="1" baseline="0" dirty="0" smtClean="0">
                          <a:solidFill>
                            <a:srgbClr val="FF0000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endParaRPr lang="en-US" altLang="ko-KR" sz="1200" b="1" baseline="0" dirty="0" smtClean="0">
                        <a:solidFill>
                          <a:srgbClr val="FF0000"/>
                        </a:solidFill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algn="l" latinLnBrk="1"/>
                      <a:r>
                        <a:rPr lang="ko-KR" altLang="en-US" sz="1200" b="1" baseline="0" dirty="0" smtClean="0">
                          <a:solidFill>
                            <a:srgbClr val="FF0000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진통소염제 </a:t>
                      </a:r>
                      <a:endParaRPr lang="en-US" altLang="ko-KR" sz="1200" b="1" baseline="0" dirty="0" smtClean="0">
                        <a:solidFill>
                          <a:srgbClr val="FF0000"/>
                        </a:solidFill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b="0" baseline="0" dirty="0" smtClean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NSAIDs </a:t>
                      </a:r>
                      <a:r>
                        <a:rPr lang="ko-KR" altLang="en-US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또는 </a:t>
                      </a:r>
                      <a:r>
                        <a:rPr lang="ko-KR" altLang="en-US" sz="1050" b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아세트아미노펜을</a:t>
                      </a:r>
                      <a:r>
                        <a:rPr lang="ko-KR" altLang="en-US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 포함한 약물에 사용 가능 </a:t>
                      </a:r>
                      <a:endParaRPr lang="en-US" altLang="ko-KR" sz="1050" b="0" dirty="0" smtClean="0"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algn="l" latinLnBrk="1"/>
                      <a:r>
                        <a:rPr lang="ko-KR" altLang="en-US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약물의 과량 복용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중복투약 금지에 대한 복약안내에 활용</a:t>
                      </a:r>
                      <a:endParaRPr lang="en-US" altLang="ko-KR" sz="1050" b="0" baseline="0" dirty="0" smtClean="0"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algn="l" latinLnBrk="1"/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나프록센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이부프로펜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덱시부프로펜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아세트아미노펜</a:t>
                      </a:r>
                      <a:r>
                        <a:rPr lang="ko-KR" altLang="en-US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 함유 진통제</a:t>
                      </a:r>
                      <a:endParaRPr lang="en-US" altLang="ko-KR" sz="1050" b="0" baseline="0" dirty="0" smtClean="0"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algn="l" latinLnBrk="1"/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(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펜잘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사리돈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게보린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타나센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버퍼린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그날엔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판콜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판피린</a:t>
                      </a:r>
                      <a:r>
                        <a:rPr lang="ko-KR" altLang="en-US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 등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) </a:t>
                      </a:r>
                      <a:endParaRPr lang="en-US" altLang="ko-KR" sz="1050" b="0" baseline="0" dirty="0" smtClean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noFill/>
                  </a:tcPr>
                </a:tc>
              </a:tr>
              <a:tr h="94062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나눔고딕" pitchFamily="50" charset="-127"/>
                          <a:ea typeface="나눔고딕" pitchFamily="50" charset="-127"/>
                        </a:rPr>
                        <a:t>3</a:t>
                      </a:r>
                      <a:endParaRPr lang="ko-KR" altLang="en-US" sz="1200" b="1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b="0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200" b="1" dirty="0" smtClean="0">
                          <a:solidFill>
                            <a:srgbClr val="FF0000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코감기</a:t>
                      </a:r>
                      <a:r>
                        <a:rPr lang="en-US" altLang="ko-KR" sz="1200" b="1" dirty="0" smtClean="0">
                          <a:solidFill>
                            <a:srgbClr val="FF0000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200" b="1" dirty="0" err="1" smtClean="0">
                          <a:solidFill>
                            <a:srgbClr val="FF0000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알러지약</a:t>
                      </a:r>
                      <a:endParaRPr lang="en-US" altLang="ko-KR" sz="1200" b="1" dirty="0" smtClean="0">
                        <a:solidFill>
                          <a:srgbClr val="FF0000"/>
                        </a:solidFill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algn="l" latinLnBrk="1"/>
                      <a:r>
                        <a:rPr lang="ko-KR" altLang="en-US" sz="1200" b="1" dirty="0" smtClean="0">
                          <a:solidFill>
                            <a:srgbClr val="FF0000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근육이완제</a:t>
                      </a:r>
                      <a:r>
                        <a:rPr lang="en-US" altLang="ko-KR" sz="1200" b="1" dirty="0" smtClean="0">
                          <a:solidFill>
                            <a:srgbClr val="FF0000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,</a:t>
                      </a:r>
                    </a:p>
                    <a:p>
                      <a:pPr algn="l" latinLnBrk="1"/>
                      <a:r>
                        <a:rPr lang="ko-KR" altLang="en-US" sz="1200" b="1" dirty="0" err="1" smtClean="0">
                          <a:solidFill>
                            <a:srgbClr val="FF0000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멀미약</a:t>
                      </a:r>
                      <a:r>
                        <a:rPr lang="en-US" altLang="ko-KR" sz="1200" b="1" dirty="0" smtClean="0">
                          <a:solidFill>
                            <a:srgbClr val="FF0000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</a:p>
                    <a:p>
                      <a:pPr algn="l" latinLnBrk="1"/>
                      <a:r>
                        <a:rPr lang="ko-KR" altLang="en-US" sz="1200" b="1" dirty="0" err="1" smtClean="0">
                          <a:solidFill>
                            <a:srgbClr val="FF0000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수면유도제</a:t>
                      </a:r>
                      <a:endParaRPr lang="en-US" altLang="ko-KR" sz="1200" b="1" baseline="0" dirty="0" smtClean="0">
                        <a:solidFill>
                          <a:srgbClr val="FF0000"/>
                        </a:solidFill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항히스타민제를</a:t>
                      </a:r>
                      <a:r>
                        <a:rPr lang="ko-KR" altLang="en-US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 포함한 약물에 사용 가능</a:t>
                      </a:r>
                      <a:endParaRPr lang="en-US" altLang="ko-KR" sz="1050" b="0" baseline="0" dirty="0" smtClean="0"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algn="l" latinLnBrk="1"/>
                      <a:r>
                        <a:rPr lang="ko-KR" altLang="en-US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졸음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어지러움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시야몽롱을 유발하는 약물에 대한 복약안내에 활용</a:t>
                      </a:r>
                      <a:endParaRPr lang="en-US" altLang="ko-KR" sz="1050" b="0" baseline="0" dirty="0" smtClean="0"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algn="l" latinLnBrk="1"/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수면유도제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근육이완제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멀미약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(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키미테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), 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알러지약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(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세트리진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),</a:t>
                      </a:r>
                    </a:p>
                    <a:p>
                      <a:pPr algn="l" latinLnBrk="1"/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코감기약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(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코싹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콘택골드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시노카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액티피드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하벤코</a:t>
                      </a:r>
                      <a:r>
                        <a:rPr lang="ko-KR" altLang="en-US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 등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)</a:t>
                      </a:r>
                      <a:endParaRPr lang="ko-KR" altLang="en-US" sz="1050" b="0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noFill/>
                  </a:tcPr>
                </a:tc>
              </a:tr>
              <a:tr h="94062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나눔고딕" pitchFamily="50" charset="-127"/>
                          <a:ea typeface="나눔고딕" pitchFamily="50" charset="-127"/>
                        </a:rPr>
                        <a:t>4</a:t>
                      </a:r>
                      <a:endParaRPr lang="ko-KR" altLang="en-US" sz="1200" b="1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b="0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200" b="1" dirty="0" smtClean="0">
                          <a:solidFill>
                            <a:srgbClr val="FF0000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진통소염제</a:t>
                      </a:r>
                      <a:r>
                        <a:rPr lang="en-US" altLang="ko-KR" sz="1200" b="1" dirty="0" smtClean="0">
                          <a:solidFill>
                            <a:srgbClr val="FF0000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(</a:t>
                      </a:r>
                      <a:r>
                        <a:rPr lang="ko-KR" altLang="en-US" sz="1200" b="1" dirty="0" smtClean="0">
                          <a:solidFill>
                            <a:srgbClr val="FF0000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경구</a:t>
                      </a:r>
                      <a:r>
                        <a:rPr lang="en-US" altLang="ko-KR" sz="1200" b="1" dirty="0" smtClean="0">
                          <a:solidFill>
                            <a:srgbClr val="FF0000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200" b="1" dirty="0" smtClean="0">
                          <a:solidFill>
                            <a:srgbClr val="FF0000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외용</a:t>
                      </a:r>
                      <a:r>
                        <a:rPr lang="en-US" altLang="ko-KR" sz="1200" b="1" baseline="0" dirty="0" smtClean="0">
                          <a:solidFill>
                            <a:srgbClr val="FF0000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 </a:t>
                      </a:r>
                      <a:r>
                        <a:rPr lang="ko-KR" altLang="en-US" sz="1200" b="1" baseline="0" dirty="0" smtClean="0">
                          <a:solidFill>
                            <a:srgbClr val="FF0000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모두 해당</a:t>
                      </a:r>
                      <a:r>
                        <a:rPr lang="en-US" altLang="ko-KR" sz="1200" b="1" baseline="0" dirty="0" smtClean="0">
                          <a:solidFill>
                            <a:srgbClr val="FF0000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)</a:t>
                      </a:r>
                      <a:endParaRPr lang="en-US" altLang="ko-KR" sz="1200" b="1" baseline="0" dirty="0" smtClean="0">
                        <a:solidFill>
                          <a:srgbClr val="FF0000"/>
                        </a:solidFill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NSAIDs(</a:t>
                      </a:r>
                      <a:r>
                        <a:rPr lang="ko-KR" altLang="en-US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특히 아스피린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)</a:t>
                      </a:r>
                      <a:r>
                        <a:rPr lang="ko-KR" altLang="en-US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를 포함한 경구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외용제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(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플라스타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겔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)</a:t>
                      </a:r>
                    </a:p>
                    <a:p>
                      <a:pPr algn="l" latinLnBrk="1"/>
                      <a:r>
                        <a:rPr lang="ko-KR" altLang="en-US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최근 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NSAIDs 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플라스타</a:t>
                      </a:r>
                      <a:r>
                        <a:rPr lang="ko-KR" altLang="en-US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 제제 사용 환자의 천식발작 부작용에 착안</a:t>
                      </a:r>
                      <a:endParaRPr lang="ko-KR" altLang="en-US" sz="1050" b="0" dirty="0" smtClean="0"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algn="ctr" latinLnBrk="1"/>
                      <a:endParaRPr lang="ko-KR" altLang="en-US" sz="1050" b="0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noFill/>
                  </a:tcPr>
                </a:tc>
              </a:tr>
              <a:tr h="94062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나눔고딕" pitchFamily="50" charset="-127"/>
                          <a:ea typeface="나눔고딕" pitchFamily="50" charset="-127"/>
                        </a:rPr>
                        <a:t>5</a:t>
                      </a:r>
                      <a:endParaRPr lang="ko-KR" altLang="en-US" sz="1200" b="1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b="0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200" b="1" baseline="0" dirty="0" smtClean="0">
                          <a:solidFill>
                            <a:srgbClr val="FF0000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카페인 함유 제품</a:t>
                      </a:r>
                      <a:r>
                        <a:rPr lang="en-US" altLang="ko-KR" sz="1200" b="1" baseline="0" dirty="0" smtClean="0">
                          <a:solidFill>
                            <a:srgbClr val="FF0000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(</a:t>
                      </a:r>
                      <a:r>
                        <a:rPr lang="ko-KR" altLang="en-US" sz="1200" b="1" baseline="0" dirty="0" err="1" smtClean="0">
                          <a:solidFill>
                            <a:srgbClr val="FF0000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박카스를</a:t>
                      </a:r>
                      <a:r>
                        <a:rPr lang="ko-KR" altLang="en-US" sz="1200" b="1" baseline="0" dirty="0" smtClean="0">
                          <a:solidFill>
                            <a:srgbClr val="FF0000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 포함한</a:t>
                      </a:r>
                      <a:r>
                        <a:rPr lang="en-US" altLang="ko-KR" sz="1200" b="1" baseline="0" dirty="0" smtClean="0">
                          <a:solidFill>
                            <a:srgbClr val="FF0000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 </a:t>
                      </a:r>
                      <a:r>
                        <a:rPr lang="ko-KR" altLang="en-US" sz="1200" b="1" baseline="0" dirty="0" smtClean="0">
                          <a:solidFill>
                            <a:srgbClr val="FF0000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자양강장제</a:t>
                      </a:r>
                      <a:r>
                        <a:rPr lang="en-US" altLang="ko-KR" sz="1200" b="1" baseline="0" dirty="0" smtClean="0">
                          <a:solidFill>
                            <a:srgbClr val="FF0000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) </a:t>
                      </a:r>
                      <a:r>
                        <a:rPr lang="en-US" altLang="ko-KR" sz="1200" b="1" baseline="0" dirty="0" smtClean="0">
                          <a:solidFill>
                            <a:srgbClr val="FF0000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:</a:t>
                      </a:r>
                      <a:endParaRPr lang="en-US" altLang="ko-KR" sz="1200" b="1" baseline="0" dirty="0" smtClean="0">
                        <a:solidFill>
                          <a:srgbClr val="FF0000"/>
                        </a:solidFill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카페인의 중추각성작용을 강조</a:t>
                      </a:r>
                      <a:endParaRPr lang="en-US" altLang="ko-KR" sz="1050" b="0" baseline="0" dirty="0" smtClean="0"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박카스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구론산</a:t>
                      </a:r>
                      <a:r>
                        <a:rPr lang="ko-KR" altLang="en-US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 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원비디</a:t>
                      </a:r>
                      <a:endParaRPr lang="en-US" altLang="ko-KR" sz="1050" b="0" baseline="0" dirty="0" smtClean="0"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카페인 함유 진통제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(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사리돈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펜잘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게보린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타나센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버퍼린플러스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이브퀵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그날엔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)</a:t>
                      </a:r>
                    </a:p>
                    <a:p>
                      <a:pPr algn="ctr" latinLnBrk="1"/>
                      <a:endParaRPr lang="en-US" altLang="ko-KR" sz="1050" b="0" baseline="0" dirty="0" smtClean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6" name="제목 1"/>
          <p:cNvSpPr>
            <a:spLocks noGrp="1"/>
          </p:cNvSpPr>
          <p:nvPr/>
        </p:nvSpPr>
        <p:spPr>
          <a:xfrm>
            <a:off x="457200" y="500042"/>
            <a:ext cx="8229600" cy="3682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sz="2000" b="1" dirty="0" smtClean="0">
                <a:latin typeface="나눔고딕" pitchFamily="50" charset="-127"/>
                <a:ea typeface="나눔고딕" pitchFamily="50" charset="-127"/>
              </a:rPr>
              <a:t>복약지도 스티커 </a:t>
            </a:r>
            <a:r>
              <a:rPr lang="en-US" altLang="ko-KR" sz="2000" b="1" dirty="0" smtClean="0">
                <a:latin typeface="나눔고딕" pitchFamily="50" charset="-127"/>
                <a:ea typeface="나눔고딕" pitchFamily="50" charset="-127"/>
              </a:rPr>
              <a:t>10</a:t>
            </a:r>
            <a:r>
              <a:rPr lang="ko-KR" altLang="en-US" sz="2000" b="1" dirty="0" smtClean="0">
                <a:latin typeface="나눔고딕" pitchFamily="50" charset="-127"/>
                <a:ea typeface="나눔고딕" pitchFamily="50" charset="-127"/>
              </a:rPr>
              <a:t>종 세트 최종안 ①</a:t>
            </a:r>
            <a:endParaRPr lang="ko-KR" altLang="en-US" sz="2000" b="1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 l="50068"/>
          <a:stretch>
            <a:fillRect/>
          </a:stretch>
        </p:blipFill>
        <p:spPr bwMode="auto">
          <a:xfrm>
            <a:off x="1000100" y="1714488"/>
            <a:ext cx="2143140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395536" y="1071546"/>
          <a:ext cx="8319868" cy="52565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3290"/>
                <a:gridCol w="2563989"/>
                <a:gridCol w="1362061"/>
                <a:gridCol w="4000528"/>
              </a:tblGrid>
              <a:tr h="55347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latin typeface="나눔고딕" pitchFamily="50" charset="-127"/>
                          <a:ea typeface="나눔고딕" pitchFamily="50" charset="-127"/>
                        </a:rPr>
                        <a:t>번호</a:t>
                      </a:r>
                      <a:endParaRPr lang="ko-KR" altLang="en-US" sz="1200" b="1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latin typeface="나눔고딕" pitchFamily="50" charset="-127"/>
                          <a:ea typeface="나눔고딕" pitchFamily="50" charset="-127"/>
                        </a:rPr>
                        <a:t>최종안</a:t>
                      </a:r>
                      <a:endParaRPr lang="ko-KR" altLang="en-US" sz="1200" b="1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latin typeface="나눔고딕" pitchFamily="50" charset="-127"/>
                          <a:ea typeface="나눔고딕" pitchFamily="50" charset="-127"/>
                        </a:rPr>
                        <a:t>설명</a:t>
                      </a:r>
                      <a:endParaRPr lang="ko-KR" altLang="en-US" sz="1200" b="1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사용 예시</a:t>
                      </a:r>
                      <a:endParaRPr lang="ko-KR" altLang="en-US" sz="1200" b="1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4062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나눔고딕" pitchFamily="50" charset="-127"/>
                          <a:ea typeface="나눔고딕" pitchFamily="50" charset="-127"/>
                        </a:rPr>
                        <a:t>6</a:t>
                      </a:r>
                      <a:endParaRPr lang="ko-KR" altLang="en-US" sz="1200" b="1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b="0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200" b="1" dirty="0" smtClean="0">
                          <a:solidFill>
                            <a:srgbClr val="FF0000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임산부</a:t>
                      </a:r>
                      <a:r>
                        <a:rPr lang="en-US" altLang="ko-KR" sz="1200" b="1" dirty="0" smtClean="0">
                          <a:solidFill>
                            <a:srgbClr val="FF0000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200" b="1" dirty="0" err="1" smtClean="0">
                          <a:solidFill>
                            <a:srgbClr val="FF0000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수유부</a:t>
                      </a:r>
                      <a:endParaRPr lang="en-US" altLang="ko-KR" sz="1200" b="1" dirty="0" smtClean="0">
                        <a:solidFill>
                          <a:srgbClr val="FF0000"/>
                        </a:solidFill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algn="l" latinLnBrk="1"/>
                      <a:r>
                        <a:rPr lang="ko-KR" altLang="en-US" sz="1200" b="1" dirty="0" smtClean="0">
                          <a:solidFill>
                            <a:srgbClr val="FF0000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 주의 약물 </a:t>
                      </a:r>
                      <a:endParaRPr lang="en-US" altLang="ko-KR" sz="1200" b="1" dirty="0" smtClean="0">
                        <a:solidFill>
                          <a:srgbClr val="FF0000"/>
                        </a:solidFill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50" b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라니티딘</a:t>
                      </a:r>
                      <a:r>
                        <a:rPr lang="en-US" altLang="ko-KR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시메티딘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 </a:t>
                      </a:r>
                      <a:r>
                        <a:rPr lang="ko-KR" altLang="en-US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함유 위장약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경구용 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NSAIDs, 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활명수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박카스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</a:t>
                      </a:r>
                    </a:p>
                    <a:p>
                      <a:pPr algn="l" latinLnBrk="1"/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오라메디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터치메드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비타민 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A</a:t>
                      </a:r>
                      <a:r>
                        <a:rPr lang="ko-KR" altLang="en-US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과량 함유 영양제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쏘팔메토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근이완제</a:t>
                      </a:r>
                      <a:endParaRPr lang="en-US" altLang="ko-KR" sz="1050" b="0" baseline="0" dirty="0" smtClean="0"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algn="l" latinLnBrk="1"/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(cf. 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게비스콘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겔포스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철분제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소화효소제 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: </a:t>
                      </a:r>
                      <a:r>
                        <a:rPr lang="ko-KR" altLang="en-US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임부에 안전한 약물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)</a:t>
                      </a:r>
                    </a:p>
                  </a:txBody>
                  <a:tcPr anchor="ctr">
                    <a:noFill/>
                  </a:tcPr>
                </a:tc>
              </a:tr>
              <a:tr h="94062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나눔고딕" pitchFamily="50" charset="-127"/>
                          <a:ea typeface="나눔고딕" pitchFamily="50" charset="-127"/>
                        </a:rPr>
                        <a:t>7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b="0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200" b="1" baseline="0" dirty="0" smtClean="0">
                          <a:solidFill>
                            <a:srgbClr val="FF0000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과민반응</a:t>
                      </a:r>
                      <a:r>
                        <a:rPr lang="en-US" altLang="ko-KR" sz="1200" b="1" baseline="0" dirty="0" smtClean="0">
                          <a:solidFill>
                            <a:srgbClr val="FF0000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200" b="1" baseline="0" dirty="0" smtClean="0">
                          <a:solidFill>
                            <a:srgbClr val="FF0000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부작용</a:t>
                      </a:r>
                      <a:endParaRPr lang="en-US" altLang="ko-KR" sz="1200" b="1" baseline="0" dirty="0" smtClean="0">
                        <a:solidFill>
                          <a:srgbClr val="FF0000"/>
                        </a:solidFill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algn="l" latinLnBrk="1"/>
                      <a:r>
                        <a:rPr lang="ko-KR" altLang="en-US" sz="1200" b="1" baseline="0" dirty="0" smtClean="0">
                          <a:solidFill>
                            <a:srgbClr val="FF0000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주의 약물 </a:t>
                      </a:r>
                      <a:endParaRPr lang="en-US" altLang="ko-KR" sz="1000" b="0" baseline="0" dirty="0" smtClean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과민반응을 </a:t>
                      </a:r>
                      <a:r>
                        <a:rPr lang="ko-KR" altLang="en-US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일으킬 수 있는 약물에 사용 가능</a:t>
                      </a:r>
                      <a:endParaRPr lang="en-US" altLang="ko-KR" sz="1050" b="0" baseline="0" dirty="0" smtClean="0"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algn="l" latinLnBrk="1"/>
                      <a:r>
                        <a:rPr lang="ko-KR" altLang="en-US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특히 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외용제에서</a:t>
                      </a:r>
                      <a:r>
                        <a:rPr lang="ko-KR" altLang="en-US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 피부 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알러지가</a:t>
                      </a:r>
                      <a:r>
                        <a:rPr lang="ko-KR" altLang="en-US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 발생할 수 있다는 점 강조할 때 활용</a:t>
                      </a:r>
                      <a:endParaRPr lang="en-US" altLang="ko-KR" sz="1050" b="0" baseline="0" dirty="0" smtClean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noFill/>
                  </a:tcPr>
                </a:tc>
              </a:tr>
              <a:tr h="94062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나눔고딕" pitchFamily="50" charset="-127"/>
                          <a:ea typeface="나눔고딕" pitchFamily="50" charset="-127"/>
                        </a:rPr>
                        <a:t>8</a:t>
                      </a:r>
                      <a:endParaRPr lang="ko-KR" altLang="en-US" sz="1200" b="1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b="0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200" b="1" dirty="0" smtClean="0">
                          <a:solidFill>
                            <a:srgbClr val="FF0000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어린이 사용 연령 제한 약물</a:t>
                      </a:r>
                      <a:endParaRPr lang="en-US" altLang="ko-KR" sz="1200" b="1" dirty="0" smtClean="0">
                        <a:solidFill>
                          <a:srgbClr val="FF0000"/>
                        </a:solidFill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어린이 </a:t>
                      </a:r>
                      <a:r>
                        <a:rPr lang="ko-KR" altLang="en-US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사용이 제한된 </a:t>
                      </a:r>
                      <a:r>
                        <a:rPr lang="ko-KR" altLang="en-US" sz="1050" b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외용제에</a:t>
                      </a:r>
                      <a:r>
                        <a:rPr lang="ko-KR" altLang="en-US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 </a:t>
                      </a:r>
                      <a:r>
                        <a:rPr lang="ko-KR" altLang="en-US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사용 가능</a:t>
                      </a:r>
                      <a:endParaRPr lang="en-US" altLang="ko-KR" sz="1050" b="0" dirty="0" smtClean="0"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algn="l" latinLnBrk="1"/>
                      <a:r>
                        <a:rPr lang="ko-KR" altLang="en-US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특히 </a:t>
                      </a:r>
                      <a:r>
                        <a:rPr lang="ko-KR" altLang="en-US" sz="1050" b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멘톨</a:t>
                      </a:r>
                      <a:r>
                        <a:rPr lang="ko-KR" altLang="en-US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 함유 제품의 자극성을 강조할 때 </a:t>
                      </a:r>
                      <a:r>
                        <a:rPr lang="ko-KR" altLang="en-US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활용</a:t>
                      </a:r>
                      <a:endParaRPr lang="en-US" altLang="ko-KR" sz="1050" b="0" dirty="0" smtClean="0"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algn="l" latinLnBrk="1"/>
                      <a:r>
                        <a:rPr lang="ko-KR" altLang="en-US" sz="1050" b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파프류</a:t>
                      </a:r>
                      <a:r>
                        <a:rPr lang="en-US" altLang="ko-KR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버물리류</a:t>
                      </a:r>
                      <a:r>
                        <a:rPr lang="en-US" altLang="ko-KR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멘톨</a:t>
                      </a:r>
                      <a:r>
                        <a:rPr lang="ko-KR" altLang="en-US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 함유된 </a:t>
                      </a:r>
                      <a:r>
                        <a:rPr lang="ko-KR" altLang="en-US" sz="1050" b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의약외품</a:t>
                      </a:r>
                      <a:r>
                        <a:rPr lang="en-US" altLang="ko-KR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</a:p>
                    <a:p>
                      <a:pPr algn="l" latinLnBrk="1"/>
                      <a:r>
                        <a:rPr lang="ko-KR" altLang="en-US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소염진통제</a:t>
                      </a:r>
                      <a:r>
                        <a:rPr lang="en-US" altLang="ko-KR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(</a:t>
                      </a:r>
                      <a:r>
                        <a:rPr lang="ko-KR" altLang="en-US" sz="1050" b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안티푸라민</a:t>
                      </a:r>
                      <a:r>
                        <a:rPr lang="en-US" altLang="ko-KR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멘소래담</a:t>
                      </a:r>
                      <a:r>
                        <a:rPr lang="en-US" altLang="ko-KR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맨담로션</a:t>
                      </a:r>
                      <a:r>
                        <a:rPr lang="en-US" altLang="ko-KR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), </a:t>
                      </a:r>
                      <a:r>
                        <a:rPr lang="ko-KR" altLang="en-US" sz="1050" b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물파스</a:t>
                      </a:r>
                      <a:endParaRPr lang="ko-KR" altLang="en-US" sz="1050" b="0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noFill/>
                  </a:tcPr>
                </a:tc>
              </a:tr>
              <a:tr h="94062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나눔고딕" pitchFamily="50" charset="-127"/>
                          <a:ea typeface="나눔고딕" pitchFamily="50" charset="-127"/>
                        </a:rPr>
                        <a:t>9</a:t>
                      </a:r>
                      <a:endParaRPr lang="ko-KR" altLang="en-US" sz="1200" b="1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b="0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200" b="1" dirty="0" smtClean="0">
                          <a:solidFill>
                            <a:srgbClr val="FF0000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어린이 접근 </a:t>
                      </a:r>
                      <a:endParaRPr lang="en-US" altLang="ko-KR" sz="1200" b="1" dirty="0" smtClean="0">
                        <a:solidFill>
                          <a:srgbClr val="FF0000"/>
                        </a:solidFill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algn="l" latinLnBrk="1"/>
                      <a:r>
                        <a:rPr lang="ko-KR" altLang="en-US" sz="1200" b="1" dirty="0" smtClean="0">
                          <a:solidFill>
                            <a:srgbClr val="FF0000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제한 약물 </a:t>
                      </a:r>
                      <a:endParaRPr lang="en-US" altLang="ko-KR" sz="1200" b="1" baseline="0" dirty="0" smtClean="0">
                        <a:solidFill>
                          <a:srgbClr val="FF0000"/>
                        </a:solidFill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안전포장용기를 제외한 일반의약품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어린이 시럽 외 각종 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시럽제</a:t>
                      </a:r>
                      <a:endParaRPr lang="en-US" altLang="ko-KR" sz="1050" b="0" baseline="0" dirty="0" smtClean="0"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algn="l" latinLnBrk="1"/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해열좌제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외용무좀약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발모제액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드리클로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사마귀약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키미테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</a:p>
                    <a:p>
                      <a:pPr algn="l" latinLnBrk="1"/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금연패취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각종 연고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가그린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수은체온계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매트류</a:t>
                      </a:r>
                      <a:r>
                        <a:rPr lang="ko-KR" altLang="en-US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 등</a:t>
                      </a:r>
                      <a:endParaRPr lang="ko-KR" altLang="en-US" sz="1050" b="0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noFill/>
                  </a:tcPr>
                </a:tc>
              </a:tr>
              <a:tr h="94062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나눔고딕" pitchFamily="50" charset="-127"/>
                          <a:ea typeface="나눔고딕" pitchFamily="50" charset="-127"/>
                        </a:rPr>
                        <a:t>10</a:t>
                      </a:r>
                      <a:endParaRPr lang="ko-KR" altLang="en-US" sz="1200" b="1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b="0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200" b="1" baseline="0" dirty="0" smtClean="0">
                          <a:solidFill>
                            <a:srgbClr val="FF0000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피부에 사용하는 </a:t>
                      </a:r>
                      <a:r>
                        <a:rPr lang="ko-KR" altLang="en-US" sz="1200" b="1" baseline="0" dirty="0" err="1" smtClean="0">
                          <a:solidFill>
                            <a:srgbClr val="FF0000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외용제</a:t>
                      </a:r>
                      <a:endParaRPr lang="en-US" altLang="ko-KR" sz="1200" b="1" baseline="0" dirty="0" smtClean="0">
                        <a:solidFill>
                          <a:srgbClr val="FF0000"/>
                        </a:solidFill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안연고를</a:t>
                      </a:r>
                      <a:r>
                        <a:rPr lang="ko-KR" altLang="en-US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 제외한 </a:t>
                      </a:r>
                      <a:r>
                        <a:rPr lang="ko-KR" altLang="en-US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일반 연고의 눈에 대한 자극성을 </a:t>
                      </a:r>
                      <a:r>
                        <a:rPr lang="ko-KR" altLang="en-US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강조</a:t>
                      </a:r>
                      <a:endParaRPr lang="en-US" altLang="ko-KR" sz="1050" b="0" baseline="0" dirty="0" smtClean="0"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algn="l" latinLnBrk="1"/>
                      <a:r>
                        <a:rPr lang="ko-KR" altLang="en-US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피부에 사용하는 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연고류</a:t>
                      </a:r>
                      <a:r>
                        <a:rPr lang="ko-KR" altLang="en-US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 혹은 약국용 자외선 차단제</a:t>
                      </a:r>
                      <a:endParaRPr lang="en-US" altLang="ko-KR" sz="1050" b="0" baseline="0" dirty="0" smtClean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6" name="제목 1"/>
          <p:cNvSpPr>
            <a:spLocks noGrp="1"/>
          </p:cNvSpPr>
          <p:nvPr/>
        </p:nvSpPr>
        <p:spPr>
          <a:xfrm>
            <a:off x="457200" y="500042"/>
            <a:ext cx="8229600" cy="3682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sz="2000" b="1" dirty="0" smtClean="0">
                <a:latin typeface="나눔고딕" pitchFamily="50" charset="-127"/>
                <a:ea typeface="나눔고딕" pitchFamily="50" charset="-127"/>
              </a:rPr>
              <a:t>복약지도 스티커 </a:t>
            </a:r>
            <a:r>
              <a:rPr lang="en-US" altLang="ko-KR" sz="2000" b="1" dirty="0" smtClean="0">
                <a:latin typeface="나눔고딕" pitchFamily="50" charset="-127"/>
                <a:ea typeface="나눔고딕" pitchFamily="50" charset="-127"/>
              </a:rPr>
              <a:t>10</a:t>
            </a:r>
            <a:r>
              <a:rPr lang="ko-KR" altLang="en-US" sz="2000" b="1" dirty="0" smtClean="0">
                <a:latin typeface="나눔고딕" pitchFamily="50" charset="-127"/>
                <a:ea typeface="나눔고딕" pitchFamily="50" charset="-127"/>
              </a:rPr>
              <a:t>종 세트 최종안 </a:t>
            </a:r>
            <a:r>
              <a:rPr lang="ko-KR" altLang="en-US" sz="2000" b="1" dirty="0" smtClean="0">
                <a:latin typeface="나눔고딕" pitchFamily="50" charset="-127"/>
                <a:ea typeface="나눔고딕" pitchFamily="50" charset="-127"/>
              </a:rPr>
              <a:t>②</a:t>
            </a:r>
            <a:endParaRPr lang="ko-KR" altLang="en-US" sz="2000" b="1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395536" y="1071546"/>
          <a:ext cx="8319868" cy="52565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3290"/>
                <a:gridCol w="2563989"/>
                <a:gridCol w="1362061"/>
                <a:gridCol w="4000528"/>
              </a:tblGrid>
              <a:tr h="55347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latin typeface="나눔고딕" pitchFamily="50" charset="-127"/>
                          <a:ea typeface="나눔고딕" pitchFamily="50" charset="-127"/>
                        </a:rPr>
                        <a:t>번호</a:t>
                      </a:r>
                      <a:endParaRPr lang="ko-KR" altLang="en-US" sz="1200" b="1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latin typeface="나눔고딕" pitchFamily="50" charset="-127"/>
                          <a:ea typeface="나눔고딕" pitchFamily="50" charset="-127"/>
                        </a:rPr>
                        <a:t>최종안</a:t>
                      </a:r>
                      <a:endParaRPr lang="ko-KR" altLang="en-US" sz="1200" b="1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latin typeface="나눔고딕" pitchFamily="50" charset="-127"/>
                          <a:ea typeface="나눔고딕" pitchFamily="50" charset="-127"/>
                        </a:rPr>
                        <a:t>설명</a:t>
                      </a:r>
                      <a:endParaRPr lang="ko-KR" altLang="en-US" sz="1200" b="1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사용 예시</a:t>
                      </a:r>
                      <a:endParaRPr lang="ko-KR" altLang="en-US" sz="1200" b="1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4062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나눔고딕" pitchFamily="50" charset="-127"/>
                          <a:ea typeface="나눔고딕" pitchFamily="50" charset="-127"/>
                        </a:rPr>
                        <a:t>1</a:t>
                      </a:r>
                      <a:endParaRPr lang="ko-KR" altLang="en-US" sz="1200" b="1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b="0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200" b="1" dirty="0" smtClean="0">
                          <a:solidFill>
                            <a:srgbClr val="FF0000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어린이 사용연령 제한 약물</a:t>
                      </a:r>
                      <a:endParaRPr lang="en-US" altLang="ko-KR" sz="1200" b="1" dirty="0" smtClean="0">
                        <a:solidFill>
                          <a:srgbClr val="FF0000"/>
                        </a:solidFill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어린이 사용이 제한된 </a:t>
                      </a:r>
                      <a:r>
                        <a:rPr lang="ko-KR" altLang="en-US" sz="1050" b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경구제에</a:t>
                      </a:r>
                      <a:r>
                        <a:rPr lang="ko-KR" altLang="en-US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 사용 가능</a:t>
                      </a:r>
                      <a:endParaRPr lang="en-US" altLang="ko-KR" sz="1050" b="0" dirty="0" smtClean="0"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algn="l" latinLnBrk="1"/>
                      <a:r>
                        <a:rPr lang="en-US" altLang="ko-KR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(Cf.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 </a:t>
                      </a:r>
                      <a:r>
                        <a:rPr lang="ko-KR" altLang="en-US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외용제일 경우 앞에 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8</a:t>
                      </a:r>
                      <a:r>
                        <a:rPr lang="ko-KR" altLang="en-US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번 라벨 사용가능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)</a:t>
                      </a:r>
                    </a:p>
                    <a:p>
                      <a:pPr algn="l" latinLnBrk="1"/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타이레놀이알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게보린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사리돈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박카스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원비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구론산</a:t>
                      </a:r>
                      <a:endParaRPr lang="en-US" altLang="ko-KR" sz="1050" b="0" dirty="0" smtClean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noFill/>
                  </a:tcPr>
                </a:tc>
              </a:tr>
              <a:tr h="94062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나눔고딕" pitchFamily="50" charset="-127"/>
                          <a:ea typeface="나눔고딕" pitchFamily="50" charset="-127"/>
                        </a:rPr>
                        <a:t>2</a:t>
                      </a:r>
                      <a:endParaRPr lang="en-US" altLang="ko-KR" sz="1200" b="1" dirty="0" smtClean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b="0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현탁액제</a:t>
                      </a:r>
                      <a:r>
                        <a:rPr kumimoji="0" lang="ko-KR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 등 </a:t>
                      </a:r>
                      <a:endParaRPr kumimoji="0" lang="en-US" altLang="ko-K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흔들어서 </a:t>
                      </a:r>
                      <a:endParaRPr kumimoji="0" lang="en-US" altLang="ko-K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복용하는 약물</a:t>
                      </a:r>
                      <a:endParaRPr lang="en-US" altLang="ko-KR" sz="1000" b="0" baseline="0" dirty="0" smtClean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우황청심원액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천왕보심단액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어린이 해열제 시럽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백초시럽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</a:p>
                    <a:p>
                      <a:pPr algn="l" latinLnBrk="1"/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후라베린큐시럽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쌍화탕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브롬콜시럽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한생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토프렉실</a:t>
                      </a:r>
                      <a:r>
                        <a:rPr lang="ko-KR" altLang="en-US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 시럽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.</a:t>
                      </a:r>
                    </a:p>
                    <a:p>
                      <a:pPr algn="l" latinLnBrk="1"/>
                      <a:r>
                        <a:rPr lang="ko-KR" altLang="en-US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생약 소화제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baseline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겔포스</a:t>
                      </a:r>
                      <a:r>
                        <a:rPr lang="ko-KR" altLang="en-US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 등 제산제</a:t>
                      </a:r>
                      <a:endParaRPr lang="en-US" altLang="ko-KR" sz="1050" b="0" baseline="0" dirty="0" smtClean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noFill/>
                  </a:tcPr>
                </a:tc>
              </a:tr>
              <a:tr h="94062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나눔고딕" pitchFamily="50" charset="-127"/>
                          <a:ea typeface="나눔고딕" pitchFamily="50" charset="-127"/>
                        </a:rPr>
                        <a:t>3</a:t>
                      </a:r>
                      <a:endParaRPr lang="ko-KR" altLang="en-US" sz="1200" b="1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b="0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200" b="1" dirty="0" smtClean="0">
                          <a:solidFill>
                            <a:srgbClr val="FF0000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냉장보관이</a:t>
                      </a:r>
                      <a:endParaRPr lang="en-US" altLang="ko-KR" sz="1200" b="1" dirty="0" smtClean="0">
                        <a:solidFill>
                          <a:srgbClr val="FF0000"/>
                        </a:solidFill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algn="l" latinLnBrk="1"/>
                      <a:r>
                        <a:rPr lang="ko-KR" altLang="en-US" sz="1200" b="1" dirty="0" smtClean="0">
                          <a:solidFill>
                            <a:srgbClr val="FF0000"/>
                          </a:solidFill>
                          <a:latin typeface="나눔고딕" pitchFamily="50" charset="-127"/>
                          <a:ea typeface="나눔고딕" pitchFamily="50" charset="-127"/>
                        </a:rPr>
                        <a:t>필요한 약물</a:t>
                      </a:r>
                      <a:endParaRPr lang="en-US" altLang="ko-KR" sz="1200" b="1" dirty="0" smtClean="0">
                        <a:solidFill>
                          <a:srgbClr val="FF0000"/>
                        </a:solidFill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50" b="0" dirty="0" err="1" smtClean="0">
                          <a:latin typeface="나눔고딕" pitchFamily="50" charset="-127"/>
                          <a:ea typeface="나눔고딕" pitchFamily="50" charset="-127"/>
                        </a:rPr>
                        <a:t>돌코락스</a:t>
                      </a:r>
                      <a:r>
                        <a:rPr lang="ko-KR" altLang="en-US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 좌약</a:t>
                      </a:r>
                      <a:r>
                        <a:rPr lang="en-US" altLang="ko-KR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, </a:t>
                      </a:r>
                      <a:r>
                        <a:rPr lang="ko-KR" altLang="en-US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여름철 연질캡슐</a:t>
                      </a:r>
                      <a:r>
                        <a:rPr lang="en-US" altLang="ko-KR" sz="1050" b="0" dirty="0" smtClean="0">
                          <a:latin typeface="나눔고딕" pitchFamily="50" charset="-127"/>
                          <a:ea typeface="나눔고딕" pitchFamily="50" charset="-127"/>
                        </a:rPr>
                        <a:t>,</a:t>
                      </a:r>
                      <a:r>
                        <a:rPr lang="en-US" altLang="ko-KR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 </a:t>
                      </a:r>
                      <a:r>
                        <a:rPr lang="ko-KR" altLang="en-US" sz="1050" b="0" baseline="0" dirty="0" smtClean="0">
                          <a:latin typeface="나눔고딕" pitchFamily="50" charset="-127"/>
                          <a:ea typeface="나눔고딕" pitchFamily="50" charset="-127"/>
                        </a:rPr>
                        <a:t>유산균제제</a:t>
                      </a:r>
                      <a:endParaRPr lang="ko-KR" altLang="en-US" sz="1050" b="0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noFill/>
                  </a:tcPr>
                </a:tc>
              </a:tr>
              <a:tr h="940622"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b="0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en-US" altLang="ko-KR" sz="1200" b="1" baseline="0" dirty="0" smtClean="0">
                        <a:solidFill>
                          <a:srgbClr val="FF0000"/>
                        </a:solidFill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b="0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noFill/>
                  </a:tcPr>
                </a:tc>
              </a:tr>
              <a:tr h="940622"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b="0" dirty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en-US" altLang="ko-KR" sz="1200" b="1" baseline="0" dirty="0" smtClean="0">
                        <a:solidFill>
                          <a:srgbClr val="FF0000"/>
                        </a:solidFill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en-US" altLang="ko-KR" sz="1050" b="0" baseline="0" dirty="0" smtClean="0"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6" name="제목 1"/>
          <p:cNvSpPr>
            <a:spLocks noGrp="1"/>
          </p:cNvSpPr>
          <p:nvPr/>
        </p:nvSpPr>
        <p:spPr>
          <a:xfrm>
            <a:off x="457200" y="500042"/>
            <a:ext cx="8229600" cy="3682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sz="2000" b="1" dirty="0" smtClean="0">
                <a:latin typeface="나눔고딕" pitchFamily="50" charset="-127"/>
                <a:ea typeface="나눔고딕" pitchFamily="50" charset="-127"/>
              </a:rPr>
              <a:t>복약지도 스티커 </a:t>
            </a:r>
            <a:r>
              <a:rPr lang="ko-KR" altLang="en-US" sz="2000" b="1" dirty="0" smtClean="0">
                <a:latin typeface="나눔고딕" pitchFamily="50" charset="-127"/>
                <a:ea typeface="나눔고딕" pitchFamily="50" charset="-127"/>
              </a:rPr>
              <a:t>추가 내용</a:t>
            </a:r>
            <a:r>
              <a:rPr lang="en-US" altLang="ko-KR" sz="2000" b="1" dirty="0" smtClean="0"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sz="2000" b="1" dirty="0" smtClean="0">
                <a:latin typeface="나눔고딕" pitchFamily="50" charset="-127"/>
                <a:ea typeface="나눔고딕" pitchFamily="50" charset="-127"/>
              </a:rPr>
              <a:t>이번 세트 구성에는 해당되지 않습니다</a:t>
            </a:r>
            <a:r>
              <a:rPr lang="en-US" altLang="ko-KR" sz="2000" b="1" dirty="0" smtClean="0">
                <a:latin typeface="나눔고딕" pitchFamily="50" charset="-127"/>
                <a:ea typeface="나눔고딕" pitchFamily="50" charset="-127"/>
              </a:rPr>
              <a:t>.)</a:t>
            </a:r>
            <a:endParaRPr lang="ko-KR" altLang="en-US" sz="2000" b="1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3536326"/>
            <a:ext cx="2024064" cy="892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38" y="2643182"/>
            <a:ext cx="2000264" cy="84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1538" y="1714488"/>
            <a:ext cx="2000264" cy="837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</TotalTime>
  <Words>630</Words>
  <Application>Microsoft Office PowerPoint</Application>
  <PresentationFormat>화면 슬라이드 쇼(4:3)</PresentationFormat>
  <Paragraphs>130</Paragraphs>
  <Slides>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leejeongjin</dc:creator>
  <cp:lastModifiedBy>leejeongjin</cp:lastModifiedBy>
  <cp:revision>1</cp:revision>
  <dcterms:created xsi:type="dcterms:W3CDTF">2011-08-05T00:15:34Z</dcterms:created>
  <dcterms:modified xsi:type="dcterms:W3CDTF">2011-08-05T09:04:05Z</dcterms:modified>
</cp:coreProperties>
</file>